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Lst>
  <p:notesMasterIdLst>
    <p:notesMasterId r:id="rId98"/>
  </p:notesMasterIdLst>
  <p:handoutMasterIdLst>
    <p:handoutMasterId r:id="rId99"/>
  </p:handoutMasterIdLst>
  <p:sldIdLst>
    <p:sldId id="256" r:id="rId2"/>
    <p:sldId id="260" r:id="rId3"/>
    <p:sldId id="376" r:id="rId4"/>
    <p:sldId id="378" r:id="rId5"/>
    <p:sldId id="377" r:id="rId6"/>
    <p:sldId id="379" r:id="rId7"/>
    <p:sldId id="380" r:id="rId8"/>
    <p:sldId id="381" r:id="rId9"/>
    <p:sldId id="307" r:id="rId10"/>
    <p:sldId id="316" r:id="rId11"/>
    <p:sldId id="308" r:id="rId12"/>
    <p:sldId id="309" r:id="rId13"/>
    <p:sldId id="310" r:id="rId14"/>
    <p:sldId id="311" r:id="rId15"/>
    <p:sldId id="312" r:id="rId16"/>
    <p:sldId id="313" r:id="rId17"/>
    <p:sldId id="317" r:id="rId18"/>
    <p:sldId id="318" r:id="rId19"/>
    <p:sldId id="261" r:id="rId20"/>
    <p:sldId id="289" r:id="rId21"/>
    <p:sldId id="263" r:id="rId22"/>
    <p:sldId id="287" r:id="rId23"/>
    <p:sldId id="297" r:id="rId24"/>
    <p:sldId id="298" r:id="rId25"/>
    <p:sldId id="299" r:id="rId26"/>
    <p:sldId id="300" r:id="rId27"/>
    <p:sldId id="301" r:id="rId28"/>
    <p:sldId id="302" r:id="rId29"/>
    <p:sldId id="303" r:id="rId30"/>
    <p:sldId id="304" r:id="rId31"/>
    <p:sldId id="351" r:id="rId32"/>
    <p:sldId id="268" r:id="rId33"/>
    <p:sldId id="265" r:id="rId34"/>
    <p:sldId id="331" r:id="rId35"/>
    <p:sldId id="332" r:id="rId36"/>
    <p:sldId id="333" r:id="rId37"/>
    <p:sldId id="352" r:id="rId38"/>
    <p:sldId id="334" r:id="rId39"/>
    <p:sldId id="335" r:id="rId40"/>
    <p:sldId id="336" r:id="rId41"/>
    <p:sldId id="337" r:id="rId42"/>
    <p:sldId id="338" r:id="rId43"/>
    <p:sldId id="353" r:id="rId44"/>
    <p:sldId id="354" r:id="rId45"/>
    <p:sldId id="339" r:id="rId46"/>
    <p:sldId id="340" r:id="rId47"/>
    <p:sldId id="341" r:id="rId48"/>
    <p:sldId id="342" r:id="rId49"/>
    <p:sldId id="343" r:id="rId50"/>
    <p:sldId id="344" r:id="rId51"/>
    <p:sldId id="345" r:id="rId52"/>
    <p:sldId id="346" r:id="rId53"/>
    <p:sldId id="355" r:id="rId54"/>
    <p:sldId id="356" r:id="rId55"/>
    <p:sldId id="357" r:id="rId56"/>
    <p:sldId id="358" r:id="rId57"/>
    <p:sldId id="359" r:id="rId58"/>
    <p:sldId id="360" r:id="rId59"/>
    <p:sldId id="361" r:id="rId60"/>
    <p:sldId id="347" r:id="rId61"/>
    <p:sldId id="348" r:id="rId62"/>
    <p:sldId id="349"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281" r:id="rId76"/>
    <p:sldId id="272" r:id="rId77"/>
    <p:sldId id="293" r:id="rId78"/>
    <p:sldId id="274" r:id="rId79"/>
    <p:sldId id="284" r:id="rId80"/>
    <p:sldId id="295" r:id="rId81"/>
    <p:sldId id="362" r:id="rId82"/>
    <p:sldId id="363" r:id="rId83"/>
    <p:sldId id="364" r:id="rId84"/>
    <p:sldId id="365" r:id="rId85"/>
    <p:sldId id="366" r:id="rId86"/>
    <p:sldId id="370" r:id="rId87"/>
    <p:sldId id="371" r:id="rId88"/>
    <p:sldId id="367" r:id="rId89"/>
    <p:sldId id="368" r:id="rId90"/>
    <p:sldId id="369" r:id="rId91"/>
    <p:sldId id="372" r:id="rId92"/>
    <p:sldId id="373" r:id="rId93"/>
    <p:sldId id="374" r:id="rId94"/>
    <p:sldId id="382" r:id="rId95"/>
    <p:sldId id="375" r:id="rId96"/>
    <p:sldId id="288" r:id="rId97"/>
  </p:sldIdLst>
  <p:sldSz cx="121793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2">
          <p15:clr>
            <a:srgbClr val="A4A3A4"/>
          </p15:clr>
        </p15:guide>
        <p15:guide id="2" pos="61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C62F"/>
    <a:srgbClr val="064B7C"/>
    <a:srgbClr val="1B97D1"/>
    <a:srgbClr val="494949"/>
    <a:srgbClr val="686868"/>
    <a:srgbClr val="969696"/>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91" autoAdjust="0"/>
    <p:restoredTop sz="82585" autoAdjust="0"/>
  </p:normalViewPr>
  <p:slideViewPr>
    <p:cSldViewPr snapToGrid="0" snapToObjects="1">
      <p:cViewPr varScale="1">
        <p:scale>
          <a:sx n="61" d="100"/>
          <a:sy n="61" d="100"/>
        </p:scale>
        <p:origin x="930" y="42"/>
      </p:cViewPr>
      <p:guideLst>
        <p:guide orient="horz" pos="882"/>
        <p:guide pos="61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9A2D5-55DD-9544-A8D4-16D3E6D0C8C6}" type="doc">
      <dgm:prSet loTypeId="urn:microsoft.com/office/officeart/2005/8/layout/radial6" loCatId="" qsTypeId="urn:microsoft.com/office/officeart/2005/8/quickstyle/simple4" qsCatId="simple" csTypeId="urn:microsoft.com/office/officeart/2005/8/colors/accent0_1" csCatId="mainScheme" phldr="1"/>
      <dgm:spPr/>
      <dgm:t>
        <a:bodyPr/>
        <a:lstStyle/>
        <a:p>
          <a:endParaRPr lang="en-US"/>
        </a:p>
      </dgm:t>
    </dgm:pt>
    <dgm:pt modelId="{C95A4F7E-8A45-5242-AE86-014F73E72097}">
      <dgm:prSet phldrT="[Text]"/>
      <dgm:spPr>
        <a:xfrm>
          <a:off x="3278506" y="2123"/>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8DFEAC11-E73F-2540-8CC7-5ABC7C62F0E5}" type="parTrans" cxnId="{DE8760E2-B84B-E24F-8409-00B2443F4E7A}">
      <dgm:prSet/>
      <dgm:spPr/>
      <dgm:t>
        <a:bodyPr/>
        <a:lstStyle/>
        <a:p>
          <a:endParaRPr lang="en-US"/>
        </a:p>
      </dgm:t>
    </dgm:pt>
    <dgm:pt modelId="{5C22C669-C98F-D24E-BD49-75B8DB92752A}" type="sibTrans" cxnId="{DE8760E2-B84B-E24F-8409-00B2443F4E7A}">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dgm:spPr>
      <dgm:t>
        <a:bodyPr/>
        <a:lstStyle/>
        <a:p>
          <a:endParaRPr lang="en-US"/>
        </a:p>
      </dgm:t>
    </dgm:pt>
    <dgm:pt modelId="{F2F699A9-6003-3646-8FCE-E71ACE45B74A}">
      <dgm:prSet phldrT="[Text]"/>
      <dgm:spPr>
        <a:xfrm>
          <a:off x="4261234" y="265444"/>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E8321D0C-4E09-5F47-9CB2-6906802127BB}" type="parTrans" cxnId="{CC871AE5-C450-884E-BB6E-9A3AB5D59F38}">
      <dgm:prSet/>
      <dgm:spPr/>
      <dgm:t>
        <a:bodyPr/>
        <a:lstStyle/>
        <a:p>
          <a:endParaRPr lang="en-US"/>
        </a:p>
      </dgm:t>
    </dgm:pt>
    <dgm:pt modelId="{49303C0C-554F-DA43-B174-8B8527C5A1FC}" type="sibTrans" cxnId="{CC871AE5-C450-884E-BB6E-9A3AB5D59F38}">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2081DBE5-EE1B-764B-BAFC-760401936476}">
      <dgm:prSet phldrT="[Text]"/>
      <dgm:spPr>
        <a:xfrm>
          <a:off x="4980642" y="984852"/>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182415BC-97DC-124B-97AF-0E9D8325C43E}" type="parTrans" cxnId="{9CB27422-2140-C346-996F-4E38EBB406F5}">
      <dgm:prSet/>
      <dgm:spPr/>
      <dgm:t>
        <a:bodyPr/>
        <a:lstStyle/>
        <a:p>
          <a:endParaRPr lang="en-US"/>
        </a:p>
      </dgm:t>
    </dgm:pt>
    <dgm:pt modelId="{977DAAA5-15A7-BC47-9FDA-1E55BA85E75C}" type="sibTrans" cxnId="{9CB27422-2140-C346-996F-4E38EBB406F5}">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461D4EF2-CEB7-1441-845F-F11B7A9AED75}">
      <dgm:prSet phldrT="[Text]"/>
      <dgm:spPr>
        <a:xfrm>
          <a:off x="5243963" y="1967580"/>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D6957846-E730-B044-9703-74C66A382382}" type="parTrans" cxnId="{F7222223-04E0-6E47-956A-FD15539FE9B4}">
      <dgm:prSet/>
      <dgm:spPr/>
      <dgm:t>
        <a:bodyPr/>
        <a:lstStyle/>
        <a:p>
          <a:endParaRPr lang="en-US"/>
        </a:p>
      </dgm:t>
    </dgm:pt>
    <dgm:pt modelId="{0F9FD6A9-39DC-E140-975B-5B5873220DD6}" type="sibTrans" cxnId="{F7222223-04E0-6E47-956A-FD15539FE9B4}">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FBF3264B-33C2-4B43-94CE-877A053DA896}">
      <dgm:prSet phldrT="[Text]"/>
      <dgm:spPr>
        <a:xfrm>
          <a:off x="4980642" y="2950309"/>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22F9CAFE-4393-6642-8515-B6A3E37D5D54}" type="parTrans" cxnId="{FF1303F7-1755-3D46-B2AF-B698C3E12221}">
      <dgm:prSet/>
      <dgm:spPr/>
      <dgm:t>
        <a:bodyPr/>
        <a:lstStyle/>
        <a:p>
          <a:endParaRPr lang="en-US"/>
        </a:p>
      </dgm:t>
    </dgm:pt>
    <dgm:pt modelId="{D2B3EE6F-39BD-D748-843B-4D8BB5F39150}" type="sibTrans" cxnId="{FF1303F7-1755-3D46-B2AF-B698C3E12221}">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87D3B9BA-EFD9-7F45-905C-B701C9EE9EDD}">
      <dgm:prSet phldrT="[Text]"/>
      <dgm:spPr>
        <a:xfrm>
          <a:off x="4261234" y="3669716"/>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E875B20D-5DF4-344F-9068-09ED73EB67EB}" type="parTrans" cxnId="{21B9992B-7CDE-EC4E-A0B9-4C2AA0C8CA43}">
      <dgm:prSet/>
      <dgm:spPr/>
      <dgm:t>
        <a:bodyPr/>
        <a:lstStyle/>
        <a:p>
          <a:endParaRPr lang="en-US"/>
        </a:p>
      </dgm:t>
    </dgm:pt>
    <dgm:pt modelId="{E4ABA0BC-C4D1-CE46-84D5-046363307EF6}" type="sibTrans" cxnId="{21B9992B-7CDE-EC4E-A0B9-4C2AA0C8CA43}">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D4229321-376C-8D4E-A6E0-F5E9706F3433}">
      <dgm:prSet phldrT="[Text]"/>
      <dgm:spPr>
        <a:xfrm>
          <a:off x="3278506" y="3933037"/>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B7D7AD4F-9335-7E4D-BB8E-5E115C3B7CEB}" type="parTrans" cxnId="{C404CAF7-E881-894F-9703-DDB7574AB485}">
      <dgm:prSet/>
      <dgm:spPr/>
      <dgm:t>
        <a:bodyPr/>
        <a:lstStyle/>
        <a:p>
          <a:endParaRPr lang="en-US"/>
        </a:p>
      </dgm:t>
    </dgm:pt>
    <dgm:pt modelId="{77F4A6F4-5B26-3145-A360-938F777D3F2F}" type="sibTrans" cxnId="{C404CAF7-E881-894F-9703-DDB7574AB485}">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0D1F1D94-43D9-5B4C-99BB-F4CCB3D7B558}">
      <dgm:prSet phldrT="[Text]"/>
      <dgm:spPr>
        <a:xfrm>
          <a:off x="2295777" y="3669716"/>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BBC4FA97-8E46-DE48-B477-35BA6748A99A}" type="parTrans" cxnId="{3C6B7CCB-9338-DC48-BF7A-CB8595559E16}">
      <dgm:prSet/>
      <dgm:spPr/>
      <dgm:t>
        <a:bodyPr/>
        <a:lstStyle/>
        <a:p>
          <a:endParaRPr lang="en-US"/>
        </a:p>
      </dgm:t>
    </dgm:pt>
    <dgm:pt modelId="{8A7E3FDC-4A3D-C940-8C1E-649B7AA6AAED}" type="sibTrans" cxnId="{3C6B7CCB-9338-DC48-BF7A-CB8595559E16}">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529C66C7-B71B-2244-A486-264BBD75CBDC}">
      <dgm:prSet phldrT="[Text]"/>
      <dgm:spPr>
        <a:xfrm>
          <a:off x="1576370" y="2950309"/>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1687DB1C-AF8A-0844-9104-5E104F39C612}" type="parTrans" cxnId="{BBC1B08E-1766-204B-AC7C-1FC460324078}">
      <dgm:prSet/>
      <dgm:spPr/>
      <dgm:t>
        <a:bodyPr/>
        <a:lstStyle/>
        <a:p>
          <a:endParaRPr lang="en-US"/>
        </a:p>
      </dgm:t>
    </dgm:pt>
    <dgm:pt modelId="{8EF66CCD-2C64-9D4F-9A3F-E17A829FA3C7}" type="sibTrans" cxnId="{BBC1B08E-1766-204B-AC7C-1FC460324078}">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A5526703-979C-214C-97BA-DBDE438126A3}">
      <dgm:prSet phldrT="[Text]"/>
      <dgm:spPr>
        <a:xfrm>
          <a:off x="1313049" y="1967580"/>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2166DE72-44BE-AD47-BA2C-DCCE1ABC2AF4}" type="parTrans" cxnId="{2ADBB885-612E-9A41-9D2B-7702EA4D60E6}">
      <dgm:prSet/>
      <dgm:spPr/>
      <dgm:t>
        <a:bodyPr/>
        <a:lstStyle/>
        <a:p>
          <a:endParaRPr lang="en-US"/>
        </a:p>
      </dgm:t>
    </dgm:pt>
    <dgm:pt modelId="{D94B45BC-7AD8-D54B-AA50-E9CA5D7AE6EE}" type="sibTrans" cxnId="{2ADBB885-612E-9A41-9D2B-7702EA4D60E6}">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15814431-EA40-AD41-B560-2C4897B1B4F9}">
      <dgm:prSet phldrT="[Text]"/>
      <dgm:spPr>
        <a:xfrm>
          <a:off x="1576370" y="984852"/>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BC2696D2-9D3A-334A-9595-8E38798C28AF}" type="parTrans" cxnId="{1E904762-4EEA-9D4B-9BE3-2004AB0261B6}">
      <dgm:prSet/>
      <dgm:spPr/>
      <dgm:t>
        <a:bodyPr/>
        <a:lstStyle/>
        <a:p>
          <a:endParaRPr lang="en-US"/>
        </a:p>
      </dgm:t>
    </dgm:pt>
    <dgm:pt modelId="{9DFCC1C9-CC17-154B-B4F6-C4160F5C734F}" type="sibTrans" cxnId="{1E904762-4EEA-9D4B-9BE3-2004AB0261B6}">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1DB4EA18-112A-D347-A4D1-3106AC0FCCE9}">
      <dgm:prSet phldrT="[Text]"/>
      <dgm:spPr>
        <a:xfrm>
          <a:off x="2295777" y="265444"/>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57DC1D09-10E5-394C-AB5F-48A84AFAF014}" type="parTrans" cxnId="{08AAB8D5-AC88-9543-9026-0EBC49FB1C5A}">
      <dgm:prSet/>
      <dgm:spPr/>
      <dgm:t>
        <a:bodyPr/>
        <a:lstStyle/>
        <a:p>
          <a:endParaRPr lang="en-US"/>
        </a:p>
      </dgm:t>
    </dgm:pt>
    <dgm:pt modelId="{F4F657F6-89B3-C947-B690-322F8384B918}" type="sibTrans" cxnId="{08AAB8D5-AC88-9543-9026-0EBC49FB1C5A}">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FFAA45D4-7FDC-D348-A025-DF3376C7E1B8}">
      <dgm:prSet phldrT="[Text]"/>
      <dgm:spPr>
        <a:xfrm>
          <a:off x="3142040" y="1831115"/>
          <a:ext cx="909769" cy="909769"/>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7E73E66F-2005-BD43-AFB5-EE9868C3C8DB}" type="sibTrans" cxnId="{E3B602D6-29A7-BE4B-9CE5-06DCF9ECCB00}">
      <dgm:prSet/>
      <dgm:spPr/>
      <dgm:t>
        <a:bodyPr/>
        <a:lstStyle/>
        <a:p>
          <a:endParaRPr lang="en-US"/>
        </a:p>
      </dgm:t>
    </dgm:pt>
    <dgm:pt modelId="{0BFC4F66-9002-2449-8E1B-723BB3A7BB02}" type="parTrans" cxnId="{E3B602D6-29A7-BE4B-9CE5-06DCF9ECCB00}">
      <dgm:prSet/>
      <dgm:spPr/>
      <dgm:t>
        <a:bodyPr/>
        <a:lstStyle/>
        <a:p>
          <a:endParaRPr lang="en-US"/>
        </a:p>
      </dgm:t>
    </dgm:pt>
    <dgm:pt modelId="{AD69993C-DDB7-A748-BE04-2685895170A6}" type="pres">
      <dgm:prSet presAssocID="{2F59A2D5-55DD-9544-A8D4-16D3E6D0C8C6}" presName="Name0" presStyleCnt="0">
        <dgm:presLayoutVars>
          <dgm:chMax val="1"/>
          <dgm:dir/>
          <dgm:animLvl val="ctr"/>
          <dgm:resizeHandles val="exact"/>
        </dgm:presLayoutVars>
      </dgm:prSet>
      <dgm:spPr/>
      <dgm:t>
        <a:bodyPr/>
        <a:lstStyle/>
        <a:p>
          <a:endParaRPr lang="en-US"/>
        </a:p>
      </dgm:t>
    </dgm:pt>
    <dgm:pt modelId="{AAD7BFC4-8181-D946-B39D-F3C324835EE8}" type="pres">
      <dgm:prSet presAssocID="{FFAA45D4-7FDC-D348-A025-DF3376C7E1B8}" presName="centerShape" presStyleLbl="node0" presStyleIdx="0" presStyleCnt="1"/>
      <dgm:spPr>
        <a:prstGeom prst="ellipse">
          <a:avLst/>
        </a:prstGeom>
      </dgm:spPr>
      <dgm:t>
        <a:bodyPr/>
        <a:lstStyle/>
        <a:p>
          <a:endParaRPr lang="en-US"/>
        </a:p>
      </dgm:t>
    </dgm:pt>
    <dgm:pt modelId="{07439F66-1D45-1541-B94B-6855A6F3FF31}" type="pres">
      <dgm:prSet presAssocID="{C95A4F7E-8A45-5242-AE86-014F73E72097}" presName="node" presStyleLbl="node1" presStyleIdx="0" presStyleCnt="12">
        <dgm:presLayoutVars>
          <dgm:bulletEnabled val="1"/>
        </dgm:presLayoutVars>
      </dgm:prSet>
      <dgm:spPr>
        <a:prstGeom prst="ellipse">
          <a:avLst/>
        </a:prstGeom>
      </dgm:spPr>
      <dgm:t>
        <a:bodyPr/>
        <a:lstStyle/>
        <a:p>
          <a:endParaRPr lang="en-US"/>
        </a:p>
      </dgm:t>
    </dgm:pt>
    <dgm:pt modelId="{826C9EF8-A3AA-F049-9967-12CC5F1542B7}" type="pres">
      <dgm:prSet presAssocID="{C95A4F7E-8A45-5242-AE86-014F73E72097}" presName="dummy" presStyleCnt="0"/>
      <dgm:spPr/>
    </dgm:pt>
    <dgm:pt modelId="{5948C405-8FF8-E640-BCBE-FAA38C2454C4}" type="pres">
      <dgm:prSet presAssocID="{5C22C669-C98F-D24E-BD49-75B8DB92752A}" presName="sibTrans" presStyleLbl="sibTrans2D1" presStyleIdx="0" presStyleCnt="12"/>
      <dgm:spPr>
        <a:prstGeom prst="blockArc">
          <a:avLst>
            <a:gd name="adj1" fmla="val 16200000"/>
            <a:gd name="adj2" fmla="val 18000000"/>
            <a:gd name="adj3" fmla="val 2306"/>
          </a:avLst>
        </a:prstGeom>
      </dgm:spPr>
      <dgm:t>
        <a:bodyPr/>
        <a:lstStyle/>
        <a:p>
          <a:endParaRPr lang="en-US"/>
        </a:p>
      </dgm:t>
    </dgm:pt>
    <dgm:pt modelId="{EFA6D948-D3ED-9845-B64A-69059EB0C77C}" type="pres">
      <dgm:prSet presAssocID="{F2F699A9-6003-3646-8FCE-E71ACE45B74A}" presName="node" presStyleLbl="node1" presStyleIdx="1" presStyleCnt="12">
        <dgm:presLayoutVars>
          <dgm:bulletEnabled val="1"/>
        </dgm:presLayoutVars>
      </dgm:prSet>
      <dgm:spPr>
        <a:prstGeom prst="ellipse">
          <a:avLst/>
        </a:prstGeom>
      </dgm:spPr>
      <dgm:t>
        <a:bodyPr/>
        <a:lstStyle/>
        <a:p>
          <a:endParaRPr lang="en-US"/>
        </a:p>
      </dgm:t>
    </dgm:pt>
    <dgm:pt modelId="{9C048C83-A840-5744-9EC6-1C2B18578921}" type="pres">
      <dgm:prSet presAssocID="{F2F699A9-6003-3646-8FCE-E71ACE45B74A}" presName="dummy" presStyleCnt="0"/>
      <dgm:spPr/>
    </dgm:pt>
    <dgm:pt modelId="{196EEF30-9849-7B4B-A61B-F00B1454E27C}" type="pres">
      <dgm:prSet presAssocID="{49303C0C-554F-DA43-B174-8B8527C5A1FC}" presName="sibTrans" presStyleLbl="sibTrans2D1" presStyleIdx="1" presStyleCnt="12"/>
      <dgm:spPr>
        <a:prstGeom prst="blockArc">
          <a:avLst>
            <a:gd name="adj1" fmla="val 18000000"/>
            <a:gd name="adj2" fmla="val 19800000"/>
            <a:gd name="adj3" fmla="val 2306"/>
          </a:avLst>
        </a:prstGeom>
      </dgm:spPr>
      <dgm:t>
        <a:bodyPr/>
        <a:lstStyle/>
        <a:p>
          <a:endParaRPr lang="en-US"/>
        </a:p>
      </dgm:t>
    </dgm:pt>
    <dgm:pt modelId="{6C610B99-9E89-C744-AB34-AC0FF9FB7B23}" type="pres">
      <dgm:prSet presAssocID="{2081DBE5-EE1B-764B-BAFC-760401936476}" presName="node" presStyleLbl="node1" presStyleIdx="2" presStyleCnt="12">
        <dgm:presLayoutVars>
          <dgm:bulletEnabled val="1"/>
        </dgm:presLayoutVars>
      </dgm:prSet>
      <dgm:spPr>
        <a:prstGeom prst="ellipse">
          <a:avLst/>
        </a:prstGeom>
      </dgm:spPr>
      <dgm:t>
        <a:bodyPr/>
        <a:lstStyle/>
        <a:p>
          <a:endParaRPr lang="en-US"/>
        </a:p>
      </dgm:t>
    </dgm:pt>
    <dgm:pt modelId="{848F0BD3-AD88-DE42-AA2F-AD469891A54F}" type="pres">
      <dgm:prSet presAssocID="{2081DBE5-EE1B-764B-BAFC-760401936476}" presName="dummy" presStyleCnt="0"/>
      <dgm:spPr/>
    </dgm:pt>
    <dgm:pt modelId="{E1571A30-87F1-844B-BD5B-BDACF8219DBE}" type="pres">
      <dgm:prSet presAssocID="{977DAAA5-15A7-BC47-9FDA-1E55BA85E75C}" presName="sibTrans" presStyleLbl="sibTrans2D1" presStyleIdx="2" presStyleCnt="12"/>
      <dgm:spPr>
        <a:prstGeom prst="blockArc">
          <a:avLst>
            <a:gd name="adj1" fmla="val 19800000"/>
            <a:gd name="adj2" fmla="val 0"/>
            <a:gd name="adj3" fmla="val 2306"/>
          </a:avLst>
        </a:prstGeom>
      </dgm:spPr>
      <dgm:t>
        <a:bodyPr/>
        <a:lstStyle/>
        <a:p>
          <a:endParaRPr lang="en-US"/>
        </a:p>
      </dgm:t>
    </dgm:pt>
    <dgm:pt modelId="{939472D0-9365-054B-A0A2-CA0702432FD8}" type="pres">
      <dgm:prSet presAssocID="{461D4EF2-CEB7-1441-845F-F11B7A9AED75}" presName="node" presStyleLbl="node1" presStyleIdx="3" presStyleCnt="12">
        <dgm:presLayoutVars>
          <dgm:bulletEnabled val="1"/>
        </dgm:presLayoutVars>
      </dgm:prSet>
      <dgm:spPr>
        <a:prstGeom prst="ellipse">
          <a:avLst/>
        </a:prstGeom>
      </dgm:spPr>
      <dgm:t>
        <a:bodyPr/>
        <a:lstStyle/>
        <a:p>
          <a:endParaRPr lang="en-US"/>
        </a:p>
      </dgm:t>
    </dgm:pt>
    <dgm:pt modelId="{F7653429-166A-8741-8512-CC840A53C51B}" type="pres">
      <dgm:prSet presAssocID="{461D4EF2-CEB7-1441-845F-F11B7A9AED75}" presName="dummy" presStyleCnt="0"/>
      <dgm:spPr/>
    </dgm:pt>
    <dgm:pt modelId="{A7A3F8EB-1050-EC47-8B24-37645118790F}" type="pres">
      <dgm:prSet presAssocID="{0F9FD6A9-39DC-E140-975B-5B5873220DD6}" presName="sibTrans" presStyleLbl="sibTrans2D1" presStyleIdx="3" presStyleCnt="12"/>
      <dgm:spPr>
        <a:prstGeom prst="blockArc">
          <a:avLst>
            <a:gd name="adj1" fmla="val 0"/>
            <a:gd name="adj2" fmla="val 1800000"/>
            <a:gd name="adj3" fmla="val 2306"/>
          </a:avLst>
        </a:prstGeom>
      </dgm:spPr>
      <dgm:t>
        <a:bodyPr/>
        <a:lstStyle/>
        <a:p>
          <a:endParaRPr lang="en-US"/>
        </a:p>
      </dgm:t>
    </dgm:pt>
    <dgm:pt modelId="{AF64731A-69D1-164D-8F83-67CFB94C3CE6}" type="pres">
      <dgm:prSet presAssocID="{FBF3264B-33C2-4B43-94CE-877A053DA896}" presName="node" presStyleLbl="node1" presStyleIdx="4" presStyleCnt="12">
        <dgm:presLayoutVars>
          <dgm:bulletEnabled val="1"/>
        </dgm:presLayoutVars>
      </dgm:prSet>
      <dgm:spPr>
        <a:prstGeom prst="ellipse">
          <a:avLst/>
        </a:prstGeom>
      </dgm:spPr>
      <dgm:t>
        <a:bodyPr/>
        <a:lstStyle/>
        <a:p>
          <a:endParaRPr lang="en-US"/>
        </a:p>
      </dgm:t>
    </dgm:pt>
    <dgm:pt modelId="{4295EF27-82E5-AC4E-A212-D8708D60634F}" type="pres">
      <dgm:prSet presAssocID="{FBF3264B-33C2-4B43-94CE-877A053DA896}" presName="dummy" presStyleCnt="0"/>
      <dgm:spPr/>
    </dgm:pt>
    <dgm:pt modelId="{AE4B9F64-E29F-3042-8F28-F7B5C4CBF569}" type="pres">
      <dgm:prSet presAssocID="{D2B3EE6F-39BD-D748-843B-4D8BB5F39150}" presName="sibTrans" presStyleLbl="sibTrans2D1" presStyleIdx="4" presStyleCnt="12"/>
      <dgm:spPr>
        <a:prstGeom prst="blockArc">
          <a:avLst>
            <a:gd name="adj1" fmla="val 1800000"/>
            <a:gd name="adj2" fmla="val 3600000"/>
            <a:gd name="adj3" fmla="val 2306"/>
          </a:avLst>
        </a:prstGeom>
      </dgm:spPr>
      <dgm:t>
        <a:bodyPr/>
        <a:lstStyle/>
        <a:p>
          <a:endParaRPr lang="en-US"/>
        </a:p>
      </dgm:t>
    </dgm:pt>
    <dgm:pt modelId="{8F3002C6-B9D1-D342-BB18-D57F3630E96B}" type="pres">
      <dgm:prSet presAssocID="{87D3B9BA-EFD9-7F45-905C-B701C9EE9EDD}" presName="node" presStyleLbl="node1" presStyleIdx="5" presStyleCnt="12">
        <dgm:presLayoutVars>
          <dgm:bulletEnabled val="1"/>
        </dgm:presLayoutVars>
      </dgm:prSet>
      <dgm:spPr>
        <a:prstGeom prst="ellipse">
          <a:avLst/>
        </a:prstGeom>
      </dgm:spPr>
      <dgm:t>
        <a:bodyPr/>
        <a:lstStyle/>
        <a:p>
          <a:endParaRPr lang="en-US"/>
        </a:p>
      </dgm:t>
    </dgm:pt>
    <dgm:pt modelId="{FFBAD53E-3089-3E4F-9E3E-8570A5998D21}" type="pres">
      <dgm:prSet presAssocID="{87D3B9BA-EFD9-7F45-905C-B701C9EE9EDD}" presName="dummy" presStyleCnt="0"/>
      <dgm:spPr/>
    </dgm:pt>
    <dgm:pt modelId="{718A4481-CFB1-4D45-AB25-F2538DDB0F9A}" type="pres">
      <dgm:prSet presAssocID="{E4ABA0BC-C4D1-CE46-84D5-046363307EF6}" presName="sibTrans" presStyleLbl="sibTrans2D1" presStyleIdx="5" presStyleCnt="12"/>
      <dgm:spPr>
        <a:prstGeom prst="blockArc">
          <a:avLst>
            <a:gd name="adj1" fmla="val 3600000"/>
            <a:gd name="adj2" fmla="val 5400000"/>
            <a:gd name="adj3" fmla="val 2306"/>
          </a:avLst>
        </a:prstGeom>
      </dgm:spPr>
      <dgm:t>
        <a:bodyPr/>
        <a:lstStyle/>
        <a:p>
          <a:endParaRPr lang="en-US"/>
        </a:p>
      </dgm:t>
    </dgm:pt>
    <dgm:pt modelId="{A284520E-6948-5E4F-A1E9-653AD7EFD75F}" type="pres">
      <dgm:prSet presAssocID="{D4229321-376C-8D4E-A6E0-F5E9706F3433}" presName="node" presStyleLbl="node1" presStyleIdx="6" presStyleCnt="12">
        <dgm:presLayoutVars>
          <dgm:bulletEnabled val="1"/>
        </dgm:presLayoutVars>
      </dgm:prSet>
      <dgm:spPr>
        <a:prstGeom prst="ellipse">
          <a:avLst/>
        </a:prstGeom>
      </dgm:spPr>
      <dgm:t>
        <a:bodyPr/>
        <a:lstStyle/>
        <a:p>
          <a:endParaRPr lang="en-US"/>
        </a:p>
      </dgm:t>
    </dgm:pt>
    <dgm:pt modelId="{066053D5-28D2-9042-9139-212210D6A9D4}" type="pres">
      <dgm:prSet presAssocID="{D4229321-376C-8D4E-A6E0-F5E9706F3433}" presName="dummy" presStyleCnt="0"/>
      <dgm:spPr/>
    </dgm:pt>
    <dgm:pt modelId="{43BA6E9B-E32F-D648-B1DF-6F7B7C210BA8}" type="pres">
      <dgm:prSet presAssocID="{77F4A6F4-5B26-3145-A360-938F777D3F2F}" presName="sibTrans" presStyleLbl="sibTrans2D1" presStyleIdx="6" presStyleCnt="12"/>
      <dgm:spPr>
        <a:prstGeom prst="blockArc">
          <a:avLst>
            <a:gd name="adj1" fmla="val 5400000"/>
            <a:gd name="adj2" fmla="val 7200000"/>
            <a:gd name="adj3" fmla="val 2306"/>
          </a:avLst>
        </a:prstGeom>
      </dgm:spPr>
      <dgm:t>
        <a:bodyPr/>
        <a:lstStyle/>
        <a:p>
          <a:endParaRPr lang="en-US"/>
        </a:p>
      </dgm:t>
    </dgm:pt>
    <dgm:pt modelId="{71003140-3719-144F-882C-163634B7556C}" type="pres">
      <dgm:prSet presAssocID="{0D1F1D94-43D9-5B4C-99BB-F4CCB3D7B558}" presName="node" presStyleLbl="node1" presStyleIdx="7" presStyleCnt="12">
        <dgm:presLayoutVars>
          <dgm:bulletEnabled val="1"/>
        </dgm:presLayoutVars>
      </dgm:prSet>
      <dgm:spPr>
        <a:prstGeom prst="ellipse">
          <a:avLst/>
        </a:prstGeom>
      </dgm:spPr>
      <dgm:t>
        <a:bodyPr/>
        <a:lstStyle/>
        <a:p>
          <a:endParaRPr lang="en-US"/>
        </a:p>
      </dgm:t>
    </dgm:pt>
    <dgm:pt modelId="{306C455F-26DD-8F4E-9BC1-F9D9C9F6C149}" type="pres">
      <dgm:prSet presAssocID="{0D1F1D94-43D9-5B4C-99BB-F4CCB3D7B558}" presName="dummy" presStyleCnt="0"/>
      <dgm:spPr/>
    </dgm:pt>
    <dgm:pt modelId="{54B9B457-0B53-B24C-B520-B377A8050582}" type="pres">
      <dgm:prSet presAssocID="{8A7E3FDC-4A3D-C940-8C1E-649B7AA6AAED}" presName="sibTrans" presStyleLbl="sibTrans2D1" presStyleIdx="7" presStyleCnt="12"/>
      <dgm:spPr>
        <a:prstGeom prst="blockArc">
          <a:avLst>
            <a:gd name="adj1" fmla="val 7200000"/>
            <a:gd name="adj2" fmla="val 9000000"/>
            <a:gd name="adj3" fmla="val 2306"/>
          </a:avLst>
        </a:prstGeom>
      </dgm:spPr>
      <dgm:t>
        <a:bodyPr/>
        <a:lstStyle/>
        <a:p>
          <a:endParaRPr lang="en-US"/>
        </a:p>
      </dgm:t>
    </dgm:pt>
    <dgm:pt modelId="{DDC13927-1138-0749-9DD2-2D78CDB9B6A7}" type="pres">
      <dgm:prSet presAssocID="{529C66C7-B71B-2244-A486-264BBD75CBDC}" presName="node" presStyleLbl="node1" presStyleIdx="8" presStyleCnt="12">
        <dgm:presLayoutVars>
          <dgm:bulletEnabled val="1"/>
        </dgm:presLayoutVars>
      </dgm:prSet>
      <dgm:spPr>
        <a:prstGeom prst="ellipse">
          <a:avLst/>
        </a:prstGeom>
      </dgm:spPr>
      <dgm:t>
        <a:bodyPr/>
        <a:lstStyle/>
        <a:p>
          <a:endParaRPr lang="en-US"/>
        </a:p>
      </dgm:t>
    </dgm:pt>
    <dgm:pt modelId="{292AD35D-6327-1445-B2DB-3AE12E99F644}" type="pres">
      <dgm:prSet presAssocID="{529C66C7-B71B-2244-A486-264BBD75CBDC}" presName="dummy" presStyleCnt="0"/>
      <dgm:spPr/>
    </dgm:pt>
    <dgm:pt modelId="{3BE0338D-CFE9-D44D-9F06-6F874835D4FE}" type="pres">
      <dgm:prSet presAssocID="{8EF66CCD-2C64-9D4F-9A3F-E17A829FA3C7}" presName="sibTrans" presStyleLbl="sibTrans2D1" presStyleIdx="8" presStyleCnt="12"/>
      <dgm:spPr>
        <a:prstGeom prst="blockArc">
          <a:avLst>
            <a:gd name="adj1" fmla="val 9000000"/>
            <a:gd name="adj2" fmla="val 10800000"/>
            <a:gd name="adj3" fmla="val 2306"/>
          </a:avLst>
        </a:prstGeom>
      </dgm:spPr>
      <dgm:t>
        <a:bodyPr/>
        <a:lstStyle/>
        <a:p>
          <a:endParaRPr lang="en-US"/>
        </a:p>
      </dgm:t>
    </dgm:pt>
    <dgm:pt modelId="{92E4A841-E752-F34D-83C8-674F8A4B82FE}" type="pres">
      <dgm:prSet presAssocID="{A5526703-979C-214C-97BA-DBDE438126A3}" presName="node" presStyleLbl="node1" presStyleIdx="9" presStyleCnt="12">
        <dgm:presLayoutVars>
          <dgm:bulletEnabled val="1"/>
        </dgm:presLayoutVars>
      </dgm:prSet>
      <dgm:spPr>
        <a:prstGeom prst="ellipse">
          <a:avLst/>
        </a:prstGeom>
      </dgm:spPr>
      <dgm:t>
        <a:bodyPr/>
        <a:lstStyle/>
        <a:p>
          <a:endParaRPr lang="en-US"/>
        </a:p>
      </dgm:t>
    </dgm:pt>
    <dgm:pt modelId="{0A20E9E7-E58D-0949-9B56-8DBFEEA96479}" type="pres">
      <dgm:prSet presAssocID="{A5526703-979C-214C-97BA-DBDE438126A3}" presName="dummy" presStyleCnt="0"/>
      <dgm:spPr/>
    </dgm:pt>
    <dgm:pt modelId="{C9DE55B2-7A76-4749-B5F5-D82F0387B5B2}" type="pres">
      <dgm:prSet presAssocID="{D94B45BC-7AD8-D54B-AA50-E9CA5D7AE6EE}" presName="sibTrans" presStyleLbl="sibTrans2D1" presStyleIdx="9" presStyleCnt="12"/>
      <dgm:spPr>
        <a:prstGeom prst="blockArc">
          <a:avLst>
            <a:gd name="adj1" fmla="val 10800000"/>
            <a:gd name="adj2" fmla="val 12600000"/>
            <a:gd name="adj3" fmla="val 2306"/>
          </a:avLst>
        </a:prstGeom>
      </dgm:spPr>
      <dgm:t>
        <a:bodyPr/>
        <a:lstStyle/>
        <a:p>
          <a:endParaRPr lang="en-US"/>
        </a:p>
      </dgm:t>
    </dgm:pt>
    <dgm:pt modelId="{09234D27-AE14-6945-ABC0-8715E07BFE17}" type="pres">
      <dgm:prSet presAssocID="{15814431-EA40-AD41-B560-2C4897B1B4F9}" presName="node" presStyleLbl="node1" presStyleIdx="10" presStyleCnt="12">
        <dgm:presLayoutVars>
          <dgm:bulletEnabled val="1"/>
        </dgm:presLayoutVars>
      </dgm:prSet>
      <dgm:spPr>
        <a:prstGeom prst="ellipse">
          <a:avLst/>
        </a:prstGeom>
      </dgm:spPr>
      <dgm:t>
        <a:bodyPr/>
        <a:lstStyle/>
        <a:p>
          <a:endParaRPr lang="en-US"/>
        </a:p>
      </dgm:t>
    </dgm:pt>
    <dgm:pt modelId="{34F21FBB-003A-7C45-8361-197FB2702305}" type="pres">
      <dgm:prSet presAssocID="{15814431-EA40-AD41-B560-2C4897B1B4F9}" presName="dummy" presStyleCnt="0"/>
      <dgm:spPr/>
    </dgm:pt>
    <dgm:pt modelId="{C8E41F6A-5C9B-D54F-A5BE-7FC22713DDAA}" type="pres">
      <dgm:prSet presAssocID="{9DFCC1C9-CC17-154B-B4F6-C4160F5C734F}" presName="sibTrans" presStyleLbl="sibTrans2D1" presStyleIdx="10" presStyleCnt="12"/>
      <dgm:spPr>
        <a:prstGeom prst="blockArc">
          <a:avLst>
            <a:gd name="adj1" fmla="val 12600000"/>
            <a:gd name="adj2" fmla="val 14400000"/>
            <a:gd name="adj3" fmla="val 2306"/>
          </a:avLst>
        </a:prstGeom>
      </dgm:spPr>
      <dgm:t>
        <a:bodyPr/>
        <a:lstStyle/>
        <a:p>
          <a:endParaRPr lang="en-US"/>
        </a:p>
      </dgm:t>
    </dgm:pt>
    <dgm:pt modelId="{1E6240A6-D729-D646-AFEE-858741614D66}" type="pres">
      <dgm:prSet presAssocID="{1DB4EA18-112A-D347-A4D1-3106AC0FCCE9}" presName="node" presStyleLbl="node1" presStyleIdx="11" presStyleCnt="12">
        <dgm:presLayoutVars>
          <dgm:bulletEnabled val="1"/>
        </dgm:presLayoutVars>
      </dgm:prSet>
      <dgm:spPr>
        <a:prstGeom prst="ellipse">
          <a:avLst/>
        </a:prstGeom>
      </dgm:spPr>
      <dgm:t>
        <a:bodyPr/>
        <a:lstStyle/>
        <a:p>
          <a:endParaRPr lang="en-US"/>
        </a:p>
      </dgm:t>
    </dgm:pt>
    <dgm:pt modelId="{56DEB251-6B29-4B49-9D68-F5B9E680B12D}" type="pres">
      <dgm:prSet presAssocID="{1DB4EA18-112A-D347-A4D1-3106AC0FCCE9}" presName="dummy" presStyleCnt="0"/>
      <dgm:spPr/>
    </dgm:pt>
    <dgm:pt modelId="{7383187A-97F3-BE4C-9BDC-2173FBBA8EAD}" type="pres">
      <dgm:prSet presAssocID="{F4F657F6-89B3-C947-B690-322F8384B918}" presName="sibTrans" presStyleLbl="sibTrans2D1" presStyleIdx="11" presStyleCnt="12"/>
      <dgm:spPr>
        <a:prstGeom prst="blockArc">
          <a:avLst>
            <a:gd name="adj1" fmla="val 14400000"/>
            <a:gd name="adj2" fmla="val 16200000"/>
            <a:gd name="adj3" fmla="val 2306"/>
          </a:avLst>
        </a:prstGeom>
      </dgm:spPr>
      <dgm:t>
        <a:bodyPr/>
        <a:lstStyle/>
        <a:p>
          <a:endParaRPr lang="en-US"/>
        </a:p>
      </dgm:t>
    </dgm:pt>
  </dgm:ptLst>
  <dgm:cxnLst>
    <dgm:cxn modelId="{7B608894-146A-4D41-B906-65E7D9C082C0}" type="presOf" srcId="{5C22C669-C98F-D24E-BD49-75B8DB92752A}" destId="{5948C405-8FF8-E640-BCBE-FAA38C2454C4}" srcOrd="0" destOrd="0" presId="urn:microsoft.com/office/officeart/2005/8/layout/radial6"/>
    <dgm:cxn modelId="{143E8B76-71FF-4A08-974D-316D8119F3C2}" type="presOf" srcId="{D4229321-376C-8D4E-A6E0-F5E9706F3433}" destId="{A284520E-6948-5E4F-A1E9-653AD7EFD75F}" srcOrd="0" destOrd="0" presId="urn:microsoft.com/office/officeart/2005/8/layout/radial6"/>
    <dgm:cxn modelId="{1568F261-57D4-4C84-A864-09FE8449E68D}" type="presOf" srcId="{A5526703-979C-214C-97BA-DBDE438126A3}" destId="{92E4A841-E752-F34D-83C8-674F8A4B82FE}" srcOrd="0" destOrd="0" presId="urn:microsoft.com/office/officeart/2005/8/layout/radial6"/>
    <dgm:cxn modelId="{BBC1B08E-1766-204B-AC7C-1FC460324078}" srcId="{FFAA45D4-7FDC-D348-A025-DF3376C7E1B8}" destId="{529C66C7-B71B-2244-A486-264BBD75CBDC}" srcOrd="8" destOrd="0" parTransId="{1687DB1C-AF8A-0844-9104-5E104F39C612}" sibTransId="{8EF66CCD-2C64-9D4F-9A3F-E17A829FA3C7}"/>
    <dgm:cxn modelId="{1E904762-4EEA-9D4B-9BE3-2004AB0261B6}" srcId="{FFAA45D4-7FDC-D348-A025-DF3376C7E1B8}" destId="{15814431-EA40-AD41-B560-2C4897B1B4F9}" srcOrd="10" destOrd="0" parTransId="{BC2696D2-9D3A-334A-9595-8E38798C28AF}" sibTransId="{9DFCC1C9-CC17-154B-B4F6-C4160F5C734F}"/>
    <dgm:cxn modelId="{08AAB8D5-AC88-9543-9026-0EBC49FB1C5A}" srcId="{FFAA45D4-7FDC-D348-A025-DF3376C7E1B8}" destId="{1DB4EA18-112A-D347-A4D1-3106AC0FCCE9}" srcOrd="11" destOrd="0" parTransId="{57DC1D09-10E5-394C-AB5F-48A84AFAF014}" sibTransId="{F4F657F6-89B3-C947-B690-322F8384B918}"/>
    <dgm:cxn modelId="{C404CAF7-E881-894F-9703-DDB7574AB485}" srcId="{FFAA45D4-7FDC-D348-A025-DF3376C7E1B8}" destId="{D4229321-376C-8D4E-A6E0-F5E9706F3433}" srcOrd="6" destOrd="0" parTransId="{B7D7AD4F-9335-7E4D-BB8E-5E115C3B7CEB}" sibTransId="{77F4A6F4-5B26-3145-A360-938F777D3F2F}"/>
    <dgm:cxn modelId="{83FFE09A-084A-44A6-AA2A-19A1523A03CF}" type="presOf" srcId="{D94B45BC-7AD8-D54B-AA50-E9CA5D7AE6EE}" destId="{C9DE55B2-7A76-4749-B5F5-D82F0387B5B2}" srcOrd="0" destOrd="0" presId="urn:microsoft.com/office/officeart/2005/8/layout/radial6"/>
    <dgm:cxn modelId="{2ADBB885-612E-9A41-9D2B-7702EA4D60E6}" srcId="{FFAA45D4-7FDC-D348-A025-DF3376C7E1B8}" destId="{A5526703-979C-214C-97BA-DBDE438126A3}" srcOrd="9" destOrd="0" parTransId="{2166DE72-44BE-AD47-BA2C-DCCE1ABC2AF4}" sibTransId="{D94B45BC-7AD8-D54B-AA50-E9CA5D7AE6EE}"/>
    <dgm:cxn modelId="{1380D758-D6C0-4080-8209-6843E70B1B62}" type="presOf" srcId="{C95A4F7E-8A45-5242-AE86-014F73E72097}" destId="{07439F66-1D45-1541-B94B-6855A6F3FF31}" srcOrd="0" destOrd="0" presId="urn:microsoft.com/office/officeart/2005/8/layout/radial6"/>
    <dgm:cxn modelId="{3C6B7CCB-9338-DC48-BF7A-CB8595559E16}" srcId="{FFAA45D4-7FDC-D348-A025-DF3376C7E1B8}" destId="{0D1F1D94-43D9-5B4C-99BB-F4CCB3D7B558}" srcOrd="7" destOrd="0" parTransId="{BBC4FA97-8E46-DE48-B477-35BA6748A99A}" sibTransId="{8A7E3FDC-4A3D-C940-8C1E-649B7AA6AAED}"/>
    <dgm:cxn modelId="{5A3D3344-49DB-4F38-ADBA-FF6080437315}" type="presOf" srcId="{529C66C7-B71B-2244-A486-264BBD75CBDC}" destId="{DDC13927-1138-0749-9DD2-2D78CDB9B6A7}" srcOrd="0" destOrd="0" presId="urn:microsoft.com/office/officeart/2005/8/layout/radial6"/>
    <dgm:cxn modelId="{D105168D-52A4-4113-86F4-D2AAD3FF5555}" type="presOf" srcId="{461D4EF2-CEB7-1441-845F-F11B7A9AED75}" destId="{939472D0-9365-054B-A0A2-CA0702432FD8}" srcOrd="0" destOrd="0" presId="urn:microsoft.com/office/officeart/2005/8/layout/radial6"/>
    <dgm:cxn modelId="{795936E6-E482-4ECC-995F-BC8975EE5E86}" type="presOf" srcId="{77F4A6F4-5B26-3145-A360-938F777D3F2F}" destId="{43BA6E9B-E32F-D648-B1DF-6F7B7C210BA8}" srcOrd="0" destOrd="0" presId="urn:microsoft.com/office/officeart/2005/8/layout/radial6"/>
    <dgm:cxn modelId="{C85A7672-C01A-46F5-8A05-6E8C02A6EAF6}" type="presOf" srcId="{8EF66CCD-2C64-9D4F-9A3F-E17A829FA3C7}" destId="{3BE0338D-CFE9-D44D-9F06-6F874835D4FE}" srcOrd="0" destOrd="0" presId="urn:microsoft.com/office/officeart/2005/8/layout/radial6"/>
    <dgm:cxn modelId="{13203799-6406-4324-A27B-567FC6C124C0}" type="presOf" srcId="{15814431-EA40-AD41-B560-2C4897B1B4F9}" destId="{09234D27-AE14-6945-ABC0-8715E07BFE17}" srcOrd="0" destOrd="0" presId="urn:microsoft.com/office/officeart/2005/8/layout/radial6"/>
    <dgm:cxn modelId="{0E3338CA-CE4F-4BEC-9EC3-E97739694028}" type="presOf" srcId="{FBF3264B-33C2-4B43-94CE-877A053DA896}" destId="{AF64731A-69D1-164D-8F83-67CFB94C3CE6}" srcOrd="0" destOrd="0" presId="urn:microsoft.com/office/officeart/2005/8/layout/radial6"/>
    <dgm:cxn modelId="{03D421F1-387B-4687-8C1F-55D20CB42446}" type="presOf" srcId="{F2F699A9-6003-3646-8FCE-E71ACE45B74A}" destId="{EFA6D948-D3ED-9845-B64A-69059EB0C77C}" srcOrd="0" destOrd="0" presId="urn:microsoft.com/office/officeart/2005/8/layout/radial6"/>
    <dgm:cxn modelId="{04EC96F3-F6FA-4E7D-B6BE-F761B6ED2E04}" type="presOf" srcId="{49303C0C-554F-DA43-B174-8B8527C5A1FC}" destId="{196EEF30-9849-7B4B-A61B-F00B1454E27C}" srcOrd="0" destOrd="0" presId="urn:microsoft.com/office/officeart/2005/8/layout/radial6"/>
    <dgm:cxn modelId="{9CB27422-2140-C346-996F-4E38EBB406F5}" srcId="{FFAA45D4-7FDC-D348-A025-DF3376C7E1B8}" destId="{2081DBE5-EE1B-764B-BAFC-760401936476}" srcOrd="2" destOrd="0" parTransId="{182415BC-97DC-124B-97AF-0E9D8325C43E}" sibTransId="{977DAAA5-15A7-BC47-9FDA-1E55BA85E75C}"/>
    <dgm:cxn modelId="{EF311155-BEC0-456C-AFD3-55CA6E4F55D6}" type="presOf" srcId="{87D3B9BA-EFD9-7F45-905C-B701C9EE9EDD}" destId="{8F3002C6-B9D1-D342-BB18-D57F3630E96B}" srcOrd="0" destOrd="0" presId="urn:microsoft.com/office/officeart/2005/8/layout/radial6"/>
    <dgm:cxn modelId="{E3B602D6-29A7-BE4B-9CE5-06DCF9ECCB00}" srcId="{2F59A2D5-55DD-9544-A8D4-16D3E6D0C8C6}" destId="{FFAA45D4-7FDC-D348-A025-DF3376C7E1B8}" srcOrd="0" destOrd="0" parTransId="{0BFC4F66-9002-2449-8E1B-723BB3A7BB02}" sibTransId="{7E73E66F-2005-BD43-AFB5-EE9868C3C8DB}"/>
    <dgm:cxn modelId="{FF1303F7-1755-3D46-B2AF-B698C3E12221}" srcId="{FFAA45D4-7FDC-D348-A025-DF3376C7E1B8}" destId="{FBF3264B-33C2-4B43-94CE-877A053DA896}" srcOrd="4" destOrd="0" parTransId="{22F9CAFE-4393-6642-8515-B6A3E37D5D54}" sibTransId="{D2B3EE6F-39BD-D748-843B-4D8BB5F39150}"/>
    <dgm:cxn modelId="{69A8552F-10A8-4E95-9BAC-E355FB8739A9}" type="presOf" srcId="{0F9FD6A9-39DC-E140-975B-5B5873220DD6}" destId="{A7A3F8EB-1050-EC47-8B24-37645118790F}" srcOrd="0" destOrd="0" presId="urn:microsoft.com/office/officeart/2005/8/layout/radial6"/>
    <dgm:cxn modelId="{DE8760E2-B84B-E24F-8409-00B2443F4E7A}" srcId="{FFAA45D4-7FDC-D348-A025-DF3376C7E1B8}" destId="{C95A4F7E-8A45-5242-AE86-014F73E72097}" srcOrd="0" destOrd="0" parTransId="{8DFEAC11-E73F-2540-8CC7-5ABC7C62F0E5}" sibTransId="{5C22C669-C98F-D24E-BD49-75B8DB92752A}"/>
    <dgm:cxn modelId="{942310A9-FBB7-42AE-B281-B468439F9E84}" type="presOf" srcId="{D2B3EE6F-39BD-D748-843B-4D8BB5F39150}" destId="{AE4B9F64-E29F-3042-8F28-F7B5C4CBF569}" srcOrd="0" destOrd="0" presId="urn:microsoft.com/office/officeart/2005/8/layout/radial6"/>
    <dgm:cxn modelId="{871D45DD-D34C-45E8-AB3B-F3A61E71C116}" type="presOf" srcId="{E4ABA0BC-C4D1-CE46-84D5-046363307EF6}" destId="{718A4481-CFB1-4D45-AB25-F2538DDB0F9A}" srcOrd="0" destOrd="0" presId="urn:microsoft.com/office/officeart/2005/8/layout/radial6"/>
    <dgm:cxn modelId="{F7222223-04E0-6E47-956A-FD15539FE9B4}" srcId="{FFAA45D4-7FDC-D348-A025-DF3376C7E1B8}" destId="{461D4EF2-CEB7-1441-845F-F11B7A9AED75}" srcOrd="3" destOrd="0" parTransId="{D6957846-E730-B044-9703-74C66A382382}" sibTransId="{0F9FD6A9-39DC-E140-975B-5B5873220DD6}"/>
    <dgm:cxn modelId="{81D41C4B-54A7-4E95-BC00-04E7D1E8B8B3}" type="presOf" srcId="{2F59A2D5-55DD-9544-A8D4-16D3E6D0C8C6}" destId="{AD69993C-DDB7-A748-BE04-2685895170A6}" srcOrd="0" destOrd="0" presId="urn:microsoft.com/office/officeart/2005/8/layout/radial6"/>
    <dgm:cxn modelId="{D906D504-2B23-4702-BC87-C2D71AA593F4}" type="presOf" srcId="{F4F657F6-89B3-C947-B690-322F8384B918}" destId="{7383187A-97F3-BE4C-9BDC-2173FBBA8EAD}" srcOrd="0" destOrd="0" presId="urn:microsoft.com/office/officeart/2005/8/layout/radial6"/>
    <dgm:cxn modelId="{09DA9CCD-59D6-4054-BBDA-2448EF98AA62}" type="presOf" srcId="{1DB4EA18-112A-D347-A4D1-3106AC0FCCE9}" destId="{1E6240A6-D729-D646-AFEE-858741614D66}" srcOrd="0" destOrd="0" presId="urn:microsoft.com/office/officeart/2005/8/layout/radial6"/>
    <dgm:cxn modelId="{CC871AE5-C450-884E-BB6E-9A3AB5D59F38}" srcId="{FFAA45D4-7FDC-D348-A025-DF3376C7E1B8}" destId="{F2F699A9-6003-3646-8FCE-E71ACE45B74A}" srcOrd="1" destOrd="0" parTransId="{E8321D0C-4E09-5F47-9CB2-6906802127BB}" sibTransId="{49303C0C-554F-DA43-B174-8B8527C5A1FC}"/>
    <dgm:cxn modelId="{6FF3D4CB-2FC2-419B-BB00-3A6317A5828E}" type="presOf" srcId="{8A7E3FDC-4A3D-C940-8C1E-649B7AA6AAED}" destId="{54B9B457-0B53-B24C-B520-B377A8050582}" srcOrd="0" destOrd="0" presId="urn:microsoft.com/office/officeart/2005/8/layout/radial6"/>
    <dgm:cxn modelId="{C3EA7E35-564E-426E-B4B1-20C2011D4579}" type="presOf" srcId="{2081DBE5-EE1B-764B-BAFC-760401936476}" destId="{6C610B99-9E89-C744-AB34-AC0FF9FB7B23}" srcOrd="0" destOrd="0" presId="urn:microsoft.com/office/officeart/2005/8/layout/radial6"/>
    <dgm:cxn modelId="{90A81EF0-E78D-4F43-90E4-DD885637E3C9}" type="presOf" srcId="{9DFCC1C9-CC17-154B-B4F6-C4160F5C734F}" destId="{C8E41F6A-5C9B-D54F-A5BE-7FC22713DDAA}" srcOrd="0" destOrd="0" presId="urn:microsoft.com/office/officeart/2005/8/layout/radial6"/>
    <dgm:cxn modelId="{E7782A0B-9CD5-47CC-94B6-89318A07F37A}" type="presOf" srcId="{977DAAA5-15A7-BC47-9FDA-1E55BA85E75C}" destId="{E1571A30-87F1-844B-BD5B-BDACF8219DBE}" srcOrd="0" destOrd="0" presId="urn:microsoft.com/office/officeart/2005/8/layout/radial6"/>
    <dgm:cxn modelId="{8E945B5F-C77C-477A-9272-E0C59883562E}" type="presOf" srcId="{FFAA45D4-7FDC-D348-A025-DF3376C7E1B8}" destId="{AAD7BFC4-8181-D946-B39D-F3C324835EE8}" srcOrd="0" destOrd="0" presId="urn:microsoft.com/office/officeart/2005/8/layout/radial6"/>
    <dgm:cxn modelId="{21B9992B-7CDE-EC4E-A0B9-4C2AA0C8CA43}" srcId="{FFAA45D4-7FDC-D348-A025-DF3376C7E1B8}" destId="{87D3B9BA-EFD9-7F45-905C-B701C9EE9EDD}" srcOrd="5" destOrd="0" parTransId="{E875B20D-5DF4-344F-9068-09ED73EB67EB}" sibTransId="{E4ABA0BC-C4D1-CE46-84D5-046363307EF6}"/>
    <dgm:cxn modelId="{FF37542C-9806-4B45-9F48-8726FC7210A7}" type="presOf" srcId="{0D1F1D94-43D9-5B4C-99BB-F4CCB3D7B558}" destId="{71003140-3719-144F-882C-163634B7556C}" srcOrd="0" destOrd="0" presId="urn:microsoft.com/office/officeart/2005/8/layout/radial6"/>
    <dgm:cxn modelId="{3B403420-4CB7-4775-A0C7-7B46693E8058}" type="presParOf" srcId="{AD69993C-DDB7-A748-BE04-2685895170A6}" destId="{AAD7BFC4-8181-D946-B39D-F3C324835EE8}" srcOrd="0" destOrd="0" presId="urn:microsoft.com/office/officeart/2005/8/layout/radial6"/>
    <dgm:cxn modelId="{235CD080-9EE4-4B73-B799-0595728EB892}" type="presParOf" srcId="{AD69993C-DDB7-A748-BE04-2685895170A6}" destId="{07439F66-1D45-1541-B94B-6855A6F3FF31}" srcOrd="1" destOrd="0" presId="urn:microsoft.com/office/officeart/2005/8/layout/radial6"/>
    <dgm:cxn modelId="{9B4E5739-59E4-4B9E-9A43-45D087A09224}" type="presParOf" srcId="{AD69993C-DDB7-A748-BE04-2685895170A6}" destId="{826C9EF8-A3AA-F049-9967-12CC5F1542B7}" srcOrd="2" destOrd="0" presId="urn:microsoft.com/office/officeart/2005/8/layout/radial6"/>
    <dgm:cxn modelId="{E77D18C2-E19B-46AD-B831-52BB365AA66D}" type="presParOf" srcId="{AD69993C-DDB7-A748-BE04-2685895170A6}" destId="{5948C405-8FF8-E640-BCBE-FAA38C2454C4}" srcOrd="3" destOrd="0" presId="urn:microsoft.com/office/officeart/2005/8/layout/radial6"/>
    <dgm:cxn modelId="{52E5F851-8832-435E-B63A-D1F85CD98158}" type="presParOf" srcId="{AD69993C-DDB7-A748-BE04-2685895170A6}" destId="{EFA6D948-D3ED-9845-B64A-69059EB0C77C}" srcOrd="4" destOrd="0" presId="urn:microsoft.com/office/officeart/2005/8/layout/radial6"/>
    <dgm:cxn modelId="{86E3778A-954D-4B8D-8B81-8AC8A2AA0945}" type="presParOf" srcId="{AD69993C-DDB7-A748-BE04-2685895170A6}" destId="{9C048C83-A840-5744-9EC6-1C2B18578921}" srcOrd="5" destOrd="0" presId="urn:microsoft.com/office/officeart/2005/8/layout/radial6"/>
    <dgm:cxn modelId="{075AFDC5-F2AB-4953-8E21-6865CAFE4334}" type="presParOf" srcId="{AD69993C-DDB7-A748-BE04-2685895170A6}" destId="{196EEF30-9849-7B4B-A61B-F00B1454E27C}" srcOrd="6" destOrd="0" presId="urn:microsoft.com/office/officeart/2005/8/layout/radial6"/>
    <dgm:cxn modelId="{D18F2EC1-23B9-4F25-AA12-63176FC21307}" type="presParOf" srcId="{AD69993C-DDB7-A748-BE04-2685895170A6}" destId="{6C610B99-9E89-C744-AB34-AC0FF9FB7B23}" srcOrd="7" destOrd="0" presId="urn:microsoft.com/office/officeart/2005/8/layout/radial6"/>
    <dgm:cxn modelId="{8FD10965-26CB-4C86-B02A-82BBB78F89FB}" type="presParOf" srcId="{AD69993C-DDB7-A748-BE04-2685895170A6}" destId="{848F0BD3-AD88-DE42-AA2F-AD469891A54F}" srcOrd="8" destOrd="0" presId="urn:microsoft.com/office/officeart/2005/8/layout/radial6"/>
    <dgm:cxn modelId="{594BAFC2-60D8-4A4C-A8C4-D47410B15758}" type="presParOf" srcId="{AD69993C-DDB7-A748-BE04-2685895170A6}" destId="{E1571A30-87F1-844B-BD5B-BDACF8219DBE}" srcOrd="9" destOrd="0" presId="urn:microsoft.com/office/officeart/2005/8/layout/radial6"/>
    <dgm:cxn modelId="{B986A3D5-1209-4774-8F1B-02B6591A7D4A}" type="presParOf" srcId="{AD69993C-DDB7-A748-BE04-2685895170A6}" destId="{939472D0-9365-054B-A0A2-CA0702432FD8}" srcOrd="10" destOrd="0" presId="urn:microsoft.com/office/officeart/2005/8/layout/radial6"/>
    <dgm:cxn modelId="{956C906D-6055-474A-A3D0-F128F00B6A79}" type="presParOf" srcId="{AD69993C-DDB7-A748-BE04-2685895170A6}" destId="{F7653429-166A-8741-8512-CC840A53C51B}" srcOrd="11" destOrd="0" presId="urn:microsoft.com/office/officeart/2005/8/layout/radial6"/>
    <dgm:cxn modelId="{E407D85C-190F-44EA-9D3E-BBD31B8DA2E8}" type="presParOf" srcId="{AD69993C-DDB7-A748-BE04-2685895170A6}" destId="{A7A3F8EB-1050-EC47-8B24-37645118790F}" srcOrd="12" destOrd="0" presId="urn:microsoft.com/office/officeart/2005/8/layout/radial6"/>
    <dgm:cxn modelId="{8BAA0D7C-8C93-42FA-82EE-5CE25A013240}" type="presParOf" srcId="{AD69993C-DDB7-A748-BE04-2685895170A6}" destId="{AF64731A-69D1-164D-8F83-67CFB94C3CE6}" srcOrd="13" destOrd="0" presId="urn:microsoft.com/office/officeart/2005/8/layout/radial6"/>
    <dgm:cxn modelId="{74B90CC6-BECE-49F1-8882-52672F163B3E}" type="presParOf" srcId="{AD69993C-DDB7-A748-BE04-2685895170A6}" destId="{4295EF27-82E5-AC4E-A212-D8708D60634F}" srcOrd="14" destOrd="0" presId="urn:microsoft.com/office/officeart/2005/8/layout/radial6"/>
    <dgm:cxn modelId="{42ADB11C-4CD0-4264-B634-EF80D5C999A7}" type="presParOf" srcId="{AD69993C-DDB7-A748-BE04-2685895170A6}" destId="{AE4B9F64-E29F-3042-8F28-F7B5C4CBF569}" srcOrd="15" destOrd="0" presId="urn:microsoft.com/office/officeart/2005/8/layout/radial6"/>
    <dgm:cxn modelId="{D11EB096-0521-4435-AC57-FBFAEA8AAC58}" type="presParOf" srcId="{AD69993C-DDB7-A748-BE04-2685895170A6}" destId="{8F3002C6-B9D1-D342-BB18-D57F3630E96B}" srcOrd="16" destOrd="0" presId="urn:microsoft.com/office/officeart/2005/8/layout/radial6"/>
    <dgm:cxn modelId="{C757D424-4064-447F-9638-65F23A6404C7}" type="presParOf" srcId="{AD69993C-DDB7-A748-BE04-2685895170A6}" destId="{FFBAD53E-3089-3E4F-9E3E-8570A5998D21}" srcOrd="17" destOrd="0" presId="urn:microsoft.com/office/officeart/2005/8/layout/radial6"/>
    <dgm:cxn modelId="{8AA56388-8C9F-4E0F-AADB-04EFF5A9E75D}" type="presParOf" srcId="{AD69993C-DDB7-A748-BE04-2685895170A6}" destId="{718A4481-CFB1-4D45-AB25-F2538DDB0F9A}" srcOrd="18" destOrd="0" presId="urn:microsoft.com/office/officeart/2005/8/layout/radial6"/>
    <dgm:cxn modelId="{869FD65A-E835-44DA-884B-119259FD1B53}" type="presParOf" srcId="{AD69993C-DDB7-A748-BE04-2685895170A6}" destId="{A284520E-6948-5E4F-A1E9-653AD7EFD75F}" srcOrd="19" destOrd="0" presId="urn:microsoft.com/office/officeart/2005/8/layout/radial6"/>
    <dgm:cxn modelId="{3ECF3311-4F36-4D62-B62B-4BCDD881A8B2}" type="presParOf" srcId="{AD69993C-DDB7-A748-BE04-2685895170A6}" destId="{066053D5-28D2-9042-9139-212210D6A9D4}" srcOrd="20" destOrd="0" presId="urn:microsoft.com/office/officeart/2005/8/layout/radial6"/>
    <dgm:cxn modelId="{DCED1CA4-D88E-46FA-A395-80C3F7214523}" type="presParOf" srcId="{AD69993C-DDB7-A748-BE04-2685895170A6}" destId="{43BA6E9B-E32F-D648-B1DF-6F7B7C210BA8}" srcOrd="21" destOrd="0" presId="urn:microsoft.com/office/officeart/2005/8/layout/radial6"/>
    <dgm:cxn modelId="{B024C6E7-57BA-4737-9DAE-7AAA0FABE75C}" type="presParOf" srcId="{AD69993C-DDB7-A748-BE04-2685895170A6}" destId="{71003140-3719-144F-882C-163634B7556C}" srcOrd="22" destOrd="0" presId="urn:microsoft.com/office/officeart/2005/8/layout/radial6"/>
    <dgm:cxn modelId="{6A82F888-4DB4-47B1-B4E5-14A56A299247}" type="presParOf" srcId="{AD69993C-DDB7-A748-BE04-2685895170A6}" destId="{306C455F-26DD-8F4E-9BC1-F9D9C9F6C149}" srcOrd="23" destOrd="0" presId="urn:microsoft.com/office/officeart/2005/8/layout/radial6"/>
    <dgm:cxn modelId="{A36C12F3-1E7F-4409-AD93-1738174E8980}" type="presParOf" srcId="{AD69993C-DDB7-A748-BE04-2685895170A6}" destId="{54B9B457-0B53-B24C-B520-B377A8050582}" srcOrd="24" destOrd="0" presId="urn:microsoft.com/office/officeart/2005/8/layout/radial6"/>
    <dgm:cxn modelId="{EE0F3616-C432-4AD8-8BA2-D8AE3AD42063}" type="presParOf" srcId="{AD69993C-DDB7-A748-BE04-2685895170A6}" destId="{DDC13927-1138-0749-9DD2-2D78CDB9B6A7}" srcOrd="25" destOrd="0" presId="urn:microsoft.com/office/officeart/2005/8/layout/radial6"/>
    <dgm:cxn modelId="{E66CE560-5B28-4786-BFB6-268CC0106449}" type="presParOf" srcId="{AD69993C-DDB7-A748-BE04-2685895170A6}" destId="{292AD35D-6327-1445-B2DB-3AE12E99F644}" srcOrd="26" destOrd="0" presId="urn:microsoft.com/office/officeart/2005/8/layout/radial6"/>
    <dgm:cxn modelId="{98142993-9940-417A-8AD4-2C5FD721484C}" type="presParOf" srcId="{AD69993C-DDB7-A748-BE04-2685895170A6}" destId="{3BE0338D-CFE9-D44D-9F06-6F874835D4FE}" srcOrd="27" destOrd="0" presId="urn:microsoft.com/office/officeart/2005/8/layout/radial6"/>
    <dgm:cxn modelId="{07209815-AA28-4B12-A517-EE0EB7F3BE6A}" type="presParOf" srcId="{AD69993C-DDB7-A748-BE04-2685895170A6}" destId="{92E4A841-E752-F34D-83C8-674F8A4B82FE}" srcOrd="28" destOrd="0" presId="urn:microsoft.com/office/officeart/2005/8/layout/radial6"/>
    <dgm:cxn modelId="{B0D3A865-88F0-4E4C-94D6-1F265ECF7D33}" type="presParOf" srcId="{AD69993C-DDB7-A748-BE04-2685895170A6}" destId="{0A20E9E7-E58D-0949-9B56-8DBFEEA96479}" srcOrd="29" destOrd="0" presId="urn:microsoft.com/office/officeart/2005/8/layout/radial6"/>
    <dgm:cxn modelId="{17503128-CA27-4E97-BD1C-ED798F69964E}" type="presParOf" srcId="{AD69993C-DDB7-A748-BE04-2685895170A6}" destId="{C9DE55B2-7A76-4749-B5F5-D82F0387B5B2}" srcOrd="30" destOrd="0" presId="urn:microsoft.com/office/officeart/2005/8/layout/radial6"/>
    <dgm:cxn modelId="{A18C7077-EF0A-446B-8671-65A83110615D}" type="presParOf" srcId="{AD69993C-DDB7-A748-BE04-2685895170A6}" destId="{09234D27-AE14-6945-ABC0-8715E07BFE17}" srcOrd="31" destOrd="0" presId="urn:microsoft.com/office/officeart/2005/8/layout/radial6"/>
    <dgm:cxn modelId="{5F216E5E-8901-4412-86ED-FFC6A610C1D6}" type="presParOf" srcId="{AD69993C-DDB7-A748-BE04-2685895170A6}" destId="{34F21FBB-003A-7C45-8361-197FB2702305}" srcOrd="32" destOrd="0" presId="urn:microsoft.com/office/officeart/2005/8/layout/radial6"/>
    <dgm:cxn modelId="{5089EA31-FB9C-41A1-BB9A-F9855AC891AA}" type="presParOf" srcId="{AD69993C-DDB7-A748-BE04-2685895170A6}" destId="{C8E41F6A-5C9B-D54F-A5BE-7FC22713DDAA}" srcOrd="33" destOrd="0" presId="urn:microsoft.com/office/officeart/2005/8/layout/radial6"/>
    <dgm:cxn modelId="{B809B78E-0600-471D-82CC-593E39D444F3}" type="presParOf" srcId="{AD69993C-DDB7-A748-BE04-2685895170A6}" destId="{1E6240A6-D729-D646-AFEE-858741614D66}" srcOrd="34" destOrd="0" presId="urn:microsoft.com/office/officeart/2005/8/layout/radial6"/>
    <dgm:cxn modelId="{DA78B96B-6BE5-41C8-B0DE-941204806821}" type="presParOf" srcId="{AD69993C-DDB7-A748-BE04-2685895170A6}" destId="{56DEB251-6B29-4B49-9D68-F5B9E680B12D}" srcOrd="35" destOrd="0" presId="urn:microsoft.com/office/officeart/2005/8/layout/radial6"/>
    <dgm:cxn modelId="{3B47E845-E571-458C-9785-2D73A5391591}" type="presParOf" srcId="{AD69993C-DDB7-A748-BE04-2685895170A6}" destId="{7383187A-97F3-BE4C-9BDC-2173FBBA8EAD}" srcOrd="36"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3187A-97F3-BE4C-9BDC-2173FBBA8EAD}">
      <dsp:nvSpPr>
        <dsp:cNvPr id="0" name=""/>
        <dsp:cNvSpPr/>
      </dsp:nvSpPr>
      <dsp:spPr>
        <a:xfrm>
          <a:off x="1610893" y="297587"/>
          <a:ext cx="3972063" cy="3972063"/>
        </a:xfrm>
        <a:prstGeom prst="blockArc">
          <a:avLst>
            <a:gd name="adj1" fmla="val 14400000"/>
            <a:gd name="adj2" fmla="val 162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E41F6A-5C9B-D54F-A5BE-7FC22713DDAA}">
      <dsp:nvSpPr>
        <dsp:cNvPr id="0" name=""/>
        <dsp:cNvSpPr/>
      </dsp:nvSpPr>
      <dsp:spPr>
        <a:xfrm>
          <a:off x="1610893" y="297587"/>
          <a:ext cx="3972063" cy="3972063"/>
        </a:xfrm>
        <a:prstGeom prst="blockArc">
          <a:avLst>
            <a:gd name="adj1" fmla="val 12600000"/>
            <a:gd name="adj2" fmla="val 144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9DE55B2-7A76-4749-B5F5-D82F0387B5B2}">
      <dsp:nvSpPr>
        <dsp:cNvPr id="0" name=""/>
        <dsp:cNvSpPr/>
      </dsp:nvSpPr>
      <dsp:spPr>
        <a:xfrm>
          <a:off x="1610893" y="297587"/>
          <a:ext cx="3972063" cy="3972063"/>
        </a:xfrm>
        <a:prstGeom prst="blockArc">
          <a:avLst>
            <a:gd name="adj1" fmla="val 10800000"/>
            <a:gd name="adj2" fmla="val 126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BE0338D-CFE9-D44D-9F06-6F874835D4FE}">
      <dsp:nvSpPr>
        <dsp:cNvPr id="0" name=""/>
        <dsp:cNvSpPr/>
      </dsp:nvSpPr>
      <dsp:spPr>
        <a:xfrm>
          <a:off x="1610893" y="297587"/>
          <a:ext cx="3972063" cy="3972063"/>
        </a:xfrm>
        <a:prstGeom prst="blockArc">
          <a:avLst>
            <a:gd name="adj1" fmla="val 9000000"/>
            <a:gd name="adj2" fmla="val 108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4B9B457-0B53-B24C-B520-B377A8050582}">
      <dsp:nvSpPr>
        <dsp:cNvPr id="0" name=""/>
        <dsp:cNvSpPr/>
      </dsp:nvSpPr>
      <dsp:spPr>
        <a:xfrm>
          <a:off x="1610893" y="297587"/>
          <a:ext cx="3972063" cy="3972063"/>
        </a:xfrm>
        <a:prstGeom prst="blockArc">
          <a:avLst>
            <a:gd name="adj1" fmla="val 7200000"/>
            <a:gd name="adj2" fmla="val 90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3BA6E9B-E32F-D648-B1DF-6F7B7C210BA8}">
      <dsp:nvSpPr>
        <dsp:cNvPr id="0" name=""/>
        <dsp:cNvSpPr/>
      </dsp:nvSpPr>
      <dsp:spPr>
        <a:xfrm>
          <a:off x="1610893" y="297587"/>
          <a:ext cx="3972063" cy="3972063"/>
        </a:xfrm>
        <a:prstGeom prst="blockArc">
          <a:avLst>
            <a:gd name="adj1" fmla="val 5400000"/>
            <a:gd name="adj2" fmla="val 72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18A4481-CFB1-4D45-AB25-F2538DDB0F9A}">
      <dsp:nvSpPr>
        <dsp:cNvPr id="0" name=""/>
        <dsp:cNvSpPr/>
      </dsp:nvSpPr>
      <dsp:spPr>
        <a:xfrm>
          <a:off x="1610893" y="297587"/>
          <a:ext cx="3972063" cy="3972063"/>
        </a:xfrm>
        <a:prstGeom prst="blockArc">
          <a:avLst>
            <a:gd name="adj1" fmla="val 3600000"/>
            <a:gd name="adj2" fmla="val 54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E4B9F64-E29F-3042-8F28-F7B5C4CBF569}">
      <dsp:nvSpPr>
        <dsp:cNvPr id="0" name=""/>
        <dsp:cNvSpPr/>
      </dsp:nvSpPr>
      <dsp:spPr>
        <a:xfrm>
          <a:off x="1610893" y="297587"/>
          <a:ext cx="3972063" cy="3972063"/>
        </a:xfrm>
        <a:prstGeom prst="blockArc">
          <a:avLst>
            <a:gd name="adj1" fmla="val 1800000"/>
            <a:gd name="adj2" fmla="val 36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7A3F8EB-1050-EC47-8B24-37645118790F}">
      <dsp:nvSpPr>
        <dsp:cNvPr id="0" name=""/>
        <dsp:cNvSpPr/>
      </dsp:nvSpPr>
      <dsp:spPr>
        <a:xfrm>
          <a:off x="1610893" y="297587"/>
          <a:ext cx="3972063" cy="3972063"/>
        </a:xfrm>
        <a:prstGeom prst="blockArc">
          <a:avLst>
            <a:gd name="adj1" fmla="val 0"/>
            <a:gd name="adj2" fmla="val 18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571A30-87F1-844B-BD5B-BDACF8219DBE}">
      <dsp:nvSpPr>
        <dsp:cNvPr id="0" name=""/>
        <dsp:cNvSpPr/>
      </dsp:nvSpPr>
      <dsp:spPr>
        <a:xfrm>
          <a:off x="1610893" y="297587"/>
          <a:ext cx="3972063" cy="3972063"/>
        </a:xfrm>
        <a:prstGeom prst="blockArc">
          <a:avLst>
            <a:gd name="adj1" fmla="val 19800000"/>
            <a:gd name="adj2" fmla="val 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96EEF30-9849-7B4B-A61B-F00B1454E27C}">
      <dsp:nvSpPr>
        <dsp:cNvPr id="0" name=""/>
        <dsp:cNvSpPr/>
      </dsp:nvSpPr>
      <dsp:spPr>
        <a:xfrm>
          <a:off x="1610893" y="297587"/>
          <a:ext cx="3972063" cy="3972063"/>
        </a:xfrm>
        <a:prstGeom prst="blockArc">
          <a:avLst>
            <a:gd name="adj1" fmla="val 18000000"/>
            <a:gd name="adj2" fmla="val 198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948C405-8FF8-E640-BCBE-FAA38C2454C4}">
      <dsp:nvSpPr>
        <dsp:cNvPr id="0" name=""/>
        <dsp:cNvSpPr/>
      </dsp:nvSpPr>
      <dsp:spPr>
        <a:xfrm>
          <a:off x="1610893" y="297587"/>
          <a:ext cx="3972063" cy="3972063"/>
        </a:xfrm>
        <a:prstGeom prst="blockArc">
          <a:avLst>
            <a:gd name="adj1" fmla="val 16200000"/>
            <a:gd name="adj2" fmla="val 18000000"/>
            <a:gd name="adj3" fmla="val 2306"/>
          </a:avLst>
        </a:prstGeo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AAD7BFC4-8181-D946-B39D-F3C324835EE8}">
      <dsp:nvSpPr>
        <dsp:cNvPr id="0" name=""/>
        <dsp:cNvSpPr/>
      </dsp:nvSpPr>
      <dsp:spPr>
        <a:xfrm>
          <a:off x="3142040" y="1828734"/>
          <a:ext cx="909769" cy="909769"/>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dirty="0">
            <a:solidFill>
              <a:srgbClr val="686868">
                <a:hueOff val="0"/>
                <a:satOff val="0"/>
                <a:lumOff val="0"/>
                <a:alphaOff val="0"/>
              </a:srgbClr>
            </a:solidFill>
            <a:latin typeface="Arial"/>
            <a:ea typeface="+mn-ea"/>
            <a:cs typeface="+mn-cs"/>
          </a:endParaRPr>
        </a:p>
      </dsp:txBody>
      <dsp:txXfrm>
        <a:off x="3275273" y="1961967"/>
        <a:ext cx="643303" cy="643303"/>
      </dsp:txXfrm>
    </dsp:sp>
    <dsp:sp modelId="{07439F66-1D45-1541-B94B-6855A6F3FF31}">
      <dsp:nvSpPr>
        <dsp:cNvPr id="0" name=""/>
        <dsp:cNvSpPr/>
      </dsp:nvSpPr>
      <dsp:spPr>
        <a:xfrm>
          <a:off x="3278506" y="2094"/>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3371769" y="95357"/>
        <a:ext cx="450312" cy="450312"/>
      </dsp:txXfrm>
    </dsp:sp>
    <dsp:sp modelId="{EFA6D948-D3ED-9845-B64A-69059EB0C77C}">
      <dsp:nvSpPr>
        <dsp:cNvPr id="0" name=""/>
        <dsp:cNvSpPr/>
      </dsp:nvSpPr>
      <dsp:spPr>
        <a:xfrm>
          <a:off x="4260058" y="265100"/>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4353321" y="358363"/>
        <a:ext cx="450312" cy="450312"/>
      </dsp:txXfrm>
    </dsp:sp>
    <dsp:sp modelId="{6C610B99-9E89-C744-AB34-AC0FF9FB7B23}">
      <dsp:nvSpPr>
        <dsp:cNvPr id="0" name=""/>
        <dsp:cNvSpPr/>
      </dsp:nvSpPr>
      <dsp:spPr>
        <a:xfrm>
          <a:off x="4978605" y="983647"/>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5071868" y="1076910"/>
        <a:ext cx="450312" cy="450312"/>
      </dsp:txXfrm>
    </dsp:sp>
    <dsp:sp modelId="{939472D0-9365-054B-A0A2-CA0702432FD8}">
      <dsp:nvSpPr>
        <dsp:cNvPr id="0" name=""/>
        <dsp:cNvSpPr/>
      </dsp:nvSpPr>
      <dsp:spPr>
        <a:xfrm>
          <a:off x="5241611" y="1965199"/>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5334874" y="2058462"/>
        <a:ext cx="450312" cy="450312"/>
      </dsp:txXfrm>
    </dsp:sp>
    <dsp:sp modelId="{AF64731A-69D1-164D-8F83-67CFB94C3CE6}">
      <dsp:nvSpPr>
        <dsp:cNvPr id="0" name=""/>
        <dsp:cNvSpPr/>
      </dsp:nvSpPr>
      <dsp:spPr>
        <a:xfrm>
          <a:off x="4978605" y="2946752"/>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5071868" y="3040015"/>
        <a:ext cx="450312" cy="450312"/>
      </dsp:txXfrm>
    </dsp:sp>
    <dsp:sp modelId="{8F3002C6-B9D1-D342-BB18-D57F3630E96B}">
      <dsp:nvSpPr>
        <dsp:cNvPr id="0" name=""/>
        <dsp:cNvSpPr/>
      </dsp:nvSpPr>
      <dsp:spPr>
        <a:xfrm>
          <a:off x="4260058" y="3665298"/>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4353321" y="3758561"/>
        <a:ext cx="450312" cy="450312"/>
      </dsp:txXfrm>
    </dsp:sp>
    <dsp:sp modelId="{A284520E-6948-5E4F-A1E9-653AD7EFD75F}">
      <dsp:nvSpPr>
        <dsp:cNvPr id="0" name=""/>
        <dsp:cNvSpPr/>
      </dsp:nvSpPr>
      <dsp:spPr>
        <a:xfrm>
          <a:off x="3278506" y="3928305"/>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3371769" y="4021568"/>
        <a:ext cx="450312" cy="450312"/>
      </dsp:txXfrm>
    </dsp:sp>
    <dsp:sp modelId="{71003140-3719-144F-882C-163634B7556C}">
      <dsp:nvSpPr>
        <dsp:cNvPr id="0" name=""/>
        <dsp:cNvSpPr/>
      </dsp:nvSpPr>
      <dsp:spPr>
        <a:xfrm>
          <a:off x="2296953" y="3665298"/>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2390216" y="3758561"/>
        <a:ext cx="450312" cy="450312"/>
      </dsp:txXfrm>
    </dsp:sp>
    <dsp:sp modelId="{DDC13927-1138-0749-9DD2-2D78CDB9B6A7}">
      <dsp:nvSpPr>
        <dsp:cNvPr id="0" name=""/>
        <dsp:cNvSpPr/>
      </dsp:nvSpPr>
      <dsp:spPr>
        <a:xfrm>
          <a:off x="1578407" y="2946752"/>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1671670" y="3040015"/>
        <a:ext cx="450312" cy="450312"/>
      </dsp:txXfrm>
    </dsp:sp>
    <dsp:sp modelId="{92E4A841-E752-F34D-83C8-674F8A4B82FE}">
      <dsp:nvSpPr>
        <dsp:cNvPr id="0" name=""/>
        <dsp:cNvSpPr/>
      </dsp:nvSpPr>
      <dsp:spPr>
        <a:xfrm>
          <a:off x="1315400" y="1965199"/>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1408663" y="2058462"/>
        <a:ext cx="450312" cy="450312"/>
      </dsp:txXfrm>
    </dsp:sp>
    <dsp:sp modelId="{09234D27-AE14-6945-ABC0-8715E07BFE17}">
      <dsp:nvSpPr>
        <dsp:cNvPr id="0" name=""/>
        <dsp:cNvSpPr/>
      </dsp:nvSpPr>
      <dsp:spPr>
        <a:xfrm>
          <a:off x="1578407" y="983647"/>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1671670" y="1076910"/>
        <a:ext cx="450312" cy="450312"/>
      </dsp:txXfrm>
    </dsp:sp>
    <dsp:sp modelId="{1E6240A6-D729-D646-AFEE-858741614D66}">
      <dsp:nvSpPr>
        <dsp:cNvPr id="0" name=""/>
        <dsp:cNvSpPr/>
      </dsp:nvSpPr>
      <dsp:spPr>
        <a:xfrm>
          <a:off x="2296953" y="265100"/>
          <a:ext cx="636838" cy="636838"/>
        </a:xfrm>
        <a:prstGeom prst="ellipse">
          <a:avLst/>
        </a:prstGeo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US" sz="2800" kern="1200" dirty="0">
            <a:solidFill>
              <a:srgbClr val="686868">
                <a:hueOff val="0"/>
                <a:satOff val="0"/>
                <a:lumOff val="0"/>
                <a:alphaOff val="0"/>
              </a:srgbClr>
            </a:solidFill>
            <a:latin typeface="Arial"/>
            <a:ea typeface="+mn-ea"/>
            <a:cs typeface="+mn-cs"/>
          </a:endParaRPr>
        </a:p>
      </dsp:txBody>
      <dsp:txXfrm>
        <a:off x="2390216" y="358363"/>
        <a:ext cx="450312" cy="450312"/>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72A81F-78C7-E440-9079-2EB66B8AC635}" type="datetimeFigureOut">
              <a:rPr lang="en-US" smtClean="0">
                <a:latin typeface="Arial"/>
              </a:rPr>
              <a:t>2/27/2017</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3513AF-E49A-4440-8C95-B32979C7EF27}"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25773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B6C3568D-0BFB-614F-857F-9A2B6EBEEF77}" type="datetimeFigureOut">
              <a:rPr lang="en-US" smtClean="0"/>
              <a:pPr/>
              <a:t>2/27/2017</a:t>
            </a:fld>
            <a:endParaRPr lang="en-US" dirty="0"/>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528E766-D65B-A946-AB93-E463F7094F33}" type="slidenum">
              <a:rPr lang="en-US" smtClean="0"/>
              <a:pPr/>
              <a:t>‹#›</a:t>
            </a:fld>
            <a:endParaRPr lang="en-US" dirty="0"/>
          </a:p>
        </p:txBody>
      </p:sp>
    </p:spTree>
    <p:extLst>
      <p:ext uri="{BB962C8B-B14F-4D97-AF65-F5344CB8AC3E}">
        <p14:creationId xmlns:p14="http://schemas.microsoft.com/office/powerpoint/2010/main" val="381102757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1</a:t>
            </a:fld>
            <a:endParaRPr lang="en-US" dirty="0"/>
          </a:p>
        </p:txBody>
      </p:sp>
    </p:spTree>
    <p:extLst>
      <p:ext uri="{BB962C8B-B14F-4D97-AF65-F5344CB8AC3E}">
        <p14:creationId xmlns:p14="http://schemas.microsoft.com/office/powerpoint/2010/main" val="128957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19</a:t>
            </a:fld>
            <a:endParaRPr lang="en-US" dirty="0"/>
          </a:p>
        </p:txBody>
      </p:sp>
    </p:spTree>
    <p:extLst>
      <p:ext uri="{BB962C8B-B14F-4D97-AF65-F5344CB8AC3E}">
        <p14:creationId xmlns:p14="http://schemas.microsoft.com/office/powerpoint/2010/main" val="4089075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20</a:t>
            </a:fld>
            <a:endParaRPr lang="en-US" dirty="0"/>
          </a:p>
        </p:txBody>
      </p:sp>
    </p:spTree>
    <p:extLst>
      <p:ext uri="{BB962C8B-B14F-4D97-AF65-F5344CB8AC3E}">
        <p14:creationId xmlns:p14="http://schemas.microsoft.com/office/powerpoint/2010/main" val="1355652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21</a:t>
            </a:fld>
            <a:endParaRPr lang="en-US" dirty="0"/>
          </a:p>
        </p:txBody>
      </p:sp>
    </p:spTree>
    <p:extLst>
      <p:ext uri="{BB962C8B-B14F-4D97-AF65-F5344CB8AC3E}">
        <p14:creationId xmlns:p14="http://schemas.microsoft.com/office/powerpoint/2010/main" val="182005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22</a:t>
            </a:fld>
            <a:endParaRPr lang="en-US"/>
          </a:p>
        </p:txBody>
      </p:sp>
    </p:spTree>
    <p:extLst>
      <p:ext uri="{BB962C8B-B14F-4D97-AF65-F5344CB8AC3E}">
        <p14:creationId xmlns:p14="http://schemas.microsoft.com/office/powerpoint/2010/main" val="189721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31</a:t>
            </a:fld>
            <a:endParaRPr lang="en-US" dirty="0"/>
          </a:p>
        </p:txBody>
      </p:sp>
    </p:spTree>
    <p:extLst>
      <p:ext uri="{BB962C8B-B14F-4D97-AF65-F5344CB8AC3E}">
        <p14:creationId xmlns:p14="http://schemas.microsoft.com/office/powerpoint/2010/main" val="67069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Main Points: </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Mobile is changing everything, especially your customers’</a:t>
            </a:r>
            <a:r>
              <a:rPr lang="en-US" sz="1200" b="0" kern="1200" baseline="0" dirty="0" smtClean="0">
                <a:solidFill>
                  <a:schemeClr val="tx1"/>
                </a:solidFill>
                <a:effectLst/>
                <a:latin typeface="+mn-lt"/>
                <a:ea typeface="+mn-ea"/>
                <a:cs typeface="+mn-cs"/>
              </a:rPr>
              <a:t> expectations.</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How can you meet and exceed these expectations to standout in the marketplace?</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You need to deliver choice, shaped by context, and get there with speed.</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In the digital world </a:t>
            </a:r>
            <a:r>
              <a:rPr lang="en-US" sz="1200" b="1" kern="1200" baseline="0" dirty="0" smtClean="0">
                <a:solidFill>
                  <a:schemeClr val="tx1"/>
                </a:solidFill>
                <a:effectLst/>
                <a:latin typeface="+mn-lt"/>
                <a:ea typeface="+mn-ea"/>
                <a:cs typeface="+mn-cs"/>
              </a:rPr>
              <a:t>choice is delivered through apps, context is shaped by data and all is connected and catalyzed by APIs</a:t>
            </a:r>
            <a:r>
              <a:rPr lang="en-US" sz="1200" b="0" kern="1200" baseline="0" dirty="0" smtClean="0">
                <a:solidFill>
                  <a:schemeClr val="tx1"/>
                </a:solidFill>
                <a:effectLst/>
                <a:latin typeface="+mn-lt"/>
                <a:ea typeface="+mn-ea"/>
                <a:cs typeface="+mn-cs"/>
              </a:rPr>
              <a:t>.</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Apps, Data, and APIs are the building blocks of the transformation your business needs to go through.</a:t>
            </a:r>
          </a:p>
          <a:p>
            <a:pPr marL="0" marR="0" indent="0" algn="l" defTabSz="457122"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The process is called the Digital Transformation.</a:t>
            </a:r>
          </a:p>
          <a:p>
            <a:pPr marL="0" marR="0" indent="0" algn="l" defTabSz="457122"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Mobile is changing everything.</a:t>
            </a:r>
            <a:endParaRPr lang="en-US" sz="1600" b="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It’s </a:t>
            </a:r>
            <a:r>
              <a:rPr lang="en-US" sz="1600" b="1" kern="1200" dirty="0" smtClean="0">
                <a:solidFill>
                  <a:schemeClr val="tx1"/>
                </a:solidFill>
                <a:effectLst/>
                <a:latin typeface="+mn-lt"/>
                <a:ea typeface="+mn-ea"/>
                <a:cs typeface="+mn-cs"/>
              </a:rPr>
              <a:t>propagating digital technology</a:t>
            </a:r>
            <a:r>
              <a:rPr lang="en-US" sz="1600" kern="1200" dirty="0" smtClean="0">
                <a:solidFill>
                  <a:schemeClr val="tx1"/>
                </a:solidFill>
                <a:effectLst/>
                <a:latin typeface="+mn-lt"/>
                <a:ea typeface="+mn-ea"/>
                <a:cs typeface="+mn-cs"/>
              </a:rPr>
              <a:t> into all aspects of life.</a:t>
            </a: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Your</a:t>
            </a:r>
            <a:r>
              <a:rPr lang="en-US" sz="1600" kern="1200" baseline="0" dirty="0" smtClean="0">
                <a:solidFill>
                  <a:schemeClr val="tx1"/>
                </a:solidFill>
                <a:effectLst/>
                <a:latin typeface="+mn-lt"/>
                <a:ea typeface="+mn-ea"/>
                <a:cs typeface="+mn-cs"/>
              </a:rPr>
              <a:t> customers/employees have many more </a:t>
            </a:r>
            <a:r>
              <a:rPr lang="en-US" sz="1600" b="1" kern="1200" baseline="0" dirty="0" smtClean="0">
                <a:solidFill>
                  <a:schemeClr val="tx1"/>
                </a:solidFill>
                <a:effectLst/>
                <a:latin typeface="+mn-lt"/>
                <a:ea typeface="+mn-ea"/>
                <a:cs typeface="+mn-cs"/>
              </a:rPr>
              <a:t>choices</a:t>
            </a:r>
            <a:r>
              <a:rPr lang="en-US" sz="1600" kern="1200" baseline="0" dirty="0" smtClean="0">
                <a:solidFill>
                  <a:schemeClr val="tx1"/>
                </a:solidFill>
                <a:effectLst/>
                <a:latin typeface="+mn-lt"/>
                <a:ea typeface="+mn-ea"/>
                <a:cs typeface="+mn-cs"/>
              </a:rPr>
              <a:t> in how they can interact and transact with you.</a:t>
            </a:r>
          </a:p>
          <a:p>
            <a:r>
              <a:rPr lang="en-US" sz="1600" kern="1200" baseline="0" dirty="0" smtClean="0">
                <a:solidFill>
                  <a:schemeClr val="tx1"/>
                </a:solidFill>
                <a:effectLst/>
                <a:latin typeface="+mn-lt"/>
                <a:ea typeface="+mn-ea"/>
                <a:cs typeface="+mn-cs"/>
              </a:rPr>
              <a:t>They’re on their smart phones and tablets, they’re wearing smart technologies, they’re standing in front of kiosks that are ready to serve digitally.</a:t>
            </a:r>
          </a:p>
          <a:p>
            <a:r>
              <a:rPr lang="en-US" sz="1600" kern="1200" baseline="0" dirty="0" smtClean="0">
                <a:solidFill>
                  <a:schemeClr val="tx1"/>
                </a:solidFill>
                <a:effectLst/>
                <a:latin typeface="+mn-lt"/>
                <a:ea typeface="+mn-ea"/>
                <a:cs typeface="+mn-cs"/>
              </a:rPr>
              <a:t>In today’s digital world, these choices manifest themselves as </a:t>
            </a:r>
            <a:r>
              <a:rPr lang="en-US" sz="1600" b="1" kern="1200" baseline="0" dirty="0" smtClean="0">
                <a:solidFill>
                  <a:schemeClr val="tx1"/>
                </a:solidFill>
                <a:effectLst/>
                <a:latin typeface="+mn-lt"/>
                <a:ea typeface="+mn-ea"/>
                <a:cs typeface="+mn-cs"/>
              </a:rPr>
              <a:t>apps</a:t>
            </a:r>
            <a:r>
              <a:rPr lang="en-US" sz="1600" kern="1200" baseline="0" dirty="0" smtClean="0">
                <a:solidFill>
                  <a:schemeClr val="tx1"/>
                </a:solidFill>
                <a:effectLst/>
                <a:latin typeface="+mn-lt"/>
                <a:ea typeface="+mn-ea"/>
                <a:cs typeface="+mn-cs"/>
              </a:rPr>
              <a:t>.</a:t>
            </a:r>
          </a:p>
          <a:p>
            <a:r>
              <a:rPr lang="en-US" sz="1600" kern="1200" baseline="0" dirty="0" smtClean="0">
                <a:solidFill>
                  <a:schemeClr val="tx1"/>
                </a:solidFill>
                <a:effectLst/>
                <a:latin typeface="+mn-lt"/>
                <a:ea typeface="+mn-ea"/>
                <a:cs typeface="+mn-cs"/>
              </a:rPr>
              <a:t>Apps have become the store, the branch, the office, the desk, the reality.</a:t>
            </a:r>
          </a:p>
          <a:p>
            <a:r>
              <a:rPr lang="en-US" sz="1600" kern="1200" baseline="0" dirty="0" smtClean="0">
                <a:solidFill>
                  <a:schemeClr val="tx1"/>
                </a:solidFill>
                <a:effectLst/>
                <a:latin typeface="+mn-lt"/>
                <a:ea typeface="+mn-ea"/>
                <a:cs typeface="+mn-cs"/>
              </a:rPr>
              <a:t>Apps are the purpose built environment for you to interact and transact with your customers/users.</a:t>
            </a:r>
          </a:p>
          <a:p>
            <a:pPr marL="0" marR="0" indent="0" algn="l" defTabSz="457122"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Are you where your customers/employees are?</a:t>
            </a:r>
            <a:endParaRPr lang="en-US" sz="1600" b="1" kern="1200" baseline="0" dirty="0" smtClean="0">
              <a:solidFill>
                <a:schemeClr val="tx1"/>
              </a:solidFill>
              <a:effectLst/>
              <a:latin typeface="+mn-lt"/>
              <a:ea typeface="+mn-ea"/>
              <a:cs typeface="+mn-cs"/>
            </a:endParaRPr>
          </a:p>
          <a:p>
            <a:endParaRPr lang="en-US" sz="1600" kern="1200" baseline="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How quickly can you get</a:t>
            </a:r>
            <a:r>
              <a:rPr lang="en-US" sz="1600" b="1" kern="1200" baseline="0" dirty="0" smtClean="0">
                <a:solidFill>
                  <a:schemeClr val="tx1"/>
                </a:solidFill>
                <a:effectLst/>
                <a:latin typeface="+mn-lt"/>
                <a:ea typeface="+mn-ea"/>
                <a:cs typeface="+mn-cs"/>
              </a:rPr>
              <a:t> there?</a:t>
            </a:r>
          </a:p>
          <a:p>
            <a:r>
              <a:rPr lang="en-US" sz="1600" kern="1200" dirty="0" smtClean="0">
                <a:solidFill>
                  <a:schemeClr val="tx1"/>
                </a:solidFill>
                <a:effectLst/>
                <a:latin typeface="+mn-lt"/>
                <a:ea typeface="+mn-ea"/>
                <a:cs typeface="+mn-cs"/>
              </a:rPr>
              <a:t>Digital technology has shifted the </a:t>
            </a:r>
            <a:r>
              <a:rPr lang="en-US" sz="1600" b="1" kern="1200" dirty="0" smtClean="0">
                <a:solidFill>
                  <a:schemeClr val="tx1"/>
                </a:solidFill>
                <a:effectLst/>
                <a:latin typeface="+mn-lt"/>
                <a:ea typeface="+mn-ea"/>
                <a:cs typeface="+mn-cs"/>
              </a:rPr>
              <a:t>speed</a:t>
            </a:r>
            <a:r>
              <a:rPr lang="en-US" sz="1600" kern="1200" dirty="0" smtClean="0">
                <a:solidFill>
                  <a:schemeClr val="tx1"/>
                </a:solidFill>
                <a:effectLst/>
                <a:latin typeface="+mn-lt"/>
                <a:ea typeface="+mn-ea"/>
                <a:cs typeface="+mn-cs"/>
              </a:rPr>
              <a:t> of decision</a:t>
            </a:r>
            <a:r>
              <a:rPr lang="en-US" sz="1600" kern="1200" baseline="0" dirty="0" smtClean="0">
                <a:solidFill>
                  <a:schemeClr val="tx1"/>
                </a:solidFill>
                <a:effectLst/>
                <a:latin typeface="+mn-lt"/>
                <a:ea typeface="+mn-ea"/>
                <a:cs typeface="+mn-cs"/>
              </a:rPr>
              <a:t> making into hyper-drive.</a:t>
            </a:r>
          </a:p>
          <a:p>
            <a:r>
              <a:rPr lang="en-US" sz="1600" kern="1200" baseline="0" dirty="0" smtClean="0">
                <a:solidFill>
                  <a:schemeClr val="tx1"/>
                </a:solidFill>
                <a:effectLst/>
                <a:latin typeface="+mn-lt"/>
                <a:ea typeface="+mn-ea"/>
                <a:cs typeface="+mn-cs"/>
              </a:rPr>
              <a:t>To compete, you need the tools of the digital trade.</a:t>
            </a:r>
          </a:p>
          <a:p>
            <a:r>
              <a:rPr lang="en-US" sz="1600" b="1" kern="1200" baseline="0" dirty="0" smtClean="0">
                <a:solidFill>
                  <a:schemeClr val="tx1"/>
                </a:solidFill>
                <a:effectLst/>
                <a:latin typeface="+mn-lt"/>
                <a:ea typeface="+mn-ea"/>
                <a:cs typeface="+mn-cs"/>
              </a:rPr>
              <a:t>APIs </a:t>
            </a:r>
            <a:r>
              <a:rPr lang="en-US" sz="1600" kern="1200" baseline="0" dirty="0" smtClean="0">
                <a:solidFill>
                  <a:schemeClr val="tx1"/>
                </a:solidFill>
                <a:effectLst/>
                <a:latin typeface="+mn-lt"/>
                <a:ea typeface="+mn-ea"/>
                <a:cs typeface="+mn-cs"/>
              </a:rPr>
              <a:t>are the catalyst for the transition to the digital world.</a:t>
            </a:r>
          </a:p>
          <a:p>
            <a:r>
              <a:rPr lang="en-US" sz="1600" kern="1200" baseline="0" dirty="0" smtClean="0">
                <a:solidFill>
                  <a:schemeClr val="tx1"/>
                </a:solidFill>
                <a:effectLst/>
                <a:latin typeface="+mn-lt"/>
                <a:ea typeface="+mn-ea"/>
                <a:cs typeface="+mn-cs"/>
              </a:rPr>
              <a:t>APIs </a:t>
            </a:r>
            <a:r>
              <a:rPr lang="en-US" sz="1600" b="1" kern="1200" baseline="0" dirty="0" smtClean="0">
                <a:solidFill>
                  <a:schemeClr val="tx1"/>
                </a:solidFill>
                <a:effectLst/>
                <a:latin typeface="+mn-lt"/>
                <a:ea typeface="+mn-ea"/>
                <a:cs typeface="+mn-cs"/>
              </a:rPr>
              <a:t>transform your </a:t>
            </a:r>
            <a:r>
              <a:rPr lang="en-US" sz="1600" b="1" kern="1200" dirty="0" smtClean="0">
                <a:solidFill>
                  <a:schemeClr val="tx1"/>
                </a:solidFill>
                <a:effectLst/>
                <a:latin typeface="+mn-lt"/>
                <a:ea typeface="+mn-ea"/>
                <a:cs typeface="+mn-cs"/>
              </a:rPr>
              <a:t>digital assets into innovation engines</a:t>
            </a:r>
            <a:r>
              <a:rPr lang="en-US" sz="1600" b="1" kern="1200" baseline="0" dirty="0" smtClean="0">
                <a:solidFill>
                  <a:schemeClr val="tx1"/>
                </a:solidFill>
                <a:effectLst/>
                <a:latin typeface="+mn-lt"/>
                <a:ea typeface="+mn-ea"/>
                <a:cs typeface="+mn-cs"/>
              </a:rPr>
              <a:t> </a:t>
            </a:r>
            <a:r>
              <a:rPr lang="en-US" sz="1600" kern="1200" baseline="0" dirty="0" smtClean="0">
                <a:solidFill>
                  <a:schemeClr val="tx1"/>
                </a:solidFill>
                <a:effectLst/>
                <a:latin typeface="+mn-lt"/>
                <a:ea typeface="+mn-ea"/>
                <a:cs typeface="+mn-cs"/>
              </a:rPr>
              <a:t>so that partners and developers can build upon them.</a:t>
            </a:r>
          </a:p>
          <a:p>
            <a:endParaRPr lang="en-US" sz="1600" kern="1200" dirty="0" smtClean="0">
              <a:solidFill>
                <a:schemeClr val="tx1"/>
              </a:solidFill>
              <a:effectLst/>
              <a:latin typeface="+mn-lt"/>
              <a:ea typeface="+mn-ea"/>
              <a:cs typeface="+mn-cs"/>
            </a:endParaRPr>
          </a:p>
          <a:p>
            <a:r>
              <a:rPr lang="en-US" sz="1600" b="1" kern="1200" dirty="0" smtClean="0">
                <a:solidFill>
                  <a:schemeClr val="tx1"/>
                </a:solidFill>
                <a:effectLst/>
                <a:latin typeface="+mn-lt"/>
                <a:ea typeface="+mn-ea"/>
                <a:cs typeface="+mn-cs"/>
              </a:rPr>
              <a:t>And how do you keep improving</a:t>
            </a:r>
            <a:r>
              <a:rPr lang="en-US" sz="1600" b="1" kern="1200" baseline="0" dirty="0" smtClean="0">
                <a:solidFill>
                  <a:schemeClr val="tx1"/>
                </a:solidFill>
                <a:effectLst/>
                <a:latin typeface="+mn-lt"/>
                <a:ea typeface="+mn-ea"/>
                <a:cs typeface="+mn-cs"/>
              </a:rPr>
              <a:t> and building the next great product or service?</a:t>
            </a:r>
          </a:p>
          <a:p>
            <a:r>
              <a:rPr lang="en-US" sz="1600" kern="1200" baseline="0" dirty="0" smtClean="0">
                <a:solidFill>
                  <a:schemeClr val="tx1"/>
                </a:solidFill>
                <a:effectLst/>
                <a:latin typeface="+mn-lt"/>
                <a:ea typeface="+mn-ea"/>
                <a:cs typeface="+mn-cs"/>
              </a:rPr>
              <a:t>APIs are not just about accelerating app development.</a:t>
            </a:r>
          </a:p>
          <a:p>
            <a:r>
              <a:rPr lang="en-US" sz="1600" kern="1200" baseline="0" dirty="0" smtClean="0">
                <a:solidFill>
                  <a:schemeClr val="tx1"/>
                </a:solidFill>
                <a:effectLst/>
                <a:latin typeface="+mn-lt"/>
                <a:ea typeface="+mn-ea"/>
                <a:cs typeface="+mn-cs"/>
              </a:rPr>
              <a:t>Just as importantly, if not more, they’re about empowering you to connect digitally with your customers, so that you can understand their choices and their context.</a:t>
            </a:r>
          </a:p>
          <a:p>
            <a:r>
              <a:rPr lang="en-US" sz="1600" kern="1200" baseline="0" dirty="0" smtClean="0">
                <a:solidFill>
                  <a:schemeClr val="tx1"/>
                </a:solidFill>
                <a:effectLst/>
                <a:latin typeface="+mn-lt"/>
                <a:ea typeface="+mn-ea"/>
                <a:cs typeface="+mn-cs"/>
              </a:rPr>
              <a:t>When an app asks the user if it can use their location, it’s learning about their </a:t>
            </a:r>
            <a:r>
              <a:rPr lang="en-US" sz="1600" b="1" kern="1200" baseline="0" dirty="0" smtClean="0">
                <a:solidFill>
                  <a:schemeClr val="tx1"/>
                </a:solidFill>
                <a:effectLst/>
                <a:latin typeface="+mn-lt"/>
                <a:ea typeface="+mn-ea"/>
                <a:cs typeface="+mn-cs"/>
              </a:rPr>
              <a:t>physical</a:t>
            </a:r>
            <a:r>
              <a:rPr lang="en-US" sz="1600" kern="1200" baseline="0" dirty="0" smtClean="0">
                <a:solidFill>
                  <a:schemeClr val="tx1"/>
                </a:solidFill>
                <a:effectLst/>
                <a:latin typeface="+mn-lt"/>
                <a:ea typeface="+mn-ea"/>
                <a:cs typeface="+mn-cs"/>
              </a:rPr>
              <a:t> </a:t>
            </a:r>
            <a:r>
              <a:rPr lang="en-US" sz="1600" b="1" kern="1200" baseline="0" dirty="0" smtClean="0">
                <a:solidFill>
                  <a:schemeClr val="tx1"/>
                </a:solidFill>
                <a:effectLst/>
                <a:latin typeface="+mn-lt"/>
                <a:ea typeface="+mn-ea"/>
                <a:cs typeface="+mn-cs"/>
              </a:rPr>
              <a:t>context</a:t>
            </a:r>
            <a:r>
              <a:rPr lang="en-US" sz="1600" kern="1200" baseline="0" dirty="0" smtClean="0">
                <a:solidFill>
                  <a:schemeClr val="tx1"/>
                </a:solidFill>
                <a:effectLst/>
                <a:latin typeface="+mn-lt"/>
                <a:ea typeface="+mn-ea"/>
                <a:cs typeface="+mn-cs"/>
              </a:rPr>
              <a:t> and capturing it as </a:t>
            </a:r>
            <a:r>
              <a:rPr lang="en-US" sz="1600" b="1" kern="1200" baseline="0" dirty="0" smtClean="0">
                <a:solidFill>
                  <a:schemeClr val="tx1"/>
                </a:solidFill>
                <a:effectLst/>
                <a:latin typeface="+mn-lt"/>
                <a:ea typeface="+mn-ea"/>
                <a:cs typeface="+mn-cs"/>
              </a:rPr>
              <a:t>data </a:t>
            </a:r>
            <a:r>
              <a:rPr lang="en-US" sz="1600" b="0" kern="1200" baseline="0" dirty="0" smtClean="0">
                <a:solidFill>
                  <a:schemeClr val="tx1"/>
                </a:solidFill>
                <a:effectLst/>
                <a:latin typeface="+mn-lt"/>
                <a:ea typeface="+mn-ea"/>
                <a:cs typeface="+mn-cs"/>
              </a:rPr>
              <a:t>through an API</a:t>
            </a:r>
            <a:r>
              <a:rPr lang="en-US" sz="1600" kern="1200" baseline="0" dirty="0" smtClean="0">
                <a:solidFill>
                  <a:schemeClr val="tx1"/>
                </a:solidFill>
                <a:effectLst/>
                <a:latin typeface="+mn-lt"/>
                <a:ea typeface="+mn-ea"/>
                <a:cs typeface="+mn-cs"/>
              </a:rPr>
              <a:t>.</a:t>
            </a:r>
          </a:p>
          <a:p>
            <a:r>
              <a:rPr lang="en-US" sz="1600" kern="1200" baseline="0" dirty="0" smtClean="0">
                <a:solidFill>
                  <a:schemeClr val="tx1"/>
                </a:solidFill>
                <a:effectLst/>
                <a:latin typeface="+mn-lt"/>
                <a:ea typeface="+mn-ea"/>
                <a:cs typeface="+mn-cs"/>
              </a:rPr>
              <a:t>When an app asks the user if it can use their social contacts, it’s learning about their </a:t>
            </a:r>
            <a:r>
              <a:rPr lang="en-US" sz="1600" b="1" kern="1200" baseline="0" dirty="0" smtClean="0">
                <a:solidFill>
                  <a:schemeClr val="tx1"/>
                </a:solidFill>
                <a:effectLst/>
                <a:latin typeface="+mn-lt"/>
                <a:ea typeface="+mn-ea"/>
                <a:cs typeface="+mn-cs"/>
              </a:rPr>
              <a:t>logical</a:t>
            </a:r>
            <a:r>
              <a:rPr lang="en-US" sz="1600" kern="1200" baseline="0" dirty="0" smtClean="0">
                <a:solidFill>
                  <a:schemeClr val="tx1"/>
                </a:solidFill>
                <a:effectLst/>
                <a:latin typeface="+mn-lt"/>
                <a:ea typeface="+mn-ea"/>
                <a:cs typeface="+mn-cs"/>
              </a:rPr>
              <a:t> </a:t>
            </a:r>
            <a:r>
              <a:rPr lang="en-US" sz="1600" b="1" kern="1200" baseline="0" dirty="0" smtClean="0">
                <a:solidFill>
                  <a:schemeClr val="tx1"/>
                </a:solidFill>
                <a:effectLst/>
                <a:latin typeface="+mn-lt"/>
                <a:ea typeface="+mn-ea"/>
                <a:cs typeface="+mn-cs"/>
              </a:rPr>
              <a:t>context</a:t>
            </a:r>
            <a:r>
              <a:rPr lang="en-US" sz="1600" kern="1200" baseline="0" dirty="0" smtClean="0">
                <a:solidFill>
                  <a:schemeClr val="tx1"/>
                </a:solidFill>
                <a:effectLst/>
                <a:latin typeface="+mn-lt"/>
                <a:ea typeface="+mn-ea"/>
                <a:cs typeface="+mn-cs"/>
              </a:rPr>
              <a:t> and using it as </a:t>
            </a:r>
            <a:r>
              <a:rPr lang="en-US" sz="1600" b="1" kern="1200" baseline="0" dirty="0" smtClean="0">
                <a:solidFill>
                  <a:schemeClr val="tx1"/>
                </a:solidFill>
                <a:effectLst/>
                <a:latin typeface="+mn-lt"/>
                <a:ea typeface="+mn-ea"/>
                <a:cs typeface="+mn-cs"/>
              </a:rPr>
              <a:t>data </a:t>
            </a:r>
            <a:r>
              <a:rPr lang="en-US" sz="1600" b="0" kern="1200" baseline="0" dirty="0" smtClean="0">
                <a:solidFill>
                  <a:schemeClr val="tx1"/>
                </a:solidFill>
                <a:effectLst/>
                <a:latin typeface="+mn-lt"/>
                <a:ea typeface="+mn-ea"/>
                <a:cs typeface="+mn-cs"/>
              </a:rPr>
              <a:t>through an API</a:t>
            </a:r>
            <a:r>
              <a:rPr lang="en-US" sz="1600" kern="1200" baseline="0" dirty="0" smtClean="0">
                <a:solidFill>
                  <a:schemeClr val="tx1"/>
                </a:solidFill>
                <a:effectLst/>
                <a:latin typeface="+mn-lt"/>
                <a:ea typeface="+mn-ea"/>
                <a:cs typeface="+mn-cs"/>
              </a:rPr>
              <a:t>.</a:t>
            </a:r>
          </a:p>
          <a:p>
            <a:r>
              <a:rPr lang="en-US" sz="1600" kern="1200" baseline="0" dirty="0" smtClean="0">
                <a:solidFill>
                  <a:schemeClr val="tx1"/>
                </a:solidFill>
                <a:effectLst/>
                <a:latin typeface="+mn-lt"/>
                <a:ea typeface="+mn-ea"/>
                <a:cs typeface="+mn-cs"/>
              </a:rPr>
              <a:t>When an app is bringing in </a:t>
            </a:r>
            <a:r>
              <a:rPr lang="en-US" sz="1600" b="1" kern="1200" baseline="0" dirty="0" smtClean="0">
                <a:solidFill>
                  <a:schemeClr val="tx1"/>
                </a:solidFill>
                <a:effectLst/>
                <a:latin typeface="+mn-lt"/>
                <a:ea typeface="+mn-ea"/>
                <a:cs typeface="+mn-cs"/>
              </a:rPr>
              <a:t>historical context </a:t>
            </a:r>
            <a:r>
              <a:rPr lang="en-US" sz="1600" kern="1200" baseline="0" dirty="0" smtClean="0">
                <a:solidFill>
                  <a:schemeClr val="tx1"/>
                </a:solidFill>
                <a:effectLst/>
                <a:latin typeface="+mn-lt"/>
                <a:ea typeface="+mn-ea"/>
                <a:cs typeface="+mn-cs"/>
              </a:rPr>
              <a:t>about surroundings such as weather and temperature, that’s based on </a:t>
            </a:r>
            <a:r>
              <a:rPr lang="en-US" sz="1600" b="1" kern="1200" baseline="0" dirty="0" smtClean="0">
                <a:solidFill>
                  <a:schemeClr val="tx1"/>
                </a:solidFill>
                <a:effectLst/>
                <a:latin typeface="+mn-lt"/>
                <a:ea typeface="+mn-ea"/>
                <a:cs typeface="+mn-cs"/>
              </a:rPr>
              <a:t>data</a:t>
            </a:r>
            <a:r>
              <a:rPr lang="en-US" sz="1600" kern="1200" baseline="0" dirty="0" smtClean="0">
                <a:solidFill>
                  <a:schemeClr val="tx1"/>
                </a:solidFill>
                <a:effectLst/>
                <a:latin typeface="+mn-lt"/>
                <a:ea typeface="+mn-ea"/>
                <a:cs typeface="+mn-cs"/>
              </a:rPr>
              <a:t> capture through APIs.</a:t>
            </a:r>
          </a:p>
          <a:p>
            <a:r>
              <a:rPr lang="en-US" sz="1600" kern="1200" baseline="0" dirty="0" smtClean="0">
                <a:solidFill>
                  <a:schemeClr val="tx1"/>
                </a:solidFill>
                <a:effectLst/>
                <a:latin typeface="+mn-lt"/>
                <a:ea typeface="+mn-ea"/>
                <a:cs typeface="+mn-cs"/>
              </a:rPr>
              <a:t>And all this data makes your business more intelligent about its customers in general, but also in ways we’ve never imagined were possible, allowing it to build better products and services in the future.</a:t>
            </a:r>
          </a:p>
          <a:p>
            <a:endParaRPr lang="en-US" sz="1600" kern="1200" baseline="0" dirty="0" smtClean="0">
              <a:solidFill>
                <a:schemeClr val="tx1"/>
              </a:solidFill>
              <a:effectLst/>
              <a:latin typeface="+mn-lt"/>
              <a:ea typeface="+mn-ea"/>
              <a:cs typeface="+mn-cs"/>
            </a:endParaRPr>
          </a:p>
          <a:p>
            <a:r>
              <a:rPr lang="en-US" sz="1600" kern="1200" baseline="0" dirty="0" smtClean="0">
                <a:solidFill>
                  <a:schemeClr val="tx1"/>
                </a:solidFill>
                <a:effectLst/>
                <a:latin typeface="+mn-lt"/>
                <a:ea typeface="+mn-ea"/>
                <a:cs typeface="+mn-cs"/>
              </a:rPr>
              <a:t>In today’s digital world </a:t>
            </a:r>
            <a:r>
              <a:rPr lang="en-US" sz="1600" b="1" kern="1200" dirty="0" smtClean="0">
                <a:solidFill>
                  <a:schemeClr val="tx1"/>
                </a:solidFill>
                <a:effectLst/>
                <a:latin typeface="+mn-lt"/>
                <a:ea typeface="+mn-ea"/>
                <a:cs typeface="+mn-cs"/>
              </a:rPr>
              <a:t>choice is</a:t>
            </a:r>
            <a:r>
              <a:rPr lang="en-US" sz="1600" b="1" kern="1200" baseline="0" dirty="0" smtClean="0">
                <a:solidFill>
                  <a:schemeClr val="tx1"/>
                </a:solidFill>
                <a:effectLst/>
                <a:latin typeface="+mn-lt"/>
                <a:ea typeface="+mn-ea"/>
                <a:cs typeface="+mn-cs"/>
              </a:rPr>
              <a:t> </a:t>
            </a:r>
            <a:r>
              <a:rPr lang="en-US" sz="1600" b="1" kern="1200" dirty="0" smtClean="0">
                <a:solidFill>
                  <a:schemeClr val="tx1"/>
                </a:solidFill>
                <a:effectLst/>
                <a:latin typeface="+mn-lt"/>
                <a:ea typeface="+mn-ea"/>
                <a:cs typeface="+mn-cs"/>
              </a:rPr>
              <a:t>delivered as apps, optimized by data and catalyzed by APIs</a:t>
            </a:r>
            <a:r>
              <a:rPr lang="en-US" sz="1600" kern="1200" dirty="0" smtClean="0">
                <a:solidFill>
                  <a:schemeClr val="tx1"/>
                </a:solidFill>
                <a:effectLst/>
                <a:latin typeface="+mn-lt"/>
                <a:ea typeface="+mn-ea"/>
                <a:cs typeface="+mn-cs"/>
              </a:rPr>
              <a:t>.</a:t>
            </a:r>
          </a:p>
          <a:p>
            <a:r>
              <a:rPr lang="en-US" sz="1600" b="1" kern="1200" dirty="0" smtClean="0">
                <a:solidFill>
                  <a:schemeClr val="tx1"/>
                </a:solidFill>
                <a:effectLst/>
                <a:latin typeface="+mn-lt"/>
                <a:ea typeface="+mn-ea"/>
                <a:cs typeface="+mn-cs"/>
              </a:rPr>
              <a:t>Apps, data, and APIs are the building blocks</a:t>
            </a:r>
            <a:r>
              <a:rPr lang="en-US" sz="1600" kern="1200" dirty="0" smtClean="0">
                <a:solidFill>
                  <a:schemeClr val="tx1"/>
                </a:solidFill>
                <a:effectLst/>
                <a:latin typeface="+mn-lt"/>
                <a:ea typeface="+mn-ea"/>
                <a:cs typeface="+mn-cs"/>
              </a:rPr>
              <a:t> </a:t>
            </a:r>
            <a:r>
              <a:rPr lang="en-US" sz="1600" b="1" kern="1200" dirty="0" smtClean="0">
                <a:solidFill>
                  <a:schemeClr val="tx1"/>
                </a:solidFill>
                <a:effectLst/>
                <a:latin typeface="+mn-lt"/>
                <a:ea typeface="+mn-ea"/>
                <a:cs typeface="+mn-cs"/>
              </a:rPr>
              <a:t>of the digital business</a:t>
            </a:r>
            <a:r>
              <a:rPr lang="en-US" sz="1600" b="0" kern="1200" dirty="0" smtClean="0">
                <a:solidFill>
                  <a:schemeClr val="tx1"/>
                </a:solidFill>
                <a:effectLst/>
                <a:latin typeface="+mn-lt"/>
                <a:ea typeface="+mn-ea"/>
                <a:cs typeface="+mn-cs"/>
              </a:rPr>
              <a:t>.</a:t>
            </a:r>
            <a:endParaRPr lang="en-US" sz="1600" kern="1200" baseline="0" dirty="0" smtClean="0">
              <a:solidFill>
                <a:schemeClr val="tx1"/>
              </a:solidFill>
              <a:effectLst/>
              <a:latin typeface="+mn-lt"/>
              <a:ea typeface="+mn-ea"/>
              <a:cs typeface="+mn-cs"/>
            </a:endParaRP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To compete and thrive, enterprises have to </a:t>
            </a:r>
            <a:r>
              <a:rPr lang="en-US" sz="1600" b="1" kern="1200" dirty="0" smtClean="0">
                <a:solidFill>
                  <a:schemeClr val="tx1"/>
                </a:solidFill>
                <a:effectLst/>
                <a:latin typeface="+mn-lt"/>
                <a:ea typeface="+mn-ea"/>
                <a:cs typeface="+mn-cs"/>
              </a:rPr>
              <a:t>extend their </a:t>
            </a:r>
            <a:r>
              <a:rPr lang="en-US" sz="1600" b="1" kern="1200" baseline="0" dirty="0" smtClean="0">
                <a:solidFill>
                  <a:schemeClr val="tx1"/>
                </a:solidFill>
                <a:effectLst/>
                <a:latin typeface="+mn-lt"/>
                <a:ea typeface="+mn-ea"/>
                <a:cs typeface="+mn-cs"/>
              </a:rPr>
              <a:t>businesses into the digital world</a:t>
            </a:r>
            <a:r>
              <a:rPr lang="en-US" sz="1600" kern="1200" baseline="0" dirty="0" smtClean="0">
                <a:solidFill>
                  <a:schemeClr val="tx1"/>
                </a:solidFill>
                <a:effectLst/>
                <a:latin typeface="+mn-lt"/>
                <a:ea typeface="+mn-ea"/>
                <a:cs typeface="+mn-cs"/>
              </a:rPr>
              <a:t>.</a:t>
            </a:r>
          </a:p>
          <a:p>
            <a:endParaRPr lang="en-US" sz="1600" kern="1200" baseline="0" dirty="0" smtClean="0">
              <a:solidFill>
                <a:schemeClr val="tx1"/>
              </a:solidFill>
              <a:effectLst/>
              <a:latin typeface="+mn-lt"/>
              <a:ea typeface="+mn-ea"/>
              <a:cs typeface="+mn-cs"/>
            </a:endParaRPr>
          </a:p>
          <a:p>
            <a:r>
              <a:rPr lang="en-US" sz="1600" kern="1200" baseline="0" dirty="0" smtClean="0">
                <a:solidFill>
                  <a:schemeClr val="tx1"/>
                </a:solidFill>
                <a:effectLst/>
                <a:latin typeface="+mn-lt"/>
                <a:ea typeface="+mn-ea"/>
                <a:cs typeface="+mn-cs"/>
              </a:rPr>
              <a:t>This process of </a:t>
            </a:r>
            <a:r>
              <a:rPr lang="en-US" sz="1600" dirty="0" smtClean="0"/>
              <a:t>reinventing business</a:t>
            </a:r>
            <a:r>
              <a:rPr lang="en-US" sz="1600" baseline="0" dirty="0" smtClean="0"/>
              <a:t> </a:t>
            </a:r>
            <a:r>
              <a:rPr lang="en-US" sz="1600" dirty="0" smtClean="0"/>
              <a:t>through the use of Apps,</a:t>
            </a:r>
            <a:r>
              <a:rPr lang="en-US" sz="1600" baseline="0" dirty="0" smtClean="0"/>
              <a:t> Data and APIs is called </a:t>
            </a:r>
            <a:r>
              <a:rPr lang="en-US" sz="1600" b="1" baseline="0" dirty="0" smtClean="0"/>
              <a:t>Digital Transformation</a:t>
            </a:r>
            <a:r>
              <a:rPr lang="en-US" sz="1600" baseline="0" dirty="0" smtClean="0"/>
              <a:t>.</a:t>
            </a:r>
          </a:p>
          <a:p>
            <a:endParaRPr lang="en-US" sz="1600" kern="1200" baseline="0" dirty="0" smtClean="0">
              <a:solidFill>
                <a:schemeClr val="tx1"/>
              </a:solidFill>
              <a:effectLst/>
              <a:latin typeface="+mn-lt"/>
              <a:ea typeface="+mn-ea"/>
              <a:cs typeface="+mn-cs"/>
            </a:endParaRPr>
          </a:p>
          <a:p>
            <a:r>
              <a:rPr lang="en-US" sz="1600" b="1" kern="1200" baseline="0" dirty="0" smtClean="0">
                <a:solidFill>
                  <a:schemeClr val="tx1"/>
                </a:solidFill>
                <a:effectLst/>
                <a:latin typeface="+mn-lt"/>
                <a:ea typeface="+mn-ea"/>
                <a:cs typeface="+mn-cs"/>
              </a:rPr>
              <a:t>Supporting Data:</a:t>
            </a:r>
            <a:endParaRPr lang="en-US" sz="1600" b="0" kern="1200" baseline="0" dirty="0" smtClean="0">
              <a:solidFill>
                <a:schemeClr val="tx1"/>
              </a:solidFill>
              <a:effectLst/>
              <a:latin typeface="+mn-lt"/>
              <a:ea typeface="+mn-ea"/>
              <a:cs typeface="+mn-cs"/>
            </a:endParaRPr>
          </a:p>
          <a:p>
            <a:pPr marL="0" marR="0" lvl="0" indent="0" algn="l" defTabSz="1015716"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- 72% of the total world population (5.8 billion) will use mobile phones by 2015. (</a:t>
            </a:r>
            <a:r>
              <a:rPr lang="en-US" sz="1600" dirty="0" err="1" smtClean="0">
                <a:solidFill>
                  <a:schemeClr val="bg1">
                    <a:lumMod val="50000"/>
                  </a:schemeClr>
                </a:solidFill>
              </a:rPr>
              <a:t>eMarketer</a:t>
            </a:r>
            <a:r>
              <a:rPr lang="en-US" sz="1600" dirty="0" smtClean="0">
                <a:solidFill>
                  <a:schemeClr val="bg1">
                    <a:lumMod val="50000"/>
                  </a:schemeClr>
                </a:solidFill>
              </a:rPr>
              <a:t>)</a:t>
            </a:r>
            <a:endParaRPr lang="en-US" dirty="0" smtClean="0"/>
          </a:p>
          <a:p>
            <a:pPr lvl="0">
              <a:spcBef>
                <a:spcPts val="1200"/>
              </a:spcBef>
            </a:pPr>
            <a:r>
              <a:rPr lang="en-US" sz="1600" dirty="0" smtClean="0">
                <a:solidFill>
                  <a:schemeClr val="bg1">
                    <a:lumMod val="50000"/>
                  </a:schemeClr>
                </a:solidFill>
              </a:rPr>
              <a:t>- 30 Million new smartphone users in the US last year.</a:t>
            </a:r>
          </a:p>
          <a:p>
            <a:pPr lvl="0">
              <a:spcBef>
                <a:spcPts val="1200"/>
              </a:spcBef>
            </a:pPr>
            <a:r>
              <a:rPr lang="en-US" sz="1600" dirty="0" smtClean="0">
                <a:solidFill>
                  <a:schemeClr val="bg1">
                    <a:lumMod val="50000"/>
                  </a:schemeClr>
                </a:solidFill>
              </a:rPr>
              <a:t>- 900,000 </a:t>
            </a:r>
            <a:r>
              <a:rPr lang="en-US" sz="1600" dirty="0" err="1" smtClean="0">
                <a:solidFill>
                  <a:schemeClr val="bg1">
                    <a:lumMod val="50000"/>
                  </a:schemeClr>
                </a:solidFill>
              </a:rPr>
              <a:t>iOS</a:t>
            </a:r>
            <a:r>
              <a:rPr lang="en-US" sz="1600" dirty="0" smtClean="0">
                <a:solidFill>
                  <a:schemeClr val="bg1">
                    <a:lumMod val="50000"/>
                  </a:schemeClr>
                </a:solidFill>
              </a:rPr>
              <a:t> apps. 800,000 Android apps.</a:t>
            </a:r>
          </a:p>
          <a:p>
            <a:pPr>
              <a:spcBef>
                <a:spcPts val="1200"/>
              </a:spcBef>
            </a:pPr>
            <a:r>
              <a:rPr lang="en-US" sz="1600" dirty="0" smtClean="0">
                <a:solidFill>
                  <a:schemeClr val="bg1">
                    <a:lumMod val="50000"/>
                  </a:schemeClr>
                </a:solidFill>
              </a:rPr>
              <a:t>- App downloads: 50 Billion on Apple App Store. 48 Billion on Google Play. </a:t>
            </a:r>
            <a:endParaRPr lang="en-US" dirty="0" smtClean="0"/>
          </a:p>
          <a:p>
            <a:pPr marL="0" marR="0" indent="0" algn="l" defTabSz="1015716" rtl="0" eaLnBrk="1" fontAlgn="auto" latinLnBrk="0" hangingPunct="1">
              <a:lnSpc>
                <a:spcPct val="100000"/>
              </a:lnSpc>
              <a:spcBef>
                <a:spcPts val="0"/>
              </a:spcBef>
              <a:spcAft>
                <a:spcPts val="0"/>
              </a:spcAft>
              <a:buClrTx/>
              <a:buSzTx/>
              <a:buFontTx/>
              <a:buNone/>
              <a:tabLst/>
              <a:defRPr/>
            </a:pPr>
            <a:r>
              <a:rPr lang="en-US" sz="1600" dirty="0" smtClean="0">
                <a:solidFill>
                  <a:schemeClr val="bg1">
                    <a:lumMod val="50000"/>
                  </a:schemeClr>
                </a:solidFill>
              </a:rPr>
              <a:t>- Mobile payment transaction volume will reach $630 billion by 2014. (Juniper Research)</a:t>
            </a:r>
            <a:endParaRPr lang="en-US" dirty="0" smtClean="0"/>
          </a:p>
          <a:p>
            <a:pPr lvl="0">
              <a:lnSpc>
                <a:spcPct val="130000"/>
              </a:lnSpc>
            </a:pPr>
            <a:r>
              <a:rPr lang="en-US" sz="1600" dirty="0" smtClean="0">
                <a:solidFill>
                  <a:schemeClr val="bg1">
                    <a:lumMod val="50000"/>
                  </a:schemeClr>
                </a:solidFill>
              </a:rPr>
              <a:t>- Total value of all types of B2B and B2C transactions will equal $16 trillion in 2013. (IDC)</a:t>
            </a:r>
          </a:p>
          <a:p>
            <a:pPr lvl="0">
              <a:lnSpc>
                <a:spcPct val="130000"/>
              </a:lnSpc>
            </a:pPr>
            <a:r>
              <a:rPr lang="en-US" sz="1600" dirty="0" smtClean="0">
                <a:solidFill>
                  <a:schemeClr val="bg1">
                    <a:lumMod val="50000"/>
                  </a:schemeClr>
                </a:solidFill>
              </a:rPr>
              <a:t>- 11% of all sales flowing through the world economy.</a:t>
            </a:r>
          </a:p>
          <a:p>
            <a:endParaRPr lang="en-US" sz="16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32</a:t>
            </a:fld>
            <a:endParaRPr lang="en-US"/>
          </a:p>
        </p:txBody>
      </p:sp>
    </p:spTree>
    <p:extLst>
      <p:ext uri="{BB962C8B-B14F-4D97-AF65-F5344CB8AC3E}">
        <p14:creationId xmlns:p14="http://schemas.microsoft.com/office/powerpoint/2010/main" val="899986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33</a:t>
            </a:fld>
            <a:endParaRPr lang="en-US" dirty="0"/>
          </a:p>
        </p:txBody>
      </p:sp>
    </p:spTree>
    <p:extLst>
      <p:ext uri="{BB962C8B-B14F-4D97-AF65-F5344CB8AC3E}">
        <p14:creationId xmlns:p14="http://schemas.microsoft.com/office/powerpoint/2010/main" val="646871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34</a:t>
            </a:fld>
            <a:endParaRPr lang="en-US" dirty="0"/>
          </a:p>
        </p:txBody>
      </p:sp>
    </p:spTree>
    <p:extLst>
      <p:ext uri="{BB962C8B-B14F-4D97-AF65-F5344CB8AC3E}">
        <p14:creationId xmlns:p14="http://schemas.microsoft.com/office/powerpoint/2010/main" val="591591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965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35</a:t>
            </a:fld>
            <a:endParaRPr lang="en-US" dirty="0"/>
          </a:p>
        </p:txBody>
      </p:sp>
    </p:spTree>
    <p:extLst>
      <p:ext uri="{BB962C8B-B14F-4D97-AF65-F5344CB8AC3E}">
        <p14:creationId xmlns:p14="http://schemas.microsoft.com/office/powerpoint/2010/main" val="3740659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37</a:t>
            </a:fld>
            <a:endParaRPr lang="en-US" dirty="0"/>
          </a:p>
        </p:txBody>
      </p:sp>
    </p:spTree>
    <p:extLst>
      <p:ext uri="{BB962C8B-B14F-4D97-AF65-F5344CB8AC3E}">
        <p14:creationId xmlns:p14="http://schemas.microsoft.com/office/powerpoint/2010/main" val="385125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2</a:t>
            </a:fld>
            <a:endParaRPr lang="en-US" dirty="0"/>
          </a:p>
        </p:txBody>
      </p:sp>
    </p:spTree>
    <p:extLst>
      <p:ext uri="{BB962C8B-B14F-4D97-AF65-F5344CB8AC3E}">
        <p14:creationId xmlns:p14="http://schemas.microsoft.com/office/powerpoint/2010/main" val="2211395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smtClean="0">
                <a:solidFill>
                  <a:schemeClr val="tx1"/>
                </a:solidFill>
                <a:effectLst/>
                <a:latin typeface="+mn-lt"/>
                <a:ea typeface="+mn-ea"/>
                <a:cs typeface="+mn-cs"/>
              </a:rPr>
              <a:t>Main Points:</a:t>
            </a:r>
            <a:endParaRPr lang="en-US" sz="11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Apigee</a:t>
            </a:r>
            <a:r>
              <a:rPr lang="en-US" sz="1200" kern="1200" baseline="0" dirty="0" smtClean="0">
                <a:solidFill>
                  <a:schemeClr val="tx1"/>
                </a:solidFill>
                <a:effectLst/>
                <a:latin typeface="+mn-lt"/>
                <a:ea typeface="+mn-ea"/>
                <a:cs typeface="+mn-cs"/>
              </a:rPr>
              <a:t> Enterprise delivers the most comprehensive set of tools to support your Mobile Value Chain.</a:t>
            </a:r>
            <a:endParaRPr lang="en-US" sz="1200" kern="1200" dirty="0" smtClean="0">
              <a:solidFill>
                <a:schemeClr val="tx1"/>
              </a:solidFill>
              <a:effectLst/>
              <a:latin typeface="+mn-lt"/>
              <a:ea typeface="+mn-ea"/>
              <a:cs typeface="+mn-cs"/>
            </a:endParaRPr>
          </a:p>
          <a:p>
            <a:endParaRPr lang="en-US" sz="1100" b="1" kern="1200" dirty="0" smtClean="0">
              <a:solidFill>
                <a:schemeClr val="tx1"/>
              </a:solidFill>
              <a:effectLst/>
              <a:latin typeface="+mn-lt"/>
              <a:ea typeface="+mn-ea"/>
              <a:cs typeface="+mn-cs"/>
            </a:endParaRPr>
          </a:p>
          <a:p>
            <a:r>
              <a:rPr lang="en-US" sz="1100" b="1" kern="1200" dirty="0" smtClean="0">
                <a:solidFill>
                  <a:schemeClr val="tx1"/>
                </a:solidFill>
                <a:effectLst/>
                <a:latin typeface="+mn-lt"/>
                <a:ea typeface="+mn-ea"/>
                <a:cs typeface="+mn-cs"/>
              </a:rPr>
              <a:t>Script:</a:t>
            </a:r>
          </a:p>
          <a:p>
            <a:pPr marL="228600" indent="-228600" algn="l">
              <a:lnSpc>
                <a:spcPct val="120000"/>
              </a:lnSpc>
              <a:buFont typeface="+mj-lt"/>
              <a:buAutoNum type="arabicPeriod"/>
            </a:pPr>
            <a:r>
              <a:rPr lang="en-US" sz="1200" b="1" kern="1200" baseline="0" dirty="0" smtClean="0">
                <a:solidFill>
                  <a:schemeClr val="tx1"/>
                </a:solidFill>
                <a:effectLst/>
                <a:latin typeface="+mn-lt"/>
                <a:ea typeface="+mn-ea"/>
                <a:cs typeface="+mn-cs"/>
              </a:rPr>
              <a:t>API Layer to </a:t>
            </a:r>
            <a:r>
              <a:rPr lang="en-US" sz="1200" kern="1200" dirty="0" smtClean="0">
                <a:solidFill>
                  <a:srgbClr val="494949"/>
                </a:solidFill>
                <a:latin typeface="+mn-lt"/>
                <a:ea typeface="+mn-ea"/>
                <a:cs typeface="Arial"/>
              </a:rPr>
              <a:t>securely transform backend services to</a:t>
            </a:r>
            <a:r>
              <a:rPr lang="en-US" sz="1200" kern="1200" baseline="0" dirty="0" smtClean="0">
                <a:solidFill>
                  <a:srgbClr val="494949"/>
                </a:solidFill>
                <a:latin typeface="+mn-lt"/>
                <a:ea typeface="+mn-ea"/>
                <a:cs typeface="Arial"/>
              </a:rPr>
              <a:t> </a:t>
            </a:r>
            <a:r>
              <a:rPr lang="en-US" sz="1200" kern="1200" dirty="0" smtClean="0">
                <a:solidFill>
                  <a:srgbClr val="494949"/>
                </a:solidFill>
                <a:latin typeface="+mn-lt"/>
                <a:ea typeface="+mn-ea"/>
                <a:cs typeface="Arial"/>
              </a:rPr>
              <a:t>easily consumable APIs to accelerate app development</a:t>
            </a:r>
          </a:p>
          <a:p>
            <a:pPr marL="228600" marR="0" indent="-228600" algn="l" defTabSz="457200" rtl="0" eaLnBrk="1" fontAlgn="auto" latinLnBrk="0" hangingPunct="1">
              <a:lnSpc>
                <a:spcPct val="120000"/>
              </a:lnSpc>
              <a:spcBef>
                <a:spcPts val="0"/>
              </a:spcBef>
              <a:spcAft>
                <a:spcPts val="0"/>
              </a:spcAft>
              <a:buClrTx/>
              <a:buSzTx/>
              <a:buFont typeface="+mj-lt"/>
              <a:buAutoNum type="arabicPeriod"/>
              <a:tabLst/>
              <a:defRPr/>
            </a:pPr>
            <a:r>
              <a:rPr lang="en-US" sz="1200" b="1" kern="1200" baseline="0" dirty="0" smtClean="0">
                <a:solidFill>
                  <a:schemeClr val="tx1"/>
                </a:solidFill>
                <a:effectLst/>
                <a:latin typeface="+mn-lt"/>
                <a:ea typeface="+mn-ea"/>
                <a:cs typeface="+mn-cs"/>
              </a:rPr>
              <a:t>Developer Layer </a:t>
            </a:r>
            <a:r>
              <a:rPr lang="en-US" sz="1200" kern="1200" baseline="0" dirty="0" smtClean="0">
                <a:solidFill>
                  <a:schemeClr val="tx1"/>
                </a:solidFill>
                <a:effectLst/>
                <a:latin typeface="+mn-lt"/>
                <a:ea typeface="+mn-ea"/>
                <a:cs typeface="+mn-cs"/>
              </a:rPr>
              <a:t>to </a:t>
            </a:r>
            <a:r>
              <a:rPr lang="en-US" sz="1200" kern="1200" dirty="0" smtClean="0">
                <a:solidFill>
                  <a:srgbClr val="494949"/>
                </a:solidFill>
                <a:latin typeface="+mn-lt"/>
                <a:ea typeface="+mn-ea"/>
                <a:cs typeface="Arial"/>
              </a:rPr>
              <a:t>enable, engage and transact with</a:t>
            </a:r>
            <a:r>
              <a:rPr lang="en-US" sz="1200" kern="1200" baseline="0" dirty="0" smtClean="0">
                <a:solidFill>
                  <a:srgbClr val="494949"/>
                </a:solidFill>
                <a:latin typeface="+mn-lt"/>
                <a:ea typeface="+mn-ea"/>
                <a:cs typeface="Arial"/>
              </a:rPr>
              <a:t> </a:t>
            </a:r>
            <a:r>
              <a:rPr lang="en-US" sz="1200" kern="1200" dirty="0" smtClean="0">
                <a:solidFill>
                  <a:srgbClr val="494949"/>
                </a:solidFill>
                <a:latin typeface="+mn-lt"/>
                <a:ea typeface="+mn-ea"/>
                <a:cs typeface="Arial"/>
              </a:rPr>
              <a:t>your developer community</a:t>
            </a:r>
            <a:r>
              <a:rPr lang="en-US" sz="1200" kern="1200" baseline="0" dirty="0" smtClean="0">
                <a:solidFill>
                  <a:srgbClr val="494949"/>
                </a:solidFill>
                <a:latin typeface="+mn-lt"/>
                <a:ea typeface="+mn-ea"/>
                <a:cs typeface="Arial"/>
              </a:rPr>
              <a:t> </a:t>
            </a:r>
            <a:r>
              <a:rPr lang="en-US" sz="1200" kern="1200" baseline="0" dirty="0" smtClean="0">
                <a:solidFill>
                  <a:schemeClr val="tx1"/>
                </a:solidFill>
                <a:effectLst/>
                <a:latin typeface="+mn-lt"/>
                <a:ea typeface="+mn-ea"/>
                <a:cs typeface="+mn-cs"/>
              </a:rPr>
              <a:t>(represented by the gray people graphics)</a:t>
            </a:r>
          </a:p>
          <a:p>
            <a:pPr marL="228600" marR="0" indent="-228600" algn="l" defTabSz="457200" rtl="0" eaLnBrk="1" fontAlgn="auto" latinLnBrk="0" hangingPunct="1">
              <a:lnSpc>
                <a:spcPct val="120000"/>
              </a:lnSpc>
              <a:spcBef>
                <a:spcPts val="0"/>
              </a:spcBef>
              <a:spcAft>
                <a:spcPts val="0"/>
              </a:spcAft>
              <a:buClrTx/>
              <a:buSzTx/>
              <a:buFont typeface="+mj-lt"/>
              <a:buAutoNum type="arabicPeriod"/>
              <a:tabLst/>
              <a:defRPr/>
            </a:pPr>
            <a:r>
              <a:rPr lang="en-US" sz="1200" b="1" kern="1200" baseline="0" dirty="0" smtClean="0">
                <a:solidFill>
                  <a:schemeClr val="tx1"/>
                </a:solidFill>
                <a:effectLst/>
                <a:latin typeface="+mn-lt"/>
                <a:ea typeface="+mn-ea"/>
                <a:cs typeface="+mn-cs"/>
              </a:rPr>
              <a:t>Data Layer </a:t>
            </a:r>
            <a:r>
              <a:rPr lang="en-US" sz="1200" kern="1200" baseline="0" dirty="0" smtClean="0">
                <a:solidFill>
                  <a:schemeClr val="tx1"/>
                </a:solidFill>
                <a:effectLst/>
                <a:latin typeface="+mn-lt"/>
                <a:ea typeface="+mn-ea"/>
                <a:cs typeface="+mn-cs"/>
              </a:rPr>
              <a:t>to </a:t>
            </a:r>
            <a:r>
              <a:rPr lang="en-US" sz="1200" kern="1200" baseline="0" dirty="0" smtClean="0">
                <a:solidFill>
                  <a:schemeClr val="accent4"/>
                </a:solidFill>
                <a:effectLst/>
                <a:latin typeface="+mn-lt"/>
                <a:ea typeface="+mn-ea"/>
                <a:cs typeface="Arial"/>
              </a:rPr>
              <a:t>p</a:t>
            </a:r>
            <a:r>
              <a:rPr lang="en-US" sz="1200" kern="1200" dirty="0" smtClean="0">
                <a:solidFill>
                  <a:schemeClr val="accent4"/>
                </a:solidFill>
                <a:latin typeface="+mn-lt"/>
                <a:ea typeface="+mn-ea"/>
                <a:cs typeface="Arial"/>
              </a:rPr>
              <a:t>rovide visibility from the app-end to the backend</a:t>
            </a:r>
            <a:r>
              <a:rPr lang="en-US" sz="1200" kern="1200" baseline="0" dirty="0" smtClean="0">
                <a:solidFill>
                  <a:schemeClr val="accent4"/>
                </a:solidFill>
                <a:latin typeface="+mn-lt"/>
                <a:ea typeface="+mn-ea"/>
                <a:cs typeface="Arial"/>
              </a:rPr>
              <a:t> </a:t>
            </a:r>
            <a:r>
              <a:rPr lang="en-US" sz="1200" kern="1200" dirty="0" smtClean="0">
                <a:solidFill>
                  <a:schemeClr val="accent4"/>
                </a:solidFill>
                <a:latin typeface="+mn-lt"/>
                <a:ea typeface="+mn-ea"/>
                <a:cs typeface="Arial"/>
              </a:rPr>
              <a:t>for business and technical teams</a:t>
            </a:r>
          </a:p>
        </p:txBody>
      </p:sp>
      <p:sp>
        <p:nvSpPr>
          <p:cNvPr id="4" name="Slide Number Placeholder 3"/>
          <p:cNvSpPr>
            <a:spLocks noGrp="1"/>
          </p:cNvSpPr>
          <p:nvPr>
            <p:ph type="sldNum" sz="quarter" idx="10"/>
          </p:nvPr>
        </p:nvSpPr>
        <p:spPr/>
        <p:txBody>
          <a:bodyPr/>
          <a:lstStyle/>
          <a:p>
            <a:fld id="{3528E766-D65B-A946-AB93-E463F7094F33}" type="slidenum">
              <a:rPr lang="en-US" smtClean="0"/>
              <a:t>43</a:t>
            </a:fld>
            <a:endParaRPr lang="en-US"/>
          </a:p>
        </p:txBody>
      </p:sp>
    </p:spTree>
    <p:extLst>
      <p:ext uri="{BB962C8B-B14F-4D97-AF65-F5344CB8AC3E}">
        <p14:creationId xmlns:p14="http://schemas.microsoft.com/office/powerpoint/2010/main" val="410046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t>44</a:t>
            </a:fld>
            <a:endParaRPr lang="en-US"/>
          </a:p>
        </p:txBody>
      </p:sp>
    </p:spTree>
    <p:extLst>
      <p:ext uri="{BB962C8B-B14F-4D97-AF65-F5344CB8AC3E}">
        <p14:creationId xmlns:p14="http://schemas.microsoft.com/office/powerpoint/2010/main" val="2663139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baseline="0" dirty="0" smtClean="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pPr/>
              <a:t>53</a:t>
            </a:fld>
            <a:endParaRPr lang="en-US" dirty="0"/>
          </a:p>
        </p:txBody>
      </p:sp>
    </p:spTree>
    <p:extLst>
      <p:ext uri="{BB962C8B-B14F-4D97-AF65-F5344CB8AC3E}">
        <p14:creationId xmlns:p14="http://schemas.microsoft.com/office/powerpoint/2010/main" val="3414336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baseline="0" dirty="0" smtClean="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pPr/>
              <a:t>54</a:t>
            </a:fld>
            <a:endParaRPr lang="en-US" dirty="0"/>
          </a:p>
        </p:txBody>
      </p:sp>
    </p:spTree>
    <p:extLst>
      <p:ext uri="{BB962C8B-B14F-4D97-AF65-F5344CB8AC3E}">
        <p14:creationId xmlns:p14="http://schemas.microsoft.com/office/powerpoint/2010/main" val="3176421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baseline="0" dirty="0" smtClean="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3528E766-D65B-A946-AB93-E463F7094F33}" type="slidenum">
              <a:rPr lang="en-US" smtClean="0"/>
              <a:pPr/>
              <a:t>55</a:t>
            </a:fld>
            <a:endParaRPr lang="en-US" dirty="0"/>
          </a:p>
        </p:txBody>
      </p:sp>
    </p:spTree>
    <p:extLst>
      <p:ext uri="{BB962C8B-B14F-4D97-AF65-F5344CB8AC3E}">
        <p14:creationId xmlns:p14="http://schemas.microsoft.com/office/powerpoint/2010/main" val="2078208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56</a:t>
            </a:fld>
            <a:endParaRPr lang="en-US"/>
          </a:p>
        </p:txBody>
      </p:sp>
    </p:spTree>
    <p:extLst>
      <p:ext uri="{BB962C8B-B14F-4D97-AF65-F5344CB8AC3E}">
        <p14:creationId xmlns:p14="http://schemas.microsoft.com/office/powerpoint/2010/main" val="89210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75" marR="0" lvl="0" indent="0" algn="l" defTabSz="457200" rtl="0" eaLnBrk="1" fontAlgn="auto" latinLnBrk="0" hangingPunct="1">
              <a:lnSpc>
                <a:spcPct val="150000"/>
              </a:lnSpc>
              <a:spcBef>
                <a:spcPts val="480"/>
              </a:spcBef>
              <a:spcAft>
                <a:spcPts val="0"/>
              </a:spcAft>
              <a:buClr>
                <a:schemeClr val="dk1"/>
              </a:buClr>
              <a:buSzPct val="134259"/>
              <a:buFont typeface="Arial"/>
              <a:buNone/>
              <a:tabLst/>
              <a:defRPr/>
            </a:pPr>
            <a:endParaRPr lang="en-US" sz="1800"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t>57</a:t>
            </a:fld>
            <a:endParaRPr lang="en-US"/>
          </a:p>
        </p:txBody>
      </p:sp>
    </p:spTree>
    <p:extLst>
      <p:ext uri="{BB962C8B-B14F-4D97-AF65-F5344CB8AC3E}">
        <p14:creationId xmlns:p14="http://schemas.microsoft.com/office/powerpoint/2010/main" val="2173842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58</a:t>
            </a:fld>
            <a:endParaRPr lang="en-US" dirty="0"/>
          </a:p>
        </p:txBody>
      </p:sp>
    </p:spTree>
    <p:extLst>
      <p:ext uri="{BB962C8B-B14F-4D97-AF65-F5344CB8AC3E}">
        <p14:creationId xmlns:p14="http://schemas.microsoft.com/office/powerpoint/2010/main" val="1302651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smtClean="0"/>
          </a:p>
        </p:txBody>
      </p:sp>
      <p:sp>
        <p:nvSpPr>
          <p:cNvPr id="4" name="Slide Number Placeholder 3"/>
          <p:cNvSpPr>
            <a:spLocks noGrp="1"/>
          </p:cNvSpPr>
          <p:nvPr>
            <p:ph type="sldNum" sz="quarter" idx="10"/>
          </p:nvPr>
        </p:nvSpPr>
        <p:spPr/>
        <p:txBody>
          <a:bodyPr/>
          <a:lstStyle/>
          <a:p>
            <a:fld id="{5B698923-3131-4052-9FBD-B94C5F60994A}" type="slidenum">
              <a:rPr lang="en-US" smtClean="0"/>
              <a:t>59</a:t>
            </a:fld>
            <a:endParaRPr lang="en-US"/>
          </a:p>
        </p:txBody>
      </p:sp>
    </p:spTree>
    <p:extLst>
      <p:ext uri="{BB962C8B-B14F-4D97-AF65-F5344CB8AC3E}">
        <p14:creationId xmlns:p14="http://schemas.microsoft.com/office/powerpoint/2010/main" val="4108947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phones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75780"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2F6FEDA6-730D-4A71-91D4-874EC7C3FACA}" type="slidenum">
              <a:rPr lang="en-US" altLang="en-US" sz="1200" b="0">
                <a:latin typeface="Arial" panose="020B0604020202020204" pitchFamily="34" charset="0"/>
              </a:rPr>
              <a:pPr algn="r" eaLnBrk="1" hangingPunct="1"/>
              <a:t>64</a:t>
            </a:fld>
            <a:endParaRPr lang="en-US" altLang="en-US" sz="1200" b="0">
              <a:latin typeface="Arial" panose="020B0604020202020204" pitchFamily="34" charset="0"/>
            </a:endParaRPr>
          </a:p>
        </p:txBody>
      </p:sp>
    </p:spTree>
    <p:extLst>
      <p:ext uri="{BB962C8B-B14F-4D97-AF65-F5344CB8AC3E}">
        <p14:creationId xmlns:p14="http://schemas.microsoft.com/office/powerpoint/2010/main" val="42188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cs typeface="Arial" panose="020B0604020202020204" pitchFamily="34" charset="0"/>
              </a:rPr>
              <a:t>The way we work with and reach new customers is evolving.</a:t>
            </a:r>
          </a:p>
          <a:p>
            <a:endParaRPr lang="en-US" altLang="en-US" dirty="0" smtClean="0">
              <a:latin typeface="Arial" panose="020B0604020202020204" pitchFamily="34" charset="0"/>
              <a:cs typeface="Arial" panose="020B0604020202020204" pitchFamily="34" charset="0"/>
            </a:endParaRPr>
          </a:p>
          <a:p>
            <a:r>
              <a:rPr lang="en-US" altLang="en-US" dirty="0" smtClean="0">
                <a:latin typeface="Arial" panose="020B0604020202020204" pitchFamily="34" charset="0"/>
                <a:cs typeface="Arial" panose="020B0604020202020204" pitchFamily="34" charset="0"/>
              </a:rPr>
              <a:t>Just in the 90s having a website on the internet was required, in the early 2000, that website actually brought in direct revenue.    Today having a website as a single external channel to reach your customers is not enough.</a:t>
            </a:r>
          </a:p>
          <a:p>
            <a:endParaRPr lang="en-US" altLang="en-US" dirty="0" smtClean="0">
              <a:latin typeface="Arial" panose="020B0604020202020204" pitchFamily="34" charset="0"/>
              <a:cs typeface="Arial" panose="020B0604020202020204" pitchFamily="34" charset="0"/>
            </a:endParaRPr>
          </a:p>
          <a:p>
            <a:r>
              <a:rPr lang="en-US" altLang="en-US" dirty="0" smtClean="0">
                <a:latin typeface="Arial" panose="020B0604020202020204" pitchFamily="34" charset="0"/>
                <a:cs typeface="Arial" panose="020B0604020202020204" pitchFamily="34" charset="0"/>
              </a:rPr>
              <a:t>You need to be in many different channels.  But how do you get there?  How do you create the apps needed for all these channels?  Through APIs and you leverage an external developer/partner community. </a:t>
            </a:r>
          </a:p>
          <a:p>
            <a:endParaRPr lang="en-US" altLang="en-US" dirty="0" smtClean="0">
              <a:latin typeface="Arial" panose="020B0604020202020204" pitchFamily="34" charset="0"/>
              <a:cs typeface="Arial" panose="020B0604020202020204" pitchFamily="34" charset="0"/>
            </a:endParaRPr>
          </a:p>
          <a:p>
            <a:r>
              <a:rPr lang="en-US" altLang="en-US" dirty="0" smtClean="0">
                <a:latin typeface="Arial" panose="020B0604020202020204" pitchFamily="34" charset="0"/>
                <a:cs typeface="Arial" panose="020B0604020202020204" pitchFamily="34" charset="0"/>
              </a:rPr>
              <a:t>Some </a:t>
            </a:r>
            <a:r>
              <a:rPr lang="en-US" altLang="en-US" dirty="0" err="1" smtClean="0">
                <a:latin typeface="Arial" panose="020B0604020202020204" pitchFamily="34" charset="0"/>
                <a:cs typeface="Arial" panose="020B0604020202020204" pitchFamily="34" charset="0"/>
              </a:rPr>
              <a:t>pinoneering</a:t>
            </a:r>
            <a:r>
              <a:rPr lang="en-US" altLang="en-US" dirty="0" smtClean="0">
                <a:latin typeface="Arial" panose="020B0604020202020204" pitchFamily="34" charset="0"/>
                <a:cs typeface="Arial" panose="020B0604020202020204" pitchFamily="34" charset="0"/>
              </a:rPr>
              <a:t> examples of companies who have succeed in this market space are </a:t>
            </a:r>
            <a:r>
              <a:rPr lang="en-US" altLang="en-US" dirty="0" err="1" smtClean="0">
                <a:latin typeface="Arial" panose="020B0604020202020204" pitchFamily="34" charset="0"/>
                <a:cs typeface="Arial" panose="020B0604020202020204" pitchFamily="34" charset="0"/>
              </a:rPr>
              <a:t>ebay</a:t>
            </a:r>
            <a:r>
              <a:rPr lang="en-US" altLang="en-US" dirty="0" smtClean="0">
                <a:latin typeface="Arial" panose="020B0604020202020204" pitchFamily="34" charset="0"/>
                <a:cs typeface="Arial" panose="020B0604020202020204" pitchFamily="34" charset="0"/>
              </a:rPr>
              <a:t>, twitter, amazon and </a:t>
            </a:r>
            <a:r>
              <a:rPr lang="en-US" altLang="en-US" dirty="0" err="1" smtClean="0">
                <a:latin typeface="Arial" panose="020B0604020202020204" pitchFamily="34" charset="0"/>
                <a:cs typeface="Arial" panose="020B0604020202020204" pitchFamily="34" charset="0"/>
              </a:rPr>
              <a:t>facebook</a:t>
            </a:r>
            <a:r>
              <a:rPr lang="en-US" altLang="en-US" dirty="0" smtClean="0">
                <a:latin typeface="Arial" panose="020B0604020202020204" pitchFamily="34" charset="0"/>
                <a:cs typeface="Arial" panose="020B0604020202020204" pitchFamily="34" charset="0"/>
              </a:rPr>
              <a:t>.    APIs are being adopted in every industry from Retail,  Insurance to financial to automotive.</a:t>
            </a:r>
          </a:p>
          <a:p>
            <a:endParaRPr lang="en-US" altLang="en-US" dirty="0" smtClean="0">
              <a:latin typeface="Arial" panose="020B0604020202020204" pitchFamily="34" charset="0"/>
              <a:cs typeface="Arial" panose="020B0604020202020204" pitchFamily="34" charset="0"/>
            </a:endParaRPr>
          </a:p>
          <a:p>
            <a:r>
              <a:rPr lang="en-US" altLang="en-US" dirty="0" smtClean="0">
                <a:latin typeface="Arial" panose="020B0604020202020204" pitchFamily="34" charset="0"/>
                <a:cs typeface="Arial" panose="020B0604020202020204" pitchFamily="34" charset="0"/>
              </a:rPr>
              <a:t>We are entering the API Economy era.  As you may have heard many times already, to not have an API today is like not having a website in the 90s</a:t>
            </a:r>
          </a:p>
          <a:p>
            <a:endParaRPr lang="en-US" altLang="en-US" dirty="0" smtClean="0">
              <a:latin typeface="Arial" panose="020B0604020202020204" pitchFamily="34" charset="0"/>
              <a:cs typeface="Arial" panose="020B0604020202020204" pitchFamily="34" charset="0"/>
            </a:endParaRPr>
          </a:p>
        </p:txBody>
      </p:sp>
      <p:sp>
        <p:nvSpPr>
          <p:cNvPr id="174084"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D6BDE467-8669-4ACC-9D88-C27C79AA13F8}" type="slidenum">
              <a:rPr lang="en-US" altLang="en-US" sz="1200" b="0">
                <a:latin typeface="Arial" panose="020B0604020202020204" pitchFamily="34" charset="0"/>
                <a:cs typeface="Arial" panose="020B0604020202020204" pitchFamily="34" charset="0"/>
              </a:rPr>
              <a:pPr algn="r" eaLnBrk="1" hangingPunct="1"/>
              <a:t>9</a:t>
            </a:fld>
            <a:endParaRPr lang="en-US" altLang="en-US" sz="1200"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199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Most insurers are trying to find ways to streamline their claims processing and reduce their operational costs.  By using APIs the insurance company can enable more effective self service options for its policy holders.  Using mobile phones with cameras, GPS and a smart app, a motorist can take pictures of the car immediately after an accident, capture the image of the other drivers license and insurance information, initiate a claim form include the associated the GPS coordinates along with the images of the scene.  Additionally, a tow truck could be summoned as well as a taxi or rental car.  All done with a set of APIs and a new business process.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77828"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94B2E1FD-00C6-4F56-96C1-678773D9EED4}" type="slidenum">
              <a:rPr lang="en-US" altLang="en-US" sz="1200" b="0">
                <a:latin typeface="Arial" panose="020B0604020202020204" pitchFamily="34" charset="0"/>
              </a:rPr>
              <a:pPr algn="r" eaLnBrk="1" hangingPunct="1"/>
              <a:t>65</a:t>
            </a:fld>
            <a:endParaRPr lang="en-US" altLang="en-US" sz="1200" b="0">
              <a:latin typeface="Arial" panose="020B0604020202020204" pitchFamily="34" charset="0"/>
            </a:endParaRPr>
          </a:p>
        </p:txBody>
      </p:sp>
    </p:spTree>
    <p:extLst>
      <p:ext uri="{BB962C8B-B14F-4D97-AF65-F5344CB8AC3E}">
        <p14:creationId xmlns:p14="http://schemas.microsoft.com/office/powerpoint/2010/main" val="2537099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Managing healthcare data today requires strict adherence to a large and growing number of regulations while at the same time dealing with reduced fees from insurers, Medicare/Medicaid (or other governmental agency) and increasing costs of equipment, training and personnel.  With APIs, healthcare professionals can exchange critical patient data to reduce the time for diagnosis, treatment and rehabilitation.  API Management provides a secure and encrypted capability to protect sensitive patient data, and ensures it is consumed by only authorized personnel.  Connections to pharmacies, testing centers and therapy facilities are handled by the APIs to provide a seamless environment to improve patient care and control costs.</a:t>
            </a:r>
          </a:p>
        </p:txBody>
      </p:sp>
      <p:sp>
        <p:nvSpPr>
          <p:cNvPr id="79876"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4D86B3F8-CD69-49B2-AF95-9EA1B26E8CD2}" type="slidenum">
              <a:rPr lang="en-US" altLang="en-US" sz="1200" b="0">
                <a:latin typeface="Arial" panose="020B0604020202020204" pitchFamily="34" charset="0"/>
              </a:rPr>
              <a:pPr algn="r" eaLnBrk="1" hangingPunct="1"/>
              <a:t>66</a:t>
            </a:fld>
            <a:endParaRPr lang="en-US" altLang="en-US" sz="1200" b="0">
              <a:latin typeface="Arial" panose="020B0604020202020204" pitchFamily="34" charset="0"/>
            </a:endParaRPr>
          </a:p>
        </p:txBody>
      </p:sp>
    </p:spTree>
    <p:extLst>
      <p:ext uri="{BB962C8B-B14F-4D97-AF65-F5344CB8AC3E}">
        <p14:creationId xmlns:p14="http://schemas.microsoft.com/office/powerpoint/2010/main" val="3303903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Energy usage and costs continue to increase for all types of customers.  Finding ways to better manage the available power and restore it following an outage can lead to lower consumption and monthly bills as well as improved customer service when get the lights turned on again.  Providing a mobile smart app to control heating and cooling systems in homes, commercial and industrial buildings can enable users to manage their usage and take advantage of lower prices during off peak periods.  Also for repair crews, having apps that give precise GPS coordinates for power outages, and better control of “in the field” inventory of repair parts, can speed the best equipped repair team to the site and restore the power more quickly.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81924"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3C2A1E00-5190-4584-B7D1-AD784EC26F45}" type="slidenum">
              <a:rPr lang="en-US" altLang="en-US" sz="1200" b="0">
                <a:latin typeface="Arial" panose="020B0604020202020204" pitchFamily="34" charset="0"/>
              </a:rPr>
              <a:pPr algn="r" eaLnBrk="1" hangingPunct="1"/>
              <a:t>67</a:t>
            </a:fld>
            <a:endParaRPr lang="en-US" altLang="en-US" sz="1200" b="0">
              <a:latin typeface="Arial" panose="020B0604020202020204" pitchFamily="34" charset="0"/>
            </a:endParaRPr>
          </a:p>
        </p:txBody>
      </p:sp>
    </p:spTree>
    <p:extLst>
      <p:ext uri="{BB962C8B-B14F-4D97-AF65-F5344CB8AC3E}">
        <p14:creationId xmlns:p14="http://schemas.microsoft.com/office/powerpoint/2010/main" val="322135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In today’s automobiles is not uncommon to find 4,000 sensors capturing data to feed the onboard processing elements.  GPS devices are now standard in most new cars and with onboard wireless technologies, the vehicles of today are rolling computers with robust communications capabilities.  When coupled with other data sources providing weather, road congestion and emergency response vehicles, the APIs providing easy access to this information can provide drivers with near real time data to shorten their commute, avoid accident sites or even report a problem as it is happening.  The API Mgt. system protects against denial of service attacks, routes key messages to the appropriate destination, manages the message flow so the backend systems are not overloaded and monitors the effectiveness of the system to ensure compliance with SLAs.</a:t>
            </a:r>
          </a:p>
        </p:txBody>
      </p:sp>
      <p:sp>
        <p:nvSpPr>
          <p:cNvPr id="83972"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C1F086C4-1180-4C74-AA0E-61A6BC462151}" type="slidenum">
              <a:rPr lang="en-US" altLang="en-US" sz="1200" b="0">
                <a:latin typeface="Arial" panose="020B0604020202020204" pitchFamily="34" charset="0"/>
              </a:rPr>
              <a:pPr algn="r" eaLnBrk="1" hangingPunct="1"/>
              <a:t>68</a:t>
            </a:fld>
            <a:endParaRPr lang="en-US" altLang="en-US" sz="1200" b="0">
              <a:latin typeface="Arial" panose="020B0604020202020204" pitchFamily="34" charset="0"/>
            </a:endParaRPr>
          </a:p>
        </p:txBody>
      </p:sp>
    </p:spTree>
    <p:extLst>
      <p:ext uri="{BB962C8B-B14F-4D97-AF65-F5344CB8AC3E}">
        <p14:creationId xmlns:p14="http://schemas.microsoft.com/office/powerpoint/2010/main" val="2319473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it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a:p>
            <a:endParaRPr lang="en-US" altLang="en-US" smtClean="0">
              <a:latin typeface="Arial" panose="020B0604020202020204" pitchFamily="34" charset="0"/>
              <a:cs typeface="Arial" panose="020B0604020202020204" pitchFamily="34" charset="0"/>
            </a:endParaRPr>
          </a:p>
        </p:txBody>
      </p:sp>
      <p:sp>
        <p:nvSpPr>
          <p:cNvPr id="86020"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3F1B562D-7A74-47B8-B245-F2CC445E47FA}" type="slidenum">
              <a:rPr lang="en-US" altLang="en-US" sz="1200" b="0">
                <a:latin typeface="Arial" panose="020B0604020202020204" pitchFamily="34" charset="0"/>
              </a:rPr>
              <a:pPr algn="r" eaLnBrk="1" hangingPunct="1"/>
              <a:t>69</a:t>
            </a:fld>
            <a:endParaRPr lang="en-US" altLang="en-US" sz="1200" b="0">
              <a:latin typeface="Arial" panose="020B0604020202020204" pitchFamily="34" charset="0"/>
            </a:endParaRPr>
          </a:p>
        </p:txBody>
      </p:sp>
    </p:spTree>
    <p:extLst>
      <p:ext uri="{BB962C8B-B14F-4D97-AF65-F5344CB8AC3E}">
        <p14:creationId xmlns:p14="http://schemas.microsoft.com/office/powerpoint/2010/main" val="2872434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Blockbuster movies, games, and concerts generate significant interest from consumers and the key players on the producer side are looking for a major return on their investment.  APIs can help provide access to seat inventory, special ticket promotions, early access to new games/programs etc.  They can also provide the tie-ins for loyalty programs as well as product placement promotions.  Connecting partner assets/programs helps all these players generate new revenue streams, improved customer satisfaction and more intense loyalty alignment.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88068"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BB5E936A-8954-4508-86AB-5A169F9DA0BC}" type="slidenum">
              <a:rPr lang="en-US" altLang="en-US" sz="1200" b="0">
                <a:latin typeface="Arial" panose="020B0604020202020204" pitchFamily="34" charset="0"/>
              </a:rPr>
              <a:pPr algn="r" eaLnBrk="1" hangingPunct="1"/>
              <a:t>70</a:t>
            </a:fld>
            <a:endParaRPr lang="en-US" altLang="en-US" sz="1200" b="0">
              <a:latin typeface="Arial" panose="020B0604020202020204" pitchFamily="34" charset="0"/>
            </a:endParaRPr>
          </a:p>
        </p:txBody>
      </p:sp>
    </p:spTree>
    <p:extLst>
      <p:ext uri="{BB962C8B-B14F-4D97-AF65-F5344CB8AC3E}">
        <p14:creationId xmlns:p14="http://schemas.microsoft.com/office/powerpoint/2010/main" val="3147327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it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a:p>
            <a:endParaRPr lang="en-US" altLang="en-US" smtClean="0">
              <a:latin typeface="Arial" panose="020B0604020202020204" pitchFamily="34" charset="0"/>
              <a:cs typeface="Arial" panose="020B0604020202020204" pitchFamily="34" charset="0"/>
            </a:endParaRPr>
          </a:p>
        </p:txBody>
      </p:sp>
      <p:sp>
        <p:nvSpPr>
          <p:cNvPr id="90116"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85A526DD-6D12-42C0-8348-63B8DF9CF433}" type="slidenum">
              <a:rPr lang="en-US" altLang="en-US" sz="1200" b="0">
                <a:latin typeface="Arial" panose="020B0604020202020204" pitchFamily="34" charset="0"/>
              </a:rPr>
              <a:pPr algn="r" eaLnBrk="1" hangingPunct="1"/>
              <a:t>71</a:t>
            </a:fld>
            <a:endParaRPr lang="en-US" altLang="en-US" sz="1200" b="0">
              <a:latin typeface="Arial" panose="020B0604020202020204" pitchFamily="34" charset="0"/>
            </a:endParaRPr>
          </a:p>
        </p:txBody>
      </p:sp>
    </p:spTree>
    <p:extLst>
      <p:ext uri="{BB962C8B-B14F-4D97-AF65-F5344CB8AC3E}">
        <p14:creationId xmlns:p14="http://schemas.microsoft.com/office/powerpoint/2010/main" val="243812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For the past 30+ years, organizations have been looking to technology to streamline their supply chain process, reduce delivery times and lower their cost of goods and services. API Management is a key enabler to help achieve these objectives by making organizations easy to do business with.  Eliminating many of the proprietary environments in place (VANs, Hubs, special e-commerce connections and protocols), API Management facilitate easy on-boarding of new trading partners, smoothing and monitoring of the traffic, and can provide deeper analytics in near real time which can translate into better decision making.</a:t>
            </a:r>
          </a:p>
        </p:txBody>
      </p:sp>
      <p:sp>
        <p:nvSpPr>
          <p:cNvPr id="92164"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C0366E70-CB78-4702-89E7-6D2874C66FD6}" type="slidenum">
              <a:rPr lang="en-US" altLang="en-US" sz="1200" b="0">
                <a:latin typeface="Arial" panose="020B0604020202020204" pitchFamily="34" charset="0"/>
              </a:rPr>
              <a:pPr algn="r" eaLnBrk="1" hangingPunct="1"/>
              <a:t>72</a:t>
            </a:fld>
            <a:endParaRPr lang="en-US" altLang="en-US" sz="1200" b="0">
              <a:latin typeface="Arial" panose="020B0604020202020204" pitchFamily="34" charset="0"/>
            </a:endParaRPr>
          </a:p>
        </p:txBody>
      </p:sp>
    </p:spTree>
    <p:extLst>
      <p:ext uri="{BB962C8B-B14F-4D97-AF65-F5344CB8AC3E}">
        <p14:creationId xmlns:p14="http://schemas.microsoft.com/office/powerpoint/2010/main" val="3852048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For small retail organizations, it is often easier to align themselves with a large aggregator such as Amazon or C-Net for order fulfillment rather than adding an e-commerce site to their web presence.  The pull of Amazon eliminates the need to attract shoppers to a small, unknown shop in anytown USA.  By implementing the API Management solution, an aggregator can expose inventory and pricing information from it fulfillment partners, connect to payment providers and add shipment tracking capabilities allowing the customer an easy to use method of shopping on line. </a:t>
            </a:r>
          </a:p>
        </p:txBody>
      </p:sp>
      <p:sp>
        <p:nvSpPr>
          <p:cNvPr id="94212"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0A6BA7CB-0D13-46EC-899D-490EC5312F3E}" type="slidenum">
              <a:rPr lang="en-US" altLang="en-US" sz="1200" b="0">
                <a:latin typeface="Arial" panose="020B0604020202020204" pitchFamily="34" charset="0"/>
              </a:rPr>
              <a:pPr algn="r" eaLnBrk="1" hangingPunct="1"/>
              <a:t>73</a:t>
            </a:fld>
            <a:endParaRPr lang="en-US" altLang="en-US" sz="1200" b="0">
              <a:latin typeface="Arial" panose="020B0604020202020204" pitchFamily="34" charset="0"/>
            </a:endParaRPr>
          </a:p>
        </p:txBody>
      </p:sp>
    </p:spTree>
    <p:extLst>
      <p:ext uri="{BB962C8B-B14F-4D97-AF65-F5344CB8AC3E}">
        <p14:creationId xmlns:p14="http://schemas.microsoft.com/office/powerpoint/2010/main" val="4137667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Governments at all levels are trying to provide more services, with fewer human resources and less budget across the board.  To bridge this widening gap, many organizations are providing more self service capabilities to improve the quality, reduce the manual steps and decrease the time necessary to meet the citizen’s needs.  APIs enable a multi-channel access to these services, connect multiple partners and counter parties in an environment that invites developers to extend the limited internal resources of many government entities.  Access to open data (i.e. weather, info from other government organizations) is another major initiative that government clients are looking to leverage.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96260"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CDFC09C6-3701-4770-A543-FA097016D33E}" type="slidenum">
              <a:rPr lang="en-US" altLang="en-US" sz="1200" b="0">
                <a:latin typeface="Arial" panose="020B0604020202020204" pitchFamily="34" charset="0"/>
              </a:rPr>
              <a:pPr algn="r" eaLnBrk="1" hangingPunct="1"/>
              <a:t>74</a:t>
            </a:fld>
            <a:endParaRPr lang="en-US" altLang="en-US" sz="1200" b="0">
              <a:latin typeface="Arial" panose="020B0604020202020204" pitchFamily="34" charset="0"/>
            </a:endParaRPr>
          </a:p>
        </p:txBody>
      </p:sp>
    </p:spTree>
    <p:extLst>
      <p:ext uri="{BB962C8B-B14F-4D97-AF65-F5344CB8AC3E}">
        <p14:creationId xmlns:p14="http://schemas.microsoft.com/office/powerpoint/2010/main" val="337368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cs typeface="Arial" panose="020B0604020202020204" pitchFamily="34" charset="0"/>
              </a:rPr>
              <a:t>How do you enter this API economy space?</a:t>
            </a:r>
          </a:p>
          <a:p>
            <a:endParaRPr lang="en-US" altLang="en-US" dirty="0" smtClean="0">
              <a:latin typeface="Arial" panose="020B0604020202020204" pitchFamily="34" charset="0"/>
              <a:cs typeface="Arial" panose="020B0604020202020204" pitchFamily="34" charset="0"/>
            </a:endParaRPr>
          </a:p>
          <a:p>
            <a:endParaRPr lang="en-US" altLang="en-US" dirty="0" smtClean="0">
              <a:latin typeface="Arial" panose="020B0604020202020204" pitchFamily="34" charset="0"/>
              <a:cs typeface="Arial" panose="020B0604020202020204" pitchFamily="34" charset="0"/>
            </a:endParaRPr>
          </a:p>
          <a:p>
            <a:r>
              <a:rPr lang="en-US" altLang="en-US" dirty="0" smtClean="0">
                <a:latin typeface="Arial" panose="020B0604020202020204" pitchFamily="34" charset="0"/>
                <a:cs typeface="Arial" panose="020B0604020202020204" pitchFamily="34" charset="0"/>
              </a:rPr>
              <a:t>You need a complete API strategy which addresses both API creation as well as how it is going to be consumed.</a:t>
            </a:r>
          </a:p>
          <a:p>
            <a:endParaRPr lang="en-US" altLang="en-US" dirty="0" smtClean="0">
              <a:latin typeface="Arial" panose="020B0604020202020204" pitchFamily="34" charset="0"/>
              <a:cs typeface="Arial" panose="020B0604020202020204" pitchFamily="34" charset="0"/>
            </a:endParaRPr>
          </a:p>
          <a:p>
            <a:r>
              <a:rPr lang="en-US" altLang="en-US" dirty="0" smtClean="0">
                <a:latin typeface="Arial" panose="020B0604020202020204" pitchFamily="34" charset="0"/>
                <a:cs typeface="Arial" panose="020B0604020202020204" pitchFamily="34" charset="0"/>
              </a:rPr>
              <a:t>APIs in the API economy become a product and should be treated as such. </a:t>
            </a:r>
          </a:p>
        </p:txBody>
      </p:sp>
      <p:sp>
        <p:nvSpPr>
          <p:cNvPr id="176132"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119B0F76-2CF1-42F8-871F-729475FFA2A0}" type="slidenum">
              <a:rPr lang="en-US" altLang="en-US" sz="1200" b="0">
                <a:latin typeface="Arial" panose="020B0604020202020204" pitchFamily="34" charset="0"/>
                <a:cs typeface="Arial" panose="020B0604020202020204" pitchFamily="34" charset="0"/>
              </a:rPr>
              <a:pPr algn="r" eaLnBrk="1" hangingPunct="1"/>
              <a:t>11</a:t>
            </a:fld>
            <a:endParaRPr lang="en-US" altLang="en-US" sz="1200" b="0">
              <a:latin typeface="Arial" panose="020B0604020202020204" pitchFamily="34" charset="0"/>
              <a:cs typeface="Arial" panose="020B0604020202020204" pitchFamily="34" charset="0"/>
            </a:endParaRPr>
          </a:p>
        </p:txBody>
      </p:sp>
      <p:sp>
        <p:nvSpPr>
          <p:cNvPr id="5" name="Footer Placeholder 4"/>
          <p:cNvSpPr txBox="1">
            <a:spLocks noGrp="1"/>
          </p:cNvSpPr>
          <p:nvPr/>
        </p:nvSpPr>
        <p:spPr bwMode="auto">
          <a:xfrm>
            <a:off x="0" y="8845550"/>
            <a:ext cx="2971800" cy="465138"/>
          </a:xfrm>
          <a:prstGeom prst="rect">
            <a:avLst/>
          </a:prstGeom>
          <a:noFill/>
          <a:ln>
            <a:miter lim="800000"/>
            <a:headEnd/>
            <a:tailEnd/>
          </a:ln>
        </p:spPr>
        <p:txBody>
          <a:bodyPr anchor="b"/>
          <a:lstStyle/>
          <a:p>
            <a:pPr>
              <a:defRPr/>
            </a:pPr>
            <a:r>
              <a:rPr lang="en-US" sz="1200" b="0">
                <a:latin typeface="Arial" pitchFamily="34" charset="0"/>
                <a:ea typeface="+mn-ea"/>
              </a:rPr>
              <a:t>Confidential</a:t>
            </a:r>
          </a:p>
        </p:txBody>
      </p:sp>
    </p:spTree>
    <p:extLst>
      <p:ext uri="{BB962C8B-B14F-4D97-AF65-F5344CB8AC3E}">
        <p14:creationId xmlns:p14="http://schemas.microsoft.com/office/powerpoint/2010/main" val="3418899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75</a:t>
            </a:fld>
            <a:endParaRPr lang="en-US" dirty="0"/>
          </a:p>
        </p:txBody>
      </p:sp>
    </p:spTree>
    <p:extLst>
      <p:ext uri="{BB962C8B-B14F-4D97-AF65-F5344CB8AC3E}">
        <p14:creationId xmlns:p14="http://schemas.microsoft.com/office/powerpoint/2010/main" val="1215612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76</a:t>
            </a:fld>
            <a:endParaRPr lang="en-US" dirty="0"/>
          </a:p>
        </p:txBody>
      </p:sp>
    </p:spTree>
    <p:extLst>
      <p:ext uri="{BB962C8B-B14F-4D97-AF65-F5344CB8AC3E}">
        <p14:creationId xmlns:p14="http://schemas.microsoft.com/office/powerpoint/2010/main" val="1402597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28E766-D65B-A946-AB93-E463F7094F33}" type="slidenum">
              <a:rPr lang="en-US" smtClean="0"/>
              <a:t>77</a:t>
            </a:fld>
            <a:endParaRPr lang="en-US"/>
          </a:p>
        </p:txBody>
      </p:sp>
    </p:spTree>
    <p:extLst>
      <p:ext uri="{BB962C8B-B14F-4D97-AF65-F5344CB8AC3E}">
        <p14:creationId xmlns:p14="http://schemas.microsoft.com/office/powerpoint/2010/main" val="1850390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78</a:t>
            </a:fld>
            <a:endParaRPr lang="en-US" dirty="0"/>
          </a:p>
        </p:txBody>
      </p:sp>
    </p:spTree>
    <p:extLst>
      <p:ext uri="{BB962C8B-B14F-4D97-AF65-F5344CB8AC3E}">
        <p14:creationId xmlns:p14="http://schemas.microsoft.com/office/powerpoint/2010/main" val="538726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28E766-D65B-A946-AB93-E463F7094F33}" type="slidenum">
              <a:rPr lang="en-US" smtClean="0"/>
              <a:pPr/>
              <a:t>79</a:t>
            </a:fld>
            <a:endParaRPr lang="en-US" dirty="0"/>
          </a:p>
        </p:txBody>
      </p:sp>
    </p:spTree>
    <p:extLst>
      <p:ext uri="{BB962C8B-B14F-4D97-AF65-F5344CB8AC3E}">
        <p14:creationId xmlns:p14="http://schemas.microsoft.com/office/powerpoint/2010/main" val="1925164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80</a:t>
            </a:fld>
            <a:endParaRPr lang="en-US"/>
          </a:p>
        </p:txBody>
      </p:sp>
    </p:spTree>
    <p:extLst>
      <p:ext uri="{BB962C8B-B14F-4D97-AF65-F5344CB8AC3E}">
        <p14:creationId xmlns:p14="http://schemas.microsoft.com/office/powerpoint/2010/main" val="189721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a:spcBef>
                <a:spcPct val="0"/>
              </a:spcBef>
            </a:pPr>
            <a:endParaRPr lang="en-US" altLang="en-US" smtClean="0">
              <a:latin typeface="Arial" panose="020B0604020202020204" pitchFamily="34" charset="0"/>
              <a:cs typeface="Arial" panose="020B0604020202020204" pitchFamily="34" charset="0"/>
            </a:endParaRPr>
          </a:p>
        </p:txBody>
      </p:sp>
      <p:sp>
        <p:nvSpPr>
          <p:cNvPr id="197636"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457200" eaLnBrk="0" hangingPunct="0">
              <a:defRPr sz="800" b="1">
                <a:solidFill>
                  <a:schemeClr val="tx1"/>
                </a:solidFill>
                <a:latin typeface="Gill Sans" pitchFamily="34" charset="0"/>
                <a:ea typeface="MS PGothic" panose="020B0600070205080204" pitchFamily="34" charset="-128"/>
              </a:defRPr>
            </a:lvl1pPr>
            <a:lvl2pPr marL="742950" indent="-285750" defTabSz="457200" eaLnBrk="0" hangingPunct="0">
              <a:defRPr sz="800" b="1">
                <a:solidFill>
                  <a:schemeClr val="tx1"/>
                </a:solidFill>
                <a:latin typeface="Gill Sans" pitchFamily="34" charset="0"/>
                <a:ea typeface="MS PGothic" panose="020B0600070205080204" pitchFamily="34" charset="-128"/>
              </a:defRPr>
            </a:lvl2pPr>
            <a:lvl3pPr marL="1143000" indent="-228600" defTabSz="457200" eaLnBrk="0" hangingPunct="0">
              <a:defRPr sz="800" b="1">
                <a:solidFill>
                  <a:schemeClr val="tx1"/>
                </a:solidFill>
                <a:latin typeface="Gill Sans" pitchFamily="34" charset="0"/>
                <a:ea typeface="MS PGothic" panose="020B0600070205080204" pitchFamily="34" charset="-128"/>
              </a:defRPr>
            </a:lvl3pPr>
            <a:lvl4pPr marL="1600200" indent="-228600" defTabSz="457200" eaLnBrk="0" hangingPunct="0">
              <a:defRPr sz="800" b="1">
                <a:solidFill>
                  <a:schemeClr val="tx1"/>
                </a:solidFill>
                <a:latin typeface="Gill Sans" pitchFamily="34" charset="0"/>
                <a:ea typeface="MS PGothic" panose="020B0600070205080204" pitchFamily="34" charset="-128"/>
              </a:defRPr>
            </a:lvl4pPr>
            <a:lvl5pPr marL="2057400" indent="-228600" defTabSz="457200" eaLnBrk="0" hangingPunct="0">
              <a:defRPr sz="800" b="1">
                <a:solidFill>
                  <a:schemeClr val="tx1"/>
                </a:solidFill>
                <a:latin typeface="Gill Sans" pitchFamily="34" charset="0"/>
                <a:ea typeface="MS PGothic" panose="020B0600070205080204" pitchFamily="34" charset="-128"/>
              </a:defRPr>
            </a:lvl5pPr>
            <a:lvl6pPr marL="25146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176E8ABE-5BE2-4428-BD95-15B52DD912E4}" type="slidenum">
              <a:rPr lang="en-US" altLang="en-US" sz="1200" b="0">
                <a:solidFill>
                  <a:srgbClr val="000000"/>
                </a:solidFill>
                <a:latin typeface="Arial" panose="020B0604020202020204" pitchFamily="34" charset="0"/>
                <a:cs typeface="Arial" panose="020B0604020202020204" pitchFamily="34" charset="0"/>
              </a:rPr>
              <a:pPr algn="r" eaLnBrk="1" hangingPunct="1"/>
              <a:t>14</a:t>
            </a:fld>
            <a:endParaRPr lang="en-US" altLang="en-US" sz="1200" b="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7662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a:spcBef>
                <a:spcPct val="0"/>
              </a:spcBef>
            </a:pPr>
            <a:endParaRPr lang="en-US" altLang="en-US" smtClean="0">
              <a:latin typeface="Arial" panose="020B0604020202020204" pitchFamily="34" charset="0"/>
              <a:cs typeface="Arial" panose="020B0604020202020204" pitchFamily="34" charset="0"/>
            </a:endParaRPr>
          </a:p>
        </p:txBody>
      </p:sp>
      <p:sp>
        <p:nvSpPr>
          <p:cNvPr id="172036"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457200" eaLnBrk="0" hangingPunct="0">
              <a:defRPr sz="800" b="1">
                <a:solidFill>
                  <a:schemeClr val="tx1"/>
                </a:solidFill>
                <a:latin typeface="Gill Sans" pitchFamily="34" charset="0"/>
                <a:ea typeface="MS PGothic" panose="020B0600070205080204" pitchFamily="34" charset="-128"/>
              </a:defRPr>
            </a:lvl1pPr>
            <a:lvl2pPr marL="742950" indent="-285750" defTabSz="457200" eaLnBrk="0" hangingPunct="0">
              <a:defRPr sz="800" b="1">
                <a:solidFill>
                  <a:schemeClr val="tx1"/>
                </a:solidFill>
                <a:latin typeface="Gill Sans" pitchFamily="34" charset="0"/>
                <a:ea typeface="MS PGothic" panose="020B0600070205080204" pitchFamily="34" charset="-128"/>
              </a:defRPr>
            </a:lvl2pPr>
            <a:lvl3pPr marL="1143000" indent="-228600" defTabSz="457200" eaLnBrk="0" hangingPunct="0">
              <a:defRPr sz="800" b="1">
                <a:solidFill>
                  <a:schemeClr val="tx1"/>
                </a:solidFill>
                <a:latin typeface="Gill Sans" pitchFamily="34" charset="0"/>
                <a:ea typeface="MS PGothic" panose="020B0600070205080204" pitchFamily="34" charset="-128"/>
              </a:defRPr>
            </a:lvl3pPr>
            <a:lvl4pPr marL="1600200" indent="-228600" defTabSz="457200" eaLnBrk="0" hangingPunct="0">
              <a:defRPr sz="800" b="1">
                <a:solidFill>
                  <a:schemeClr val="tx1"/>
                </a:solidFill>
                <a:latin typeface="Gill Sans" pitchFamily="34" charset="0"/>
                <a:ea typeface="MS PGothic" panose="020B0600070205080204" pitchFamily="34" charset="-128"/>
              </a:defRPr>
            </a:lvl4pPr>
            <a:lvl5pPr marL="2057400" indent="-228600" defTabSz="457200" eaLnBrk="0" hangingPunct="0">
              <a:defRPr sz="800" b="1">
                <a:solidFill>
                  <a:schemeClr val="tx1"/>
                </a:solidFill>
                <a:latin typeface="Gill Sans" pitchFamily="34" charset="0"/>
                <a:ea typeface="MS PGothic" panose="020B0600070205080204" pitchFamily="34" charset="-128"/>
              </a:defRPr>
            </a:lvl5pPr>
            <a:lvl6pPr marL="25146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5AC89A74-E0E4-493E-B630-D79C2726BAF5}" type="slidenum">
              <a:rPr lang="en-US" altLang="en-US" sz="1200" b="0">
                <a:solidFill>
                  <a:srgbClr val="000000"/>
                </a:solidFill>
                <a:latin typeface="Arial" panose="020B0604020202020204" pitchFamily="34" charset="0"/>
                <a:cs typeface="Arial" panose="020B0604020202020204" pitchFamily="34" charset="0"/>
              </a:rPr>
              <a:pPr algn="r" eaLnBrk="1" hangingPunct="1"/>
              <a:t>15</a:t>
            </a:fld>
            <a:endParaRPr lang="en-US" altLang="en-US" sz="1200" b="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153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a:spcBef>
                <a:spcPct val="0"/>
              </a:spcBef>
            </a:pPr>
            <a:endParaRPr lang="en-US" altLang="en-US" smtClean="0">
              <a:latin typeface="Arial" panose="020B0604020202020204" pitchFamily="34" charset="0"/>
              <a:cs typeface="Arial" panose="020B0604020202020204" pitchFamily="34" charset="0"/>
            </a:endParaRPr>
          </a:p>
        </p:txBody>
      </p:sp>
      <p:sp>
        <p:nvSpPr>
          <p:cNvPr id="63492"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defTabSz="457200" eaLnBrk="0" hangingPunct="0">
              <a:defRPr sz="800" b="1">
                <a:solidFill>
                  <a:schemeClr val="tx1"/>
                </a:solidFill>
                <a:latin typeface="Gill Sans" pitchFamily="34" charset="0"/>
                <a:ea typeface="MS PGothic" panose="020B0600070205080204" pitchFamily="34" charset="-128"/>
              </a:defRPr>
            </a:lvl1pPr>
            <a:lvl2pPr marL="742950" indent="-285750" defTabSz="457200" eaLnBrk="0" hangingPunct="0">
              <a:defRPr sz="800" b="1">
                <a:solidFill>
                  <a:schemeClr val="tx1"/>
                </a:solidFill>
                <a:latin typeface="Gill Sans" pitchFamily="34" charset="0"/>
                <a:ea typeface="MS PGothic" panose="020B0600070205080204" pitchFamily="34" charset="-128"/>
              </a:defRPr>
            </a:lvl2pPr>
            <a:lvl3pPr marL="1143000" indent="-228600" defTabSz="457200" eaLnBrk="0" hangingPunct="0">
              <a:defRPr sz="800" b="1">
                <a:solidFill>
                  <a:schemeClr val="tx1"/>
                </a:solidFill>
                <a:latin typeface="Gill Sans" pitchFamily="34" charset="0"/>
                <a:ea typeface="MS PGothic" panose="020B0600070205080204" pitchFamily="34" charset="-128"/>
              </a:defRPr>
            </a:lvl3pPr>
            <a:lvl4pPr marL="1600200" indent="-228600" defTabSz="457200" eaLnBrk="0" hangingPunct="0">
              <a:defRPr sz="800" b="1">
                <a:solidFill>
                  <a:schemeClr val="tx1"/>
                </a:solidFill>
                <a:latin typeface="Gill Sans" pitchFamily="34" charset="0"/>
                <a:ea typeface="MS PGothic" panose="020B0600070205080204" pitchFamily="34" charset="-128"/>
              </a:defRPr>
            </a:lvl4pPr>
            <a:lvl5pPr marL="2057400" indent="-228600" defTabSz="457200" eaLnBrk="0" hangingPunct="0">
              <a:defRPr sz="800" b="1">
                <a:solidFill>
                  <a:schemeClr val="tx1"/>
                </a:solidFill>
                <a:latin typeface="Gill Sans" pitchFamily="34" charset="0"/>
                <a:ea typeface="MS PGothic" panose="020B0600070205080204" pitchFamily="34" charset="-128"/>
              </a:defRPr>
            </a:lvl5pPr>
            <a:lvl6pPr marL="25146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6946D88E-4FEA-4C37-864F-F2205CC4453C}" type="slidenum">
              <a:rPr lang="en-US" altLang="en-US" sz="1200" b="0">
                <a:solidFill>
                  <a:srgbClr val="000000"/>
                </a:solidFill>
                <a:latin typeface="Arial" panose="020B0604020202020204" pitchFamily="34" charset="0"/>
              </a:rPr>
              <a:pPr algn="r" eaLnBrk="1" hangingPunct="1"/>
              <a:t>16</a:t>
            </a:fld>
            <a:endParaRPr lang="en-US" altLang="en-US" sz="1200" b="0">
              <a:solidFill>
                <a:srgbClr val="000000"/>
              </a:solidFill>
              <a:latin typeface="Arial" panose="020B0604020202020204" pitchFamily="34" charset="0"/>
            </a:endParaRPr>
          </a:p>
        </p:txBody>
      </p:sp>
    </p:spTree>
    <p:extLst>
      <p:ext uri="{BB962C8B-B14F-4D97-AF65-F5344CB8AC3E}">
        <p14:creationId xmlns:p14="http://schemas.microsoft.com/office/powerpoint/2010/main" val="515641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cs typeface="Arial" panose="020B0604020202020204" pitchFamily="34" charset="0"/>
            </a:endParaRPr>
          </a:p>
        </p:txBody>
      </p:sp>
      <p:sp>
        <p:nvSpPr>
          <p:cNvPr id="66564"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91D9896A-40A6-4078-B464-7F8AC1C0033E}" type="slidenum">
              <a:rPr lang="en-US" altLang="en-US" sz="1200" b="0">
                <a:latin typeface="Arial" panose="020B0604020202020204" pitchFamily="34" charset="0"/>
              </a:rPr>
              <a:pPr algn="r" eaLnBrk="1" hangingPunct="1"/>
              <a:t>17</a:t>
            </a:fld>
            <a:endParaRPr lang="en-US" altLang="en-US" sz="1200" b="0">
              <a:latin typeface="Arial" panose="020B0604020202020204" pitchFamily="34" charset="0"/>
            </a:endParaRPr>
          </a:p>
        </p:txBody>
      </p:sp>
    </p:spTree>
    <p:extLst>
      <p:ext uri="{BB962C8B-B14F-4D97-AF65-F5344CB8AC3E}">
        <p14:creationId xmlns:p14="http://schemas.microsoft.com/office/powerpoint/2010/main" val="826671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cs typeface="Arial" panose="020B0604020202020204" pitchFamily="34" charset="0"/>
              </a:rPr>
              <a:t>This will continue to be a issue for us until Q1 2014, however, push for a demo and the prospects will see a much more robust offering that is every bit as good as anything on the market.  The analytics will make us the leader once Forrester and Gartner get to see the capabilities.</a:t>
            </a:r>
          </a:p>
          <a:p>
            <a:endParaRPr lang="en-US" altLang="en-US" dirty="0" smtClean="0">
              <a:latin typeface="Arial" panose="020B0604020202020204" pitchFamily="34" charset="0"/>
              <a:cs typeface="Arial" panose="020B0604020202020204" pitchFamily="34" charset="0"/>
            </a:endParaRPr>
          </a:p>
          <a:p>
            <a:r>
              <a:rPr lang="en-US" altLang="en-US" sz="700" dirty="0" smtClean="0">
                <a:latin typeface="Calibri" panose="020F0502020204030204" pitchFamily="34" charset="0"/>
                <a:cs typeface="Arial" panose="020B0604020202020204" pitchFamily="34" charset="0"/>
              </a:rPr>
              <a:t>Forrester Wave will be used against us by Layer7</a:t>
            </a:r>
          </a:p>
          <a:p>
            <a:pPr marL="742950" lvl="1" indent="-285750"/>
            <a:r>
              <a:rPr lang="en-US" altLang="en-US" sz="1400" dirty="0" smtClean="0">
                <a:latin typeface="Calibri" panose="020F0502020204030204" pitchFamily="34" charset="0"/>
                <a:cs typeface="Arial" panose="020B0604020202020204" pitchFamily="34" charset="0"/>
              </a:rPr>
              <a:t>Based on cloud-based platform (Release 1.)</a:t>
            </a:r>
          </a:p>
          <a:p>
            <a:pPr marL="742950" lvl="1" indent="-285750"/>
            <a:r>
              <a:rPr lang="en-US" altLang="en-US" sz="1400" dirty="0" smtClean="0">
                <a:latin typeface="Calibri" panose="020F0502020204030204" pitchFamily="34" charset="0"/>
                <a:cs typeface="Arial" panose="020B0604020202020204" pitchFamily="34" charset="0"/>
              </a:rPr>
              <a:t>Solution evaluated did not include </a:t>
            </a:r>
            <a:r>
              <a:rPr lang="en-US" altLang="en-US" sz="1400" dirty="0" err="1" smtClean="0">
                <a:latin typeface="Calibri" panose="020F0502020204030204" pitchFamily="34" charset="0"/>
                <a:cs typeface="Arial" panose="020B0604020202020204" pitchFamily="34" charset="0"/>
              </a:rPr>
              <a:t>DataPower</a:t>
            </a:r>
            <a:endParaRPr lang="en-US" altLang="en-US" sz="1400" dirty="0" smtClean="0">
              <a:latin typeface="Calibri" panose="020F0502020204030204" pitchFamily="34" charset="0"/>
              <a:cs typeface="Arial" panose="020B0604020202020204" pitchFamily="34" charset="0"/>
            </a:endParaRPr>
          </a:p>
          <a:p>
            <a:pPr marL="742950" lvl="1" indent="-285750"/>
            <a:r>
              <a:rPr lang="en-US" altLang="en-US" sz="1400" dirty="0" smtClean="0">
                <a:latin typeface="Calibri" panose="020F0502020204030204" pitchFamily="34" charset="0"/>
                <a:cs typeface="Arial" panose="020B0604020202020204" pitchFamily="34" charset="0"/>
              </a:rPr>
              <a:t>Highly complimentary of IBM</a:t>
            </a:r>
            <a:r>
              <a:rPr lang="ja-JP" altLang="en-US" sz="1400" dirty="0" smtClean="0">
                <a:latin typeface="Calibri" panose="020F0502020204030204" pitchFamily="34" charset="0"/>
                <a:cs typeface="Arial" panose="020B0604020202020204" pitchFamily="34" charset="0"/>
              </a:rPr>
              <a:t>’</a:t>
            </a:r>
            <a:r>
              <a:rPr lang="en-US" altLang="ja-JP" sz="1400" dirty="0" smtClean="0">
                <a:latin typeface="Calibri" panose="020F0502020204030204" pitchFamily="34" charset="0"/>
                <a:cs typeface="Arial" panose="020B0604020202020204" pitchFamily="34" charset="0"/>
              </a:rPr>
              <a:t>s vision for API management</a:t>
            </a:r>
            <a:r>
              <a:rPr lang="en-US" altLang="ja-JP" sz="1300" dirty="0" smtClean="0">
                <a:latin typeface="Calibri" panose="020F0502020204030204" pitchFamily="34" charset="0"/>
                <a:cs typeface="Arial" panose="020B0604020202020204" pitchFamily="34" charset="0"/>
              </a:rPr>
              <a:t/>
            </a:r>
            <a:br>
              <a:rPr lang="en-US" altLang="ja-JP" sz="1300" dirty="0" smtClean="0">
                <a:latin typeface="Calibri" panose="020F0502020204030204" pitchFamily="34" charset="0"/>
                <a:cs typeface="Arial" panose="020B0604020202020204" pitchFamily="34" charset="0"/>
              </a:rPr>
            </a:br>
            <a:endParaRPr lang="en-US" altLang="en-US" sz="1300" dirty="0" smtClean="0">
              <a:latin typeface="Calibri" panose="020F0502020204030204" pitchFamily="34" charset="0"/>
              <a:cs typeface="Arial" panose="020B0604020202020204" pitchFamily="34" charset="0"/>
            </a:endParaRPr>
          </a:p>
        </p:txBody>
      </p:sp>
      <p:sp>
        <p:nvSpPr>
          <p:cNvPr id="68612"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28F0683D-1284-4D06-A999-432ADD281CBE}" type="slidenum">
              <a:rPr lang="en-US" altLang="en-US" sz="1200" b="0">
                <a:latin typeface="Arial" panose="020B0604020202020204" pitchFamily="34" charset="0"/>
              </a:rPr>
              <a:pPr algn="r" eaLnBrk="1" hangingPunct="1"/>
              <a:t>18</a:t>
            </a:fld>
            <a:endParaRPr lang="en-US" altLang="en-US" sz="1200" b="0">
              <a:latin typeface="Arial" panose="020B0604020202020204" pitchFamily="34" charset="0"/>
            </a:endParaRPr>
          </a:p>
        </p:txBody>
      </p:sp>
    </p:spTree>
    <p:extLst>
      <p:ext uri="{BB962C8B-B14F-4D97-AF65-F5344CB8AC3E}">
        <p14:creationId xmlns:p14="http://schemas.microsoft.com/office/powerpoint/2010/main" val="666567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85619" y="3559482"/>
            <a:ext cx="8405682" cy="653437"/>
          </a:xfrm>
        </p:spPr>
        <p:txBody>
          <a:bodyPr rIns="0">
            <a:normAutofit/>
          </a:bodyPr>
          <a:lstStyle>
            <a:lvl1pPr algn="r">
              <a:defRPr sz="3200" b="0">
                <a:solidFill>
                  <a:schemeClr val="accent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62942" y="4212918"/>
            <a:ext cx="7728359" cy="872790"/>
          </a:xfrm>
        </p:spPr>
        <p:txBody>
          <a:bodyPr rIns="0"/>
          <a:lstStyle>
            <a:lvl1pPr marL="0" indent="0" algn="r">
              <a:buNone/>
              <a:defRPr>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10711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6" name="TextBox 5"/>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15600713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511" y="2880046"/>
            <a:ext cx="8946289" cy="795933"/>
          </a:xfrm>
        </p:spPr>
        <p:txBody>
          <a:bodyPr rIns="0" anchor="t">
            <a:normAutofit/>
          </a:bodyPr>
          <a:lstStyle>
            <a:lvl1pPr algn="r">
              <a:defRPr sz="3200" b="1" cap="none" baseline="0">
                <a:solidFill>
                  <a:schemeClr val="tx2"/>
                </a:solidFill>
              </a:defRPr>
            </a:lvl1pPr>
          </a:lstStyle>
          <a:p>
            <a:r>
              <a:rPr lang="en-US" dirty="0" smtClean="0"/>
              <a:t>Section head</a:t>
            </a:r>
            <a:endParaRPr lang="en-US" dirty="0"/>
          </a:p>
        </p:txBody>
      </p:sp>
    </p:spTree>
    <p:extLst>
      <p:ext uri="{BB962C8B-B14F-4D97-AF65-F5344CB8AC3E}">
        <p14:creationId xmlns:p14="http://schemas.microsoft.com/office/powerpoint/2010/main" val="40005787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8965" y="1419984"/>
            <a:ext cx="5379191" cy="4515671"/>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1144" y="1419984"/>
            <a:ext cx="5379191" cy="4515671"/>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7" name="TextBox 6"/>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13242639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dirty="0"/>
          </a:p>
        </p:txBody>
      </p:sp>
      <p:sp>
        <p:nvSpPr>
          <p:cNvPr id="3" name="Text Placeholder 2"/>
          <p:cNvSpPr>
            <a:spLocks noGrp="1"/>
          </p:cNvSpPr>
          <p:nvPr>
            <p:ph type="body" idx="1"/>
          </p:nvPr>
        </p:nvSpPr>
        <p:spPr>
          <a:xfrm>
            <a:off x="608965" y="1061472"/>
            <a:ext cx="5381306" cy="63976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8965" y="1701234"/>
            <a:ext cx="5381306" cy="4482778"/>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6916" y="1061472"/>
            <a:ext cx="5383420" cy="639762"/>
          </a:xfrm>
        </p:spPr>
        <p:txBody>
          <a:bodyPr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6916" y="1701234"/>
            <a:ext cx="5383420" cy="4482779"/>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9"/>
          <p:cNvSpPr>
            <a:spLocks noGrp="1"/>
          </p:cNvSpPr>
          <p:nvPr>
            <p:ph type="sldNum" sz="quarter" idx="10"/>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9" name="TextBox 8"/>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426619455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dirty="0"/>
          </a:p>
        </p:txBody>
      </p:sp>
      <p:sp>
        <p:nvSpPr>
          <p:cNvPr id="5" name="TextBox 4"/>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250511918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B9CF2066-C172-C043-9656-E2597F9B5BE6}" type="slidenum">
              <a:rPr lang="en-US" smtClean="0"/>
              <a:pPr/>
              <a:t>‹#›</a:t>
            </a:fld>
            <a:endParaRPr lang="en-US"/>
          </a:p>
        </p:txBody>
      </p:sp>
      <p:sp>
        <p:nvSpPr>
          <p:cNvPr id="4" name="TextBox 3"/>
          <p:cNvSpPr txBox="1"/>
          <p:nvPr userDrawn="1"/>
        </p:nvSpPr>
        <p:spPr>
          <a:xfrm>
            <a:off x="537749" y="6353012"/>
            <a:ext cx="2723823" cy="276999"/>
          </a:xfrm>
          <a:prstGeom prst="rect">
            <a:avLst/>
          </a:prstGeom>
          <a:noFill/>
        </p:spPr>
        <p:txBody>
          <a:bodyPr wrap="none" rtlCol="0">
            <a:spAutoFit/>
          </a:bodyPr>
          <a:lstStyle/>
          <a:p>
            <a:r>
              <a:rPr lang="en-US" sz="1200" dirty="0" smtClean="0"/>
              <a:t>©</a:t>
            </a:r>
            <a:r>
              <a:rPr lang="en-US" sz="1200" baseline="0" dirty="0" smtClean="0"/>
              <a:t> 2013 Apigee Corp. All Rights Reserved</a:t>
            </a:r>
            <a:endParaRPr lang="en-US" sz="1200" dirty="0"/>
          </a:p>
        </p:txBody>
      </p:sp>
    </p:spTree>
    <p:extLst>
      <p:ext uri="{BB962C8B-B14F-4D97-AF65-F5344CB8AC3E}">
        <p14:creationId xmlns:p14="http://schemas.microsoft.com/office/powerpoint/2010/main" val="3009415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userDrawn="1"/>
        </p:nvSpPr>
        <p:spPr>
          <a:xfrm>
            <a:off x="4893424" y="2888493"/>
            <a:ext cx="4809376" cy="584777"/>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4300"/>
                </a:solidFill>
                <a:effectLst/>
                <a:uLnTx/>
                <a:uFillTx/>
                <a:latin typeface="Arial"/>
                <a:ea typeface="+mj-ea"/>
                <a:cs typeface="+mj-cs"/>
              </a:rPr>
              <a:t>Thank you</a:t>
            </a:r>
            <a:endParaRPr lang="en-US" sz="3200" b="1" dirty="0">
              <a:latin typeface="Arial"/>
            </a:endParaRPr>
          </a:p>
        </p:txBody>
      </p:sp>
    </p:spTree>
    <p:extLst>
      <p:ext uri="{BB962C8B-B14F-4D97-AF65-F5344CB8AC3E}">
        <p14:creationId xmlns:p14="http://schemas.microsoft.com/office/powerpoint/2010/main" val="296496659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left slide">
    <p:spTree>
      <p:nvGrpSpPr>
        <p:cNvPr id="1" name=""/>
        <p:cNvGrpSpPr/>
        <p:nvPr/>
      </p:nvGrpSpPr>
      <p:grpSpPr>
        <a:xfrm>
          <a:off x="0" y="0"/>
          <a:ext cx="0" cy="0"/>
          <a:chOff x="0" y="0"/>
          <a:chExt cx="0" cy="0"/>
        </a:xfrm>
      </p:grpSpPr>
      <p:sp>
        <p:nvSpPr>
          <p:cNvPr id="5" name="Rectangle 4"/>
          <p:cNvSpPr/>
          <p:nvPr userDrawn="1"/>
        </p:nvSpPr>
        <p:spPr>
          <a:xfrm>
            <a:off x="0" y="6556248"/>
            <a:ext cx="12179300" cy="301752"/>
          </a:xfrm>
          <a:prstGeom prst="rect">
            <a:avLst/>
          </a:prstGeom>
          <a:solidFill>
            <a:schemeClr val="bg2"/>
          </a:solidFill>
          <a:ln>
            <a:solidFill>
              <a:srgbClr val="F1F1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latin typeface="Arial"/>
            </a:endParaRPr>
          </a:p>
        </p:txBody>
      </p:sp>
      <p:sp>
        <p:nvSpPr>
          <p:cNvPr id="7" name="Footer Placeholder 14"/>
          <p:cNvSpPr txBox="1">
            <a:spLocks/>
          </p:cNvSpPr>
          <p:nvPr userDrawn="1"/>
        </p:nvSpPr>
        <p:spPr>
          <a:xfrm>
            <a:off x="258978" y="6556248"/>
            <a:ext cx="7759061" cy="301752"/>
          </a:xfrm>
          <a:prstGeom prst="rect">
            <a:avLst/>
          </a:prstGeom>
        </p:spPr>
        <p:txBody>
          <a:bodyPr vert="horz" lIns="91440" tIns="45720" rIns="91440" bIns="45720" rtlCol="0" anchor="ctr" anchorCtr="0"/>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00" dirty="0" smtClean="0">
                <a:solidFill>
                  <a:schemeClr val="accent2"/>
                </a:solidFill>
                <a:latin typeface="Arial"/>
                <a:cs typeface="Arial"/>
              </a:rPr>
              <a:t>© 2013 Apigee Confidential – All Rights Reserved</a:t>
            </a:r>
            <a:endParaRPr lang="en-US" sz="900" dirty="0">
              <a:solidFill>
                <a:schemeClr val="accent2"/>
              </a:solidFill>
              <a:latin typeface="Arial"/>
              <a:cs typeface="Arial"/>
            </a:endParaRPr>
          </a:p>
        </p:txBody>
      </p:sp>
      <p:grpSp>
        <p:nvGrpSpPr>
          <p:cNvPr id="3" name="Group 2"/>
          <p:cNvGrpSpPr/>
          <p:nvPr userDrawn="1"/>
        </p:nvGrpSpPr>
        <p:grpSpPr>
          <a:xfrm>
            <a:off x="0" y="-7299"/>
            <a:ext cx="12179300" cy="903266"/>
            <a:chOff x="0" y="-7299"/>
            <a:chExt cx="9144000" cy="903266"/>
          </a:xfrm>
        </p:grpSpPr>
        <p:pic>
          <p:nvPicPr>
            <p:cNvPr id="6" name="Picture 5" descr="head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299"/>
              <a:ext cx="9144000" cy="895967"/>
            </a:xfrm>
            <a:prstGeom prst="rect">
              <a:avLst/>
            </a:prstGeom>
          </p:spPr>
        </p:pic>
        <p:cxnSp>
          <p:nvCxnSpPr>
            <p:cNvPr id="8" name="Straight Connector 7"/>
            <p:cNvCxnSpPr/>
            <p:nvPr userDrawn="1"/>
          </p:nvCxnSpPr>
          <p:spPr>
            <a:xfrm>
              <a:off x="0" y="895967"/>
              <a:ext cx="9144000" cy="0"/>
            </a:xfrm>
            <a:prstGeom prst="line">
              <a:avLst/>
            </a:prstGeom>
            <a:ln w="254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10" name="Title 9"/>
          <p:cNvSpPr>
            <a:spLocks noGrp="1"/>
          </p:cNvSpPr>
          <p:nvPr>
            <p:ph type="title" hasCustomPrompt="1"/>
          </p:nvPr>
        </p:nvSpPr>
        <p:spPr>
          <a:xfrm>
            <a:off x="304483" y="444761"/>
            <a:ext cx="8999149" cy="365839"/>
          </a:xfrm>
        </p:spPr>
        <p:txBody>
          <a:bodyPr anchor="t">
            <a:noAutofit/>
          </a:bodyPr>
          <a:lstStyle>
            <a:lvl1pPr algn="l">
              <a:defRPr sz="2200" b="1" i="0">
                <a:solidFill>
                  <a:schemeClr val="tx2"/>
                </a:solidFill>
                <a:latin typeface="+mj-lt"/>
                <a:cs typeface="Arial"/>
              </a:defRPr>
            </a:lvl1pPr>
          </a:lstStyle>
          <a:p>
            <a:r>
              <a:rPr lang="en-US" dirty="0" smtClean="0"/>
              <a:t>Main Title for Slide</a:t>
            </a:r>
            <a:endParaRPr lang="en-US" dirty="0"/>
          </a:p>
        </p:txBody>
      </p:sp>
      <p:sp>
        <p:nvSpPr>
          <p:cNvPr id="2" name="Slide Number Placeholder 1"/>
          <p:cNvSpPr>
            <a:spLocks noGrp="1"/>
          </p:cNvSpPr>
          <p:nvPr>
            <p:ph type="sldNum" sz="quarter" idx="10"/>
          </p:nvPr>
        </p:nvSpPr>
        <p:spPr>
          <a:xfrm>
            <a:off x="9007679" y="6499797"/>
            <a:ext cx="2841837" cy="365125"/>
          </a:xfrm>
        </p:spPr>
        <p:txBody>
          <a:bodyPr/>
          <a:lstStyle/>
          <a:p>
            <a:fld id="{72EC1214-2C7B-1846-91C7-D93747619575}" type="slidenum">
              <a:rPr lang="en-US" smtClean="0"/>
              <a:t>‹#›</a:t>
            </a:fld>
            <a:endParaRPr lang="en-US"/>
          </a:p>
        </p:txBody>
      </p:sp>
    </p:spTree>
    <p:extLst>
      <p:ext uri="{BB962C8B-B14F-4D97-AF65-F5344CB8AC3E}">
        <p14:creationId xmlns:p14="http://schemas.microsoft.com/office/powerpoint/2010/main" val="275450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965" y="455210"/>
            <a:ext cx="10961370" cy="67469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8965" y="1422748"/>
            <a:ext cx="10961370" cy="47034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p:cNvSpPr>
            <a:spLocks noGrp="1"/>
          </p:cNvSpPr>
          <p:nvPr>
            <p:ph type="sldNum" sz="quarter" idx="4"/>
          </p:nvPr>
        </p:nvSpPr>
        <p:spPr>
          <a:xfrm>
            <a:off x="4668732" y="6353012"/>
            <a:ext cx="2841837"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fld id="{B9CF2066-C172-C043-9656-E2597F9B5BE6}" type="slidenum">
              <a:rPr lang="en-US" smtClean="0"/>
              <a:pPr/>
              <a:t>‹#›</a:t>
            </a:fld>
            <a:endParaRPr lang="en-US" dirty="0"/>
          </a:p>
        </p:txBody>
      </p:sp>
    </p:spTree>
    <p:extLst>
      <p:ext uri="{BB962C8B-B14F-4D97-AF65-F5344CB8AC3E}">
        <p14:creationId xmlns:p14="http://schemas.microsoft.com/office/powerpoint/2010/main" val="426639847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Lst>
  <p:timing>
    <p:tnLst>
      <p:par>
        <p:cTn id="1" dur="indefinite" restart="never" nodeType="tmRoot"/>
      </p:par>
    </p:tnLst>
  </p:timing>
  <p:hf hdr="0" ftr="0" dt="0"/>
  <p:txStyles>
    <p:titleStyle>
      <a:lvl1pPr algn="l" defTabSz="457200" rtl="0" eaLnBrk="1" latinLnBrk="0" hangingPunct="1">
        <a:spcBef>
          <a:spcPct val="0"/>
        </a:spcBef>
        <a:buNone/>
        <a:defRPr sz="2200" b="1" kern="1200">
          <a:solidFill>
            <a:schemeClr val="tx2"/>
          </a:solidFill>
          <a:latin typeface="Arial"/>
          <a:ea typeface="+mj-ea"/>
          <a:cs typeface="+mj-cs"/>
        </a:defRPr>
      </a:lvl1pPr>
    </p:titleStyle>
    <p:bodyStyle>
      <a:lvl1pPr marL="342900" indent="-3429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jpeg"/><Relationship Id="rId7" Type="http://schemas.openxmlformats.org/officeDocument/2006/relationships/image" Target="../media/image27.png"/><Relationship Id="rId12"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png"/><Relationship Id="rId14" Type="http://schemas.openxmlformats.org/officeDocument/2006/relationships/image" Target="../media/image34.jpe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jpeg"/><Relationship Id="rId12"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jpeg"/><Relationship Id="rId11" Type="http://schemas.openxmlformats.org/officeDocument/2006/relationships/image" Target="../media/image27.png"/><Relationship Id="rId5" Type="http://schemas.openxmlformats.org/officeDocument/2006/relationships/image" Target="../media/image37.jpeg"/><Relationship Id="rId10" Type="http://schemas.openxmlformats.org/officeDocument/2006/relationships/image" Target="../media/image24.jpe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2.jpeg"/><Relationship Id="rId7" Type="http://schemas.openxmlformats.org/officeDocument/2006/relationships/image" Target="../media/image36.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jpeg"/><Relationship Id="rId11" Type="http://schemas.openxmlformats.org/officeDocument/2006/relationships/image" Target="../media/image46.png"/><Relationship Id="rId5" Type="http://schemas.openxmlformats.org/officeDocument/2006/relationships/image" Target="../media/image37.jpeg"/><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9.wmf"/></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68.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61.png"/><Relationship Id="rId12"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6.png"/><Relationship Id="rId5" Type="http://schemas.openxmlformats.org/officeDocument/2006/relationships/image" Target="../media/image72.png"/><Relationship Id="rId15" Type="http://schemas.openxmlformats.org/officeDocument/2006/relationships/image" Target="../media/image75.emf"/><Relationship Id="rId10" Type="http://schemas.openxmlformats.org/officeDocument/2006/relationships/image" Target="../media/image65.png"/><Relationship Id="rId4" Type="http://schemas.openxmlformats.org/officeDocument/2006/relationships/image" Target="../media/image71.png"/><Relationship Id="rId9" Type="http://schemas.openxmlformats.org/officeDocument/2006/relationships/image" Target="../media/image64.png"/><Relationship Id="rId14" Type="http://schemas.openxmlformats.org/officeDocument/2006/relationships/image" Target="../media/image7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apigee.com/about/products/api-managemen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5.emf"/><Relationship Id="rId4" Type="http://schemas.openxmlformats.org/officeDocument/2006/relationships/image" Target="../media/image76.emf"/></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9.emf"/><Relationship Id="rId7" Type="http://schemas.openxmlformats.org/officeDocument/2006/relationships/image" Target="../media/image80.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6.emf"/><Relationship Id="rId10" Type="http://schemas.openxmlformats.org/officeDocument/2006/relationships/image" Target="../media/image83.png"/><Relationship Id="rId4" Type="http://schemas.openxmlformats.org/officeDocument/2006/relationships/image" Target="../media/image74.emf"/><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18.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96.png"/><Relationship Id="rId5" Type="http://schemas.openxmlformats.org/officeDocument/2006/relationships/diagramQuickStyle" Target="../diagrams/quickStyle1.xml"/><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diagramLayout" Target="../diagrams/layout1.xml"/><Relationship Id="rId9" Type="http://schemas.openxmlformats.org/officeDocument/2006/relationships/image" Target="../media/image94.png"/><Relationship Id="rId14" Type="http://schemas.openxmlformats.org/officeDocument/2006/relationships/image" Target="../media/image99.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09.png"/><Relationship Id="rId3" Type="http://schemas.openxmlformats.org/officeDocument/2006/relationships/image" Target="../media/image74.emf"/><Relationship Id="rId7" Type="http://schemas.openxmlformats.org/officeDocument/2006/relationships/image" Target="../media/image81.png"/><Relationship Id="rId12" Type="http://schemas.microsoft.com/office/2007/relationships/hdphoto" Target="../media/hdphoto1.wdp"/><Relationship Id="rId2"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80.emf"/><Relationship Id="rId11" Type="http://schemas.openxmlformats.org/officeDocument/2006/relationships/image" Target="../media/image108.png"/><Relationship Id="rId5" Type="http://schemas.openxmlformats.org/officeDocument/2006/relationships/image" Target="../media/image75.emf"/><Relationship Id="rId10" Type="http://schemas.openxmlformats.org/officeDocument/2006/relationships/image" Target="../media/image107.png"/><Relationship Id="rId4" Type="http://schemas.openxmlformats.org/officeDocument/2006/relationships/image" Target="../media/image76.emf"/><Relationship Id="rId9" Type="http://schemas.openxmlformats.org/officeDocument/2006/relationships/image" Target="../media/image106.png"/><Relationship Id="rId14" Type="http://schemas.microsoft.com/office/2007/relationships/hdphoto" Target="../media/hdphoto2.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3.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79.emf"/><Relationship Id="rId11" Type="http://schemas.openxmlformats.org/officeDocument/2006/relationships/image" Target="../media/image115.png"/><Relationship Id="rId5" Type="http://schemas.openxmlformats.org/officeDocument/2006/relationships/image" Target="../media/image76.emf"/><Relationship Id="rId10" Type="http://schemas.openxmlformats.org/officeDocument/2006/relationships/image" Target="../media/image114.png"/><Relationship Id="rId4" Type="http://schemas.openxmlformats.org/officeDocument/2006/relationships/image" Target="../media/image81.png"/><Relationship Id="rId9" Type="http://schemas.openxmlformats.org/officeDocument/2006/relationships/image" Target="../media/image113.png"/></Relationships>
</file>

<file path=ppt/slides/_rels/slide3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3.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79.emf"/><Relationship Id="rId11" Type="http://schemas.openxmlformats.org/officeDocument/2006/relationships/image" Target="../media/image115.png"/><Relationship Id="rId5" Type="http://schemas.openxmlformats.org/officeDocument/2006/relationships/image" Target="../media/image76.emf"/><Relationship Id="rId10" Type="http://schemas.openxmlformats.org/officeDocument/2006/relationships/image" Target="../media/image114.png"/><Relationship Id="rId4" Type="http://schemas.openxmlformats.org/officeDocument/2006/relationships/image" Target="../media/image81.png"/><Relationship Id="rId9" Type="http://schemas.openxmlformats.org/officeDocument/2006/relationships/image" Target="../media/image1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3.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79.emf"/><Relationship Id="rId11" Type="http://schemas.openxmlformats.org/officeDocument/2006/relationships/image" Target="../media/image115.png"/><Relationship Id="rId5" Type="http://schemas.openxmlformats.org/officeDocument/2006/relationships/image" Target="../media/image76.emf"/><Relationship Id="rId10" Type="http://schemas.openxmlformats.org/officeDocument/2006/relationships/image" Target="../media/image114.png"/><Relationship Id="rId4" Type="http://schemas.openxmlformats.org/officeDocument/2006/relationships/image" Target="../media/image81.png"/><Relationship Id="rId9" Type="http://schemas.openxmlformats.org/officeDocument/2006/relationships/image" Target="../media/image113.png"/></Relationships>
</file>

<file path=ppt/slides/_rels/slide4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81.png"/><Relationship Id="rId7" Type="http://schemas.openxmlformats.org/officeDocument/2006/relationships/image" Target="../media/image80.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82.png"/><Relationship Id="rId4" Type="http://schemas.openxmlformats.org/officeDocument/2006/relationships/image" Target="../media/image79.emf"/><Relationship Id="rId9" Type="http://schemas.openxmlformats.org/officeDocument/2006/relationships/image" Target="../media/image76.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32.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3.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79.emf"/><Relationship Id="rId11" Type="http://schemas.openxmlformats.org/officeDocument/2006/relationships/image" Target="../media/image115.png"/><Relationship Id="rId5" Type="http://schemas.openxmlformats.org/officeDocument/2006/relationships/image" Target="../media/image76.emf"/><Relationship Id="rId10" Type="http://schemas.openxmlformats.org/officeDocument/2006/relationships/image" Target="../media/image114.png"/><Relationship Id="rId4" Type="http://schemas.openxmlformats.org/officeDocument/2006/relationships/image" Target="../media/image81.png"/><Relationship Id="rId9"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5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3.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79.emf"/><Relationship Id="rId11" Type="http://schemas.openxmlformats.org/officeDocument/2006/relationships/image" Target="../media/image115.png"/><Relationship Id="rId5" Type="http://schemas.openxmlformats.org/officeDocument/2006/relationships/image" Target="../media/image76.emf"/><Relationship Id="rId10" Type="http://schemas.openxmlformats.org/officeDocument/2006/relationships/image" Target="../media/image114.png"/><Relationship Id="rId4" Type="http://schemas.openxmlformats.org/officeDocument/2006/relationships/image" Target="../media/image81.png"/><Relationship Id="rId9"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51.png"/></Relationships>
</file>

<file path=ppt/slides/_rels/slide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jpeg"/><Relationship Id="rId18" Type="http://schemas.openxmlformats.org/officeDocument/2006/relationships/image" Target="../media/image168.jpeg"/><Relationship Id="rId26" Type="http://schemas.openxmlformats.org/officeDocument/2006/relationships/image" Target="../media/image176.png"/><Relationship Id="rId39" Type="http://schemas.openxmlformats.org/officeDocument/2006/relationships/image" Target="../media/image189.emf"/><Relationship Id="rId3" Type="http://schemas.openxmlformats.org/officeDocument/2006/relationships/image" Target="../media/image153.jpeg"/><Relationship Id="rId21" Type="http://schemas.openxmlformats.org/officeDocument/2006/relationships/image" Target="../media/image171.png"/><Relationship Id="rId34" Type="http://schemas.openxmlformats.org/officeDocument/2006/relationships/image" Target="../media/image184.emf"/><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5" Type="http://schemas.openxmlformats.org/officeDocument/2006/relationships/image" Target="../media/image175.png"/><Relationship Id="rId33" Type="http://schemas.openxmlformats.org/officeDocument/2006/relationships/image" Target="../media/image183.png"/><Relationship Id="rId38" Type="http://schemas.openxmlformats.org/officeDocument/2006/relationships/image" Target="../media/image188.png"/><Relationship Id="rId2" Type="http://schemas.openxmlformats.org/officeDocument/2006/relationships/notesSlide" Target="../notesSlides/notesSlide28.xml"/><Relationship Id="rId16" Type="http://schemas.openxmlformats.org/officeDocument/2006/relationships/image" Target="../media/image166.png"/><Relationship Id="rId20" Type="http://schemas.openxmlformats.org/officeDocument/2006/relationships/image" Target="../media/image170.png"/><Relationship Id="rId29"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1.jpeg"/><Relationship Id="rId24" Type="http://schemas.openxmlformats.org/officeDocument/2006/relationships/image" Target="../media/image174.png"/><Relationship Id="rId32" Type="http://schemas.openxmlformats.org/officeDocument/2006/relationships/image" Target="../media/image182.emf"/><Relationship Id="rId37" Type="http://schemas.openxmlformats.org/officeDocument/2006/relationships/image" Target="../media/image187.png"/><Relationship Id="rId40" Type="http://schemas.openxmlformats.org/officeDocument/2006/relationships/image" Target="../media/image190.png"/><Relationship Id="rId5" Type="http://schemas.openxmlformats.org/officeDocument/2006/relationships/image" Target="../media/image155.png"/><Relationship Id="rId15" Type="http://schemas.openxmlformats.org/officeDocument/2006/relationships/image" Target="../media/image165.png"/><Relationship Id="rId23" Type="http://schemas.openxmlformats.org/officeDocument/2006/relationships/image" Target="../media/image173.png"/><Relationship Id="rId28" Type="http://schemas.openxmlformats.org/officeDocument/2006/relationships/image" Target="../media/image178.png"/><Relationship Id="rId36" Type="http://schemas.openxmlformats.org/officeDocument/2006/relationships/image" Target="../media/image186.png"/><Relationship Id="rId10" Type="http://schemas.openxmlformats.org/officeDocument/2006/relationships/image" Target="../media/image160.jpeg"/><Relationship Id="rId19" Type="http://schemas.openxmlformats.org/officeDocument/2006/relationships/image" Target="../media/image169.jpeg"/><Relationship Id="rId31" Type="http://schemas.openxmlformats.org/officeDocument/2006/relationships/image" Target="../media/image181.emf"/><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jpeg"/><Relationship Id="rId22" Type="http://schemas.openxmlformats.org/officeDocument/2006/relationships/image" Target="../media/image172.png"/><Relationship Id="rId27" Type="http://schemas.openxmlformats.org/officeDocument/2006/relationships/image" Target="../media/image177.png"/><Relationship Id="rId30" Type="http://schemas.openxmlformats.org/officeDocument/2006/relationships/image" Target="../media/image180.png"/><Relationship Id="rId35" Type="http://schemas.openxmlformats.org/officeDocument/2006/relationships/image" Target="../media/image1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9.emf"/><Relationship Id="rId1" Type="http://schemas.openxmlformats.org/officeDocument/2006/relationships/slideLayout" Target="../slideLayouts/slideLayout6.xml"/><Relationship Id="rId6" Type="http://schemas.openxmlformats.org/officeDocument/2006/relationships/image" Target="../media/image80.emf"/><Relationship Id="rId5" Type="http://schemas.openxmlformats.org/officeDocument/2006/relationships/image" Target="../media/image81.png"/><Relationship Id="rId4" Type="http://schemas.openxmlformats.org/officeDocument/2006/relationships/image" Target="../media/image75.emf"/></Relationships>
</file>

<file path=ppt/slides/_rels/slide6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95.jpeg"/></Relationships>
</file>

<file path=ppt/slides/_rels/slide66.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99.jpeg"/></Relationships>
</file>

<file path=ppt/slides/_rels/slide6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71.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image" Target="../media/image74.emf"/><Relationship Id="rId7" Type="http://schemas.openxmlformats.org/officeDocument/2006/relationships/image" Target="../media/image76.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79.emf"/><Relationship Id="rId4" Type="http://schemas.openxmlformats.org/officeDocument/2006/relationships/image" Target="../media/image7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image" Target="../media/image61.png"/><Relationship Id="rId12" Type="http://schemas.openxmlformats.org/officeDocument/2006/relationships/image" Target="../media/image63.png"/><Relationship Id="rId17" Type="http://schemas.openxmlformats.org/officeDocument/2006/relationships/image" Target="../media/image213.png"/><Relationship Id="rId2" Type="http://schemas.openxmlformats.org/officeDocument/2006/relationships/notesSlide" Target="../notesSlides/notesSlide45.xml"/><Relationship Id="rId16"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66.png"/><Relationship Id="rId5" Type="http://schemas.openxmlformats.org/officeDocument/2006/relationships/image" Target="../media/image72.png"/><Relationship Id="rId15" Type="http://schemas.openxmlformats.org/officeDocument/2006/relationships/image" Target="../media/image75.emf"/><Relationship Id="rId10" Type="http://schemas.openxmlformats.org/officeDocument/2006/relationships/image" Target="../media/image65.png"/><Relationship Id="rId4" Type="http://schemas.openxmlformats.org/officeDocument/2006/relationships/image" Target="../media/image71.png"/><Relationship Id="rId9" Type="http://schemas.openxmlformats.org/officeDocument/2006/relationships/image" Target="../media/image64.png"/><Relationship Id="rId14" Type="http://schemas.openxmlformats.org/officeDocument/2006/relationships/image" Target="../media/image74.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Apigee Products Overview</a:t>
            </a:r>
            <a:endParaRPr lang="en-US" sz="3600" dirty="0"/>
          </a:p>
        </p:txBody>
      </p:sp>
      <p:sp>
        <p:nvSpPr>
          <p:cNvPr id="4" name="Subtitle 3"/>
          <p:cNvSpPr>
            <a:spLocks noGrp="1"/>
          </p:cNvSpPr>
          <p:nvPr>
            <p:ph type="subTitle" idx="1"/>
          </p:nvPr>
        </p:nvSpPr>
        <p:spPr/>
        <p:txBody>
          <a:bodyPr>
            <a:noAutofit/>
          </a:bodyPr>
          <a:lstStyle/>
          <a:p>
            <a:r>
              <a:rPr lang="en-US" dirty="0" smtClean="0">
                <a:solidFill>
                  <a:schemeClr val="tx1"/>
                </a:solidFill>
              </a:rPr>
              <a:t>Parameswari </a:t>
            </a:r>
            <a:r>
              <a:rPr lang="en-US" dirty="0" err="1" smtClean="0">
                <a:solidFill>
                  <a:schemeClr val="tx1"/>
                </a:solidFill>
              </a:rPr>
              <a:t>Ettiappan</a:t>
            </a:r>
            <a:endParaRPr lang="en-US" dirty="0" smtClean="0">
              <a:solidFill>
                <a:schemeClr val="tx1"/>
              </a:solidFill>
            </a:endParaRPr>
          </a:p>
        </p:txBody>
      </p:sp>
    </p:spTree>
    <p:extLst>
      <p:ext uri="{BB962C8B-B14F-4D97-AF65-F5344CB8AC3E}">
        <p14:creationId xmlns:p14="http://schemas.microsoft.com/office/powerpoint/2010/main" val="31721465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latin typeface="Arial" panose="020B0604020202020204" pitchFamily="34" charset="0"/>
                <a:cs typeface="Arial" panose="020B0604020202020204" pitchFamily="34" charset="0"/>
              </a:rPr>
              <a:t>How do you enter this API economy space?</a:t>
            </a:r>
            <a:br>
              <a:rPr lang="en-US" altLang="en-US" dirty="0">
                <a:latin typeface="Arial" panose="020B0604020202020204" pitchFamily="34" charset="0"/>
                <a:cs typeface="Arial" panose="020B0604020202020204" pitchFamily="34" charset="0"/>
              </a:rPr>
            </a:br>
            <a:endParaRPr lang="en-IN" dirty="0"/>
          </a:p>
        </p:txBody>
      </p:sp>
      <p:sp>
        <p:nvSpPr>
          <p:cNvPr id="3" name="Content Placeholder 2"/>
          <p:cNvSpPr>
            <a:spLocks noGrp="1"/>
          </p:cNvSpPr>
          <p:nvPr>
            <p:ph idx="1"/>
          </p:nvPr>
        </p:nvSpPr>
        <p:spPr/>
        <p:txBody>
          <a:bodyPr/>
          <a:lstStyle/>
          <a:p>
            <a:endParaRPr lang="en-US" altLang="en-US"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You need a complete API strategy which addresses both API creation as well as how it is going to be consumed.</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APIs in the API economy become a product and should be treated as such. </a:t>
            </a:r>
          </a:p>
          <a:p>
            <a:endParaRPr lang="en-IN"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10</a:t>
            </a:fld>
            <a:endParaRPr lang="en-US"/>
          </a:p>
        </p:txBody>
      </p:sp>
    </p:spTree>
    <p:extLst>
      <p:ext uri="{BB962C8B-B14F-4D97-AF65-F5344CB8AC3E}">
        <p14:creationId xmlns:p14="http://schemas.microsoft.com/office/powerpoint/2010/main" val="252197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ounded Rectangle 47"/>
          <p:cNvSpPr>
            <a:spLocks noChangeArrowheads="1"/>
          </p:cNvSpPr>
          <p:nvPr/>
        </p:nvSpPr>
        <p:spPr bwMode="auto">
          <a:xfrm>
            <a:off x="6289676" y="2582864"/>
            <a:ext cx="2170113" cy="3883025"/>
          </a:xfrm>
          <a:prstGeom prst="roundRect">
            <a:avLst>
              <a:gd name="adj" fmla="val 9190"/>
            </a:avLst>
          </a:prstGeom>
          <a:gradFill rotWithShape="1">
            <a:gsLst>
              <a:gs pos="0">
                <a:srgbClr val="F3F3F4"/>
              </a:gs>
              <a:gs pos="50000">
                <a:srgbClr val="EBECED"/>
              </a:gs>
              <a:gs pos="100000">
                <a:srgbClr val="D3D5D6"/>
              </a:gs>
            </a:gsLst>
            <a:lin ang="5400000" scaled="1"/>
          </a:gradFill>
          <a:ln w="9525">
            <a:solidFill>
              <a:srgbClr val="808080"/>
            </a:solidFill>
            <a:round/>
            <a:headEnd/>
            <a:tailEnd/>
          </a:ln>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endParaRPr lang="en-GB" altLang="en-US" sz="1200">
              <a:solidFill>
                <a:srgbClr val="808084"/>
              </a:solidFill>
              <a:latin typeface="Arial" panose="020B0604020202020204" pitchFamily="34" charset="0"/>
              <a:cs typeface="Arial" panose="020B0604020202020204" pitchFamily="34" charset="0"/>
            </a:endParaRPr>
          </a:p>
        </p:txBody>
      </p:sp>
      <p:sp>
        <p:nvSpPr>
          <p:cNvPr id="175107" name="Rounded Rectangle 3"/>
          <p:cNvSpPr>
            <a:spLocks noChangeArrowheads="1"/>
          </p:cNvSpPr>
          <p:nvPr/>
        </p:nvSpPr>
        <p:spPr bwMode="auto">
          <a:xfrm>
            <a:off x="3502026" y="2613025"/>
            <a:ext cx="2297113" cy="3881438"/>
          </a:xfrm>
          <a:prstGeom prst="roundRect">
            <a:avLst>
              <a:gd name="adj" fmla="val 9190"/>
            </a:avLst>
          </a:prstGeom>
          <a:gradFill rotWithShape="1">
            <a:gsLst>
              <a:gs pos="0">
                <a:srgbClr val="F3F3F4"/>
              </a:gs>
              <a:gs pos="50000">
                <a:srgbClr val="EBECED"/>
              </a:gs>
              <a:gs pos="100000">
                <a:srgbClr val="D3D5D6"/>
              </a:gs>
            </a:gsLst>
            <a:lin ang="5400000" scaled="1"/>
          </a:gradFill>
          <a:ln w="9525">
            <a:solidFill>
              <a:schemeClr val="bg2"/>
            </a:solidFill>
            <a:round/>
            <a:headEnd/>
            <a:tailEnd/>
          </a:ln>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endParaRPr lang="en-GB" altLang="en-US" sz="1200">
              <a:solidFill>
                <a:srgbClr val="808084"/>
              </a:solidFill>
              <a:latin typeface="Arial" panose="020B0604020202020204" pitchFamily="34" charset="0"/>
              <a:cs typeface="Arial" panose="020B0604020202020204" pitchFamily="34" charset="0"/>
            </a:endParaRPr>
          </a:p>
        </p:txBody>
      </p:sp>
      <p:sp>
        <p:nvSpPr>
          <p:cNvPr id="3" name="Arc 2"/>
          <p:cNvSpPr/>
          <p:nvPr/>
        </p:nvSpPr>
        <p:spPr bwMode="auto">
          <a:xfrm>
            <a:off x="3690938" y="3251201"/>
            <a:ext cx="1397000" cy="1019175"/>
          </a:xfrm>
          <a:prstGeom prst="arc">
            <a:avLst>
              <a:gd name="adj1" fmla="val 11659889"/>
              <a:gd name="adj2" fmla="val 20782593"/>
            </a:avLst>
          </a:prstGeom>
          <a:noFill/>
          <a:ln w="9525" cap="flat" cmpd="sng" algn="ctr">
            <a:solidFill>
              <a:schemeClr val="bg2"/>
            </a:solidFill>
            <a:prstDash val="sysDash"/>
            <a:round/>
            <a:headEnd type="none" w="med" len="med"/>
            <a:tailEnd type="triangle" w="med" len="med"/>
          </a:ln>
          <a:effectLst/>
        </p:spPr>
        <p:txBody>
          <a:bodyPr/>
          <a:lstStyle/>
          <a:p>
            <a:pPr>
              <a:lnSpc>
                <a:spcPct val="90000"/>
              </a:lnSpc>
              <a:defRPr/>
            </a:pPr>
            <a:endParaRPr lang="en-US" sz="2200">
              <a:solidFill>
                <a:schemeClr val="hlink"/>
              </a:solidFill>
              <a:latin typeface="Arial" pitchFamily="34" charset="0"/>
              <a:cs typeface="Arial" charset="0"/>
            </a:endParaRPr>
          </a:p>
        </p:txBody>
      </p:sp>
      <p:sp>
        <p:nvSpPr>
          <p:cNvPr id="37" name="Arc 36"/>
          <p:cNvSpPr/>
          <p:nvPr/>
        </p:nvSpPr>
        <p:spPr bwMode="auto">
          <a:xfrm flipV="1">
            <a:off x="3686175" y="3795714"/>
            <a:ext cx="1397000" cy="1019175"/>
          </a:xfrm>
          <a:prstGeom prst="arc">
            <a:avLst>
              <a:gd name="adj1" fmla="val 11659889"/>
              <a:gd name="adj2" fmla="val 20782593"/>
            </a:avLst>
          </a:prstGeom>
          <a:noFill/>
          <a:ln w="9525" cap="flat" cmpd="sng" algn="ctr">
            <a:solidFill>
              <a:schemeClr val="bg2"/>
            </a:solidFill>
            <a:prstDash val="sysDash"/>
            <a:round/>
            <a:headEnd type="triangle" w="med" len="med"/>
            <a:tailEnd type="none" w="med" len="med"/>
          </a:ln>
          <a:effectLst/>
        </p:spPr>
        <p:txBody>
          <a:bodyPr/>
          <a:lstStyle/>
          <a:p>
            <a:pPr>
              <a:lnSpc>
                <a:spcPct val="90000"/>
              </a:lnSpc>
              <a:defRPr/>
            </a:pPr>
            <a:endParaRPr lang="en-US" sz="2200">
              <a:solidFill>
                <a:schemeClr val="hlink"/>
              </a:solidFill>
              <a:latin typeface="Arial" pitchFamily="34" charset="0"/>
              <a:cs typeface="Arial" charset="0"/>
            </a:endParaRPr>
          </a:p>
        </p:txBody>
      </p:sp>
      <p:pic>
        <p:nvPicPr>
          <p:cNvPr id="175110" name="Picture 10" descr="http://thinkexponential.files.wordpress.com/2013/02/fotolia_42218969_x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325" y="3381375"/>
            <a:ext cx="1289050"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rc 35"/>
          <p:cNvSpPr/>
          <p:nvPr/>
        </p:nvSpPr>
        <p:spPr bwMode="auto">
          <a:xfrm>
            <a:off x="6875463" y="3251201"/>
            <a:ext cx="1395412" cy="1019175"/>
          </a:xfrm>
          <a:prstGeom prst="arc">
            <a:avLst>
              <a:gd name="adj1" fmla="val 11659889"/>
              <a:gd name="adj2" fmla="val 20782593"/>
            </a:avLst>
          </a:prstGeom>
          <a:noFill/>
          <a:ln w="9525" cap="flat" cmpd="sng" algn="ctr">
            <a:solidFill>
              <a:schemeClr val="bg2"/>
            </a:solidFill>
            <a:prstDash val="sysDash"/>
            <a:round/>
            <a:headEnd type="none" w="med" len="med"/>
            <a:tailEnd type="triangle" w="med" len="med"/>
          </a:ln>
          <a:effectLst/>
        </p:spPr>
        <p:txBody>
          <a:bodyPr/>
          <a:lstStyle/>
          <a:p>
            <a:pPr>
              <a:lnSpc>
                <a:spcPct val="90000"/>
              </a:lnSpc>
              <a:defRPr/>
            </a:pPr>
            <a:endParaRPr lang="en-US" sz="2200">
              <a:solidFill>
                <a:schemeClr val="hlink"/>
              </a:solidFill>
              <a:latin typeface="Arial" pitchFamily="34" charset="0"/>
              <a:cs typeface="Arial" charset="0"/>
            </a:endParaRPr>
          </a:p>
        </p:txBody>
      </p:sp>
      <p:sp>
        <p:nvSpPr>
          <p:cNvPr id="38" name="Arc 37"/>
          <p:cNvSpPr/>
          <p:nvPr/>
        </p:nvSpPr>
        <p:spPr bwMode="auto">
          <a:xfrm flipV="1">
            <a:off x="6851651" y="3795714"/>
            <a:ext cx="1395413" cy="1019175"/>
          </a:xfrm>
          <a:prstGeom prst="arc">
            <a:avLst>
              <a:gd name="adj1" fmla="val 11659889"/>
              <a:gd name="adj2" fmla="val 20782593"/>
            </a:avLst>
          </a:prstGeom>
          <a:noFill/>
          <a:ln w="9525" cap="flat" cmpd="sng" algn="ctr">
            <a:solidFill>
              <a:schemeClr val="bg2"/>
            </a:solidFill>
            <a:prstDash val="sysDash"/>
            <a:round/>
            <a:headEnd type="triangle" w="med" len="med"/>
            <a:tailEnd type="none" w="med" len="med"/>
          </a:ln>
          <a:effectLst/>
        </p:spPr>
        <p:txBody>
          <a:bodyPr/>
          <a:lstStyle/>
          <a:p>
            <a:pPr>
              <a:lnSpc>
                <a:spcPct val="90000"/>
              </a:lnSpc>
              <a:defRPr/>
            </a:pPr>
            <a:endParaRPr lang="en-US" sz="2200">
              <a:solidFill>
                <a:schemeClr val="hlink"/>
              </a:solidFill>
              <a:latin typeface="Arial" pitchFamily="34" charset="0"/>
              <a:cs typeface="Arial" charset="0"/>
            </a:endParaRPr>
          </a:p>
        </p:txBody>
      </p:sp>
      <p:sp>
        <p:nvSpPr>
          <p:cNvPr id="175113" name="Oval 30"/>
          <p:cNvSpPr>
            <a:spLocks noChangeArrowheads="1"/>
          </p:cNvSpPr>
          <p:nvPr/>
        </p:nvSpPr>
        <p:spPr bwMode="auto">
          <a:xfrm>
            <a:off x="5643563" y="3152776"/>
            <a:ext cx="823912" cy="822325"/>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5114" name="Oval 31"/>
          <p:cNvSpPr>
            <a:spLocks noChangeArrowheads="1"/>
          </p:cNvSpPr>
          <p:nvPr/>
        </p:nvSpPr>
        <p:spPr bwMode="auto">
          <a:xfrm>
            <a:off x="5643563" y="4327526"/>
            <a:ext cx="823912" cy="823913"/>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5115" name="Oval 34"/>
          <p:cNvSpPr>
            <a:spLocks noChangeArrowheads="1"/>
          </p:cNvSpPr>
          <p:nvPr/>
        </p:nvSpPr>
        <p:spPr bwMode="auto">
          <a:xfrm>
            <a:off x="5643563" y="5494339"/>
            <a:ext cx="823912" cy="822325"/>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pic>
        <p:nvPicPr>
          <p:cNvPr id="14361" name="Picture 25" descr="E:\Mike Backup\Mike\Materials\images\database_2_good.png"/>
          <p:cNvPicPr>
            <a:picLocks noChangeAspect="1" noChangeArrowheads="1"/>
          </p:cNvPicPr>
          <p:nvPr/>
        </p:nvPicPr>
        <p:blipFill>
          <a:blip r:embed="rId4" cstate="print">
            <a:duotone>
              <a:schemeClr val="bg2">
                <a:shade val="45000"/>
                <a:satMod val="135000"/>
              </a:schemeClr>
              <a:prstClr val="white"/>
            </a:duotone>
            <a:extLst/>
          </a:blip>
          <a:srcRect/>
          <a:stretch>
            <a:fillRect/>
          </a:stretch>
        </p:blipFill>
        <p:spPr bwMode="auto">
          <a:xfrm>
            <a:off x="2444984" y="3244375"/>
            <a:ext cx="913754" cy="913754"/>
          </a:xfrm>
          <a:prstGeom prst="rect">
            <a:avLst/>
          </a:prstGeom>
          <a:noFill/>
          <a:extLst>
            <a:ext uri="{909E8E84-426E-40dd-AFC4-6F175D3DCCD1}"/>
          </a:extLst>
        </p:spPr>
      </p:pic>
      <p:sp>
        <p:nvSpPr>
          <p:cNvPr id="175117" name="Title 1"/>
          <p:cNvSpPr>
            <a:spLocks noGrp="1"/>
          </p:cNvSpPr>
          <p:nvPr>
            <p:ph type="title" idx="4294967295"/>
          </p:nvPr>
        </p:nvSpPr>
        <p:spPr>
          <a:xfrm>
            <a:off x="1593850" y="609600"/>
            <a:ext cx="8991600" cy="381000"/>
          </a:xfrm>
        </p:spPr>
        <p:txBody>
          <a:bodyPr vert="horz" lIns="91440" tIns="45720" rIns="91440" bIns="45720" rtlCol="0" anchor="ctr">
            <a:normAutofit fontScale="90000"/>
          </a:bodyPr>
          <a:lstStyle/>
          <a:p>
            <a:r>
              <a:rPr lang="en-US" altLang="en-US" sz="2000"/>
              <a:t>A complete API strategy should address API creation and consumption</a:t>
            </a:r>
          </a:p>
        </p:txBody>
      </p:sp>
      <p:sp>
        <p:nvSpPr>
          <p:cNvPr id="175118" name="TextBox 14"/>
          <p:cNvSpPr txBox="1">
            <a:spLocks noChangeArrowheads="1"/>
          </p:cNvSpPr>
          <p:nvPr/>
        </p:nvSpPr>
        <p:spPr bwMode="auto">
          <a:xfrm>
            <a:off x="3590925" y="2636839"/>
            <a:ext cx="127158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r>
              <a:rPr lang="en-US" altLang="en-US" sz="1600">
                <a:solidFill>
                  <a:srgbClr val="800000"/>
                </a:solidFill>
                <a:latin typeface="Arial" panose="020B0604020202020204" pitchFamily="34" charset="0"/>
                <a:cs typeface="Arial" panose="020B0604020202020204" pitchFamily="34" charset="0"/>
                <a:sym typeface="Wingdings" panose="05000000000000000000" pitchFamily="2" charset="2"/>
              </a:rPr>
              <a:t>Creation</a:t>
            </a:r>
            <a:endParaRPr lang="en-US" altLang="en-US" sz="1600">
              <a:solidFill>
                <a:srgbClr val="800000"/>
              </a:solidFill>
              <a:latin typeface="Arial" panose="020B0604020202020204" pitchFamily="34" charset="0"/>
              <a:cs typeface="Arial" panose="020B0604020202020204" pitchFamily="34" charset="0"/>
            </a:endParaRPr>
          </a:p>
        </p:txBody>
      </p:sp>
      <p:sp>
        <p:nvSpPr>
          <p:cNvPr id="175119" name="Rectangle 25"/>
          <p:cNvSpPr>
            <a:spLocks noChangeArrowheads="1"/>
          </p:cNvSpPr>
          <p:nvPr/>
        </p:nvSpPr>
        <p:spPr bwMode="auto">
          <a:xfrm>
            <a:off x="6484939" y="2636838"/>
            <a:ext cx="1957387"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lnSpc>
                <a:spcPct val="90000"/>
              </a:lnSpc>
            </a:pPr>
            <a:r>
              <a:rPr lang="en-US" altLang="en-US" sz="1600">
                <a:solidFill>
                  <a:srgbClr val="800000"/>
                </a:solidFill>
                <a:latin typeface="Arial" panose="020B0604020202020204" pitchFamily="34" charset="0"/>
                <a:cs typeface="Arial" panose="020B0604020202020204" pitchFamily="34" charset="0"/>
                <a:sym typeface="Wingdings" panose="05000000000000000000" pitchFamily="2" charset="2"/>
              </a:rPr>
              <a:t>Consumption</a:t>
            </a:r>
            <a:endParaRPr lang="en-US" altLang="en-US" sz="1600">
              <a:solidFill>
                <a:srgbClr val="800000"/>
              </a:solidFill>
              <a:latin typeface="Arial" panose="020B0604020202020204" pitchFamily="34" charset="0"/>
              <a:cs typeface="Arial" panose="020B0604020202020204" pitchFamily="34" charset="0"/>
            </a:endParaRPr>
          </a:p>
        </p:txBody>
      </p:sp>
      <p:pic>
        <p:nvPicPr>
          <p:cNvPr id="14349" name="Picture 42" descr="Centerhub-pic.png"/>
          <p:cNvPicPr>
            <a:picLocks noChangeAspect="1"/>
          </p:cNvPicPr>
          <p:nvPr/>
        </p:nvPicPr>
        <p:blipFill>
          <a:blip r:embed="rId5" cstate="print">
            <a:duotone>
              <a:schemeClr val="bg2">
                <a:shade val="45000"/>
                <a:satMod val="135000"/>
              </a:schemeClr>
              <a:prstClr val="white"/>
            </a:duotone>
            <a:extLst/>
          </a:blip>
          <a:srcRect/>
          <a:stretch>
            <a:fillRect/>
          </a:stretch>
        </p:blipFill>
        <p:spPr bwMode="auto">
          <a:xfrm>
            <a:off x="8720998" y="3306712"/>
            <a:ext cx="1775141" cy="1647713"/>
          </a:xfrm>
          <a:prstGeom prst="rect">
            <a:avLst/>
          </a:prstGeom>
          <a:noFill/>
          <a:ln>
            <a:noFill/>
          </a:ln>
          <a:extLst>
            <a:ext uri="{909E8E84-426E-40dd-AFC4-6F175D3DCCD1}"/>
            <a:ext uri="{91240B29-F687-4f45-9708-019B960494DF}"/>
          </a:extLst>
        </p:spPr>
      </p:pic>
      <p:sp>
        <p:nvSpPr>
          <p:cNvPr id="175121" name="TextBox 51"/>
          <p:cNvSpPr txBox="1">
            <a:spLocks noChangeArrowheads="1"/>
          </p:cNvSpPr>
          <p:nvPr/>
        </p:nvSpPr>
        <p:spPr bwMode="auto">
          <a:xfrm>
            <a:off x="3549650" y="5143501"/>
            <a:ext cx="1608138"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3363" indent="-233363"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buFont typeface="Arial" panose="020B0604020202020204" pitchFamily="34" charset="0"/>
              <a:buChar char="•"/>
            </a:pPr>
            <a:r>
              <a:rPr lang="en-US" altLang="en-US" sz="1400" b="0">
                <a:solidFill>
                  <a:srgbClr val="000000"/>
                </a:solidFill>
                <a:latin typeface="Arial" panose="020B0604020202020204" pitchFamily="34" charset="0"/>
                <a:cs typeface="Arial" panose="020B0604020202020204" pitchFamily="34" charset="0"/>
              </a:rPr>
              <a:t>Assembly</a:t>
            </a:r>
          </a:p>
          <a:p>
            <a:pPr eaLnBrk="1" hangingPunct="1">
              <a:lnSpc>
                <a:spcPct val="90000"/>
              </a:lnSpc>
              <a:buFont typeface="Arial" panose="020B0604020202020204" pitchFamily="34" charset="0"/>
              <a:buChar char="•"/>
            </a:pPr>
            <a:r>
              <a:rPr lang="en-US" altLang="en-US" sz="1400" b="0">
                <a:solidFill>
                  <a:srgbClr val="000000"/>
                </a:solidFill>
                <a:latin typeface="Arial" panose="020B0604020202020204" pitchFamily="34" charset="0"/>
                <a:cs typeface="Arial" panose="020B0604020202020204" pitchFamily="34" charset="0"/>
              </a:rPr>
              <a:t>Transformation</a:t>
            </a:r>
          </a:p>
          <a:p>
            <a:pPr eaLnBrk="1" hangingPunct="1">
              <a:lnSpc>
                <a:spcPct val="90000"/>
              </a:lnSpc>
              <a:buFont typeface="Arial" panose="020B0604020202020204" pitchFamily="34" charset="0"/>
              <a:buChar char="•"/>
            </a:pPr>
            <a:r>
              <a:rPr lang="en-US" altLang="en-US" sz="1400" b="0">
                <a:solidFill>
                  <a:srgbClr val="000000"/>
                </a:solidFill>
                <a:latin typeface="Arial" panose="020B0604020202020204" pitchFamily="34" charset="0"/>
                <a:cs typeface="Arial" panose="020B0604020202020204" pitchFamily="34" charset="0"/>
              </a:rPr>
              <a:t>Rationalization</a:t>
            </a:r>
          </a:p>
        </p:txBody>
      </p:sp>
      <p:sp>
        <p:nvSpPr>
          <p:cNvPr id="175122" name="TextBox 52"/>
          <p:cNvSpPr txBox="1">
            <a:spLocks noChangeArrowheads="1"/>
          </p:cNvSpPr>
          <p:nvPr/>
        </p:nvSpPr>
        <p:spPr bwMode="auto">
          <a:xfrm>
            <a:off x="6865939" y="5143501"/>
            <a:ext cx="1416093"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3363" indent="-233363"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buFont typeface="Arial" panose="020B0604020202020204" pitchFamily="34" charset="0"/>
              <a:buChar char="•"/>
            </a:pPr>
            <a:r>
              <a:rPr lang="en-US" altLang="en-US" sz="1400" b="0">
                <a:solidFill>
                  <a:srgbClr val="000000"/>
                </a:solidFill>
                <a:latin typeface="Arial" panose="020B0604020202020204" pitchFamily="34" charset="0"/>
                <a:cs typeface="Arial" panose="020B0604020202020204" pitchFamily="34" charset="0"/>
              </a:rPr>
              <a:t>Discovery</a:t>
            </a:r>
          </a:p>
          <a:p>
            <a:pPr eaLnBrk="1" hangingPunct="1">
              <a:lnSpc>
                <a:spcPct val="90000"/>
              </a:lnSpc>
              <a:buFont typeface="Arial" panose="020B0604020202020204" pitchFamily="34" charset="0"/>
              <a:buChar char="•"/>
            </a:pPr>
            <a:r>
              <a:rPr lang="en-US" altLang="en-US" sz="1400" b="0">
                <a:solidFill>
                  <a:srgbClr val="000000"/>
                </a:solidFill>
                <a:latin typeface="Arial" panose="020B0604020202020204" pitchFamily="34" charset="0"/>
                <a:cs typeface="Arial" panose="020B0604020202020204" pitchFamily="34" charset="0"/>
              </a:rPr>
              <a:t>Composition</a:t>
            </a:r>
          </a:p>
          <a:p>
            <a:pPr eaLnBrk="1" hangingPunct="1">
              <a:lnSpc>
                <a:spcPct val="90000"/>
              </a:lnSpc>
              <a:buFont typeface="Arial" panose="020B0604020202020204" pitchFamily="34" charset="0"/>
              <a:buChar char="•"/>
            </a:pPr>
            <a:r>
              <a:rPr lang="en-US" altLang="en-US" sz="1400" b="0">
                <a:solidFill>
                  <a:srgbClr val="000000"/>
                </a:solidFill>
                <a:latin typeface="Arial" panose="020B0604020202020204" pitchFamily="34" charset="0"/>
                <a:cs typeface="Arial" panose="020B0604020202020204" pitchFamily="34" charset="0"/>
              </a:rPr>
              <a:t>Deployment</a:t>
            </a:r>
          </a:p>
        </p:txBody>
      </p:sp>
      <p:pic>
        <p:nvPicPr>
          <p:cNvPr id="175123" name="Picture 4" descr="C:\Mike\Impact 2012\ICTY\images\cra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8576" y="3543301"/>
            <a:ext cx="10953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6" descr="Hirachy"/>
          <p:cNvPicPr>
            <a:picLocks noChangeAspect="1" noChangeArrowheads="1"/>
          </p:cNvPicPr>
          <p:nvPr/>
        </p:nvPicPr>
        <p:blipFill>
          <a:blip r:embed="rId7" cstate="print">
            <a:duotone>
              <a:schemeClr val="bg2">
                <a:shade val="45000"/>
                <a:satMod val="135000"/>
              </a:schemeClr>
              <a:prstClr val="white"/>
            </a:duotone>
            <a:extLst/>
          </a:blip>
          <a:srcRect/>
          <a:stretch>
            <a:fillRect/>
          </a:stretch>
        </p:blipFill>
        <p:spPr bwMode="auto">
          <a:xfrm>
            <a:off x="1854869" y="3795002"/>
            <a:ext cx="1411795" cy="1042039"/>
          </a:xfrm>
          <a:prstGeom prst="rect">
            <a:avLst/>
          </a:prstGeom>
          <a:noFill/>
          <a:ln>
            <a:noFill/>
          </a:ln>
          <a:extLst>
            <a:ext uri="{909E8E84-426E-40dd-AFC4-6F175D3DCCD1}"/>
            <a:ext uri="{91240B29-F687-4f45-9708-019B960494DF}"/>
          </a:extLst>
        </p:spPr>
      </p:pic>
      <p:sp>
        <p:nvSpPr>
          <p:cNvPr id="175125" name="TextBox 51"/>
          <p:cNvSpPr txBox="1">
            <a:spLocks noChangeArrowheads="1"/>
          </p:cNvSpPr>
          <p:nvPr/>
        </p:nvSpPr>
        <p:spPr bwMode="auto">
          <a:xfrm>
            <a:off x="1517651" y="4864100"/>
            <a:ext cx="17176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400">
                <a:solidFill>
                  <a:srgbClr val="000000"/>
                </a:solidFill>
                <a:latin typeface="Arial" panose="020B0604020202020204" pitchFamily="34" charset="0"/>
                <a:cs typeface="Arial" panose="020B0604020202020204" pitchFamily="34" charset="0"/>
              </a:rPr>
              <a:t>Assets &amp; Services</a:t>
            </a:r>
          </a:p>
        </p:txBody>
      </p:sp>
      <p:sp>
        <p:nvSpPr>
          <p:cNvPr id="175126" name="TextBox 51"/>
          <p:cNvSpPr txBox="1">
            <a:spLocks noChangeArrowheads="1"/>
          </p:cNvSpPr>
          <p:nvPr/>
        </p:nvSpPr>
        <p:spPr bwMode="auto">
          <a:xfrm>
            <a:off x="8699501" y="4852988"/>
            <a:ext cx="17176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400">
                <a:solidFill>
                  <a:srgbClr val="000000"/>
                </a:solidFill>
                <a:latin typeface="Arial" panose="020B0604020202020204" pitchFamily="34" charset="0"/>
                <a:cs typeface="Arial" panose="020B0604020202020204" pitchFamily="34" charset="0"/>
              </a:rPr>
              <a:t>Application End Points</a:t>
            </a:r>
          </a:p>
        </p:txBody>
      </p:sp>
      <p:sp>
        <p:nvSpPr>
          <p:cNvPr id="175127" name="TextBox 1"/>
          <p:cNvSpPr txBox="1">
            <a:spLocks noChangeArrowheads="1"/>
          </p:cNvSpPr>
          <p:nvPr/>
        </p:nvSpPr>
        <p:spPr bwMode="auto">
          <a:xfrm>
            <a:off x="3516314" y="1727201"/>
            <a:ext cx="1976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400" b="0">
                <a:solidFill>
                  <a:srgbClr val="000000"/>
                </a:solidFill>
                <a:latin typeface="Arial" panose="020B0604020202020204" pitchFamily="34" charset="0"/>
                <a:cs typeface="Arial" panose="020B0604020202020204" pitchFamily="34" charset="0"/>
              </a:rPr>
              <a:t>Grow revenue through new channels</a:t>
            </a:r>
          </a:p>
        </p:txBody>
      </p:sp>
      <p:sp>
        <p:nvSpPr>
          <p:cNvPr id="175128" name="TextBox 28"/>
          <p:cNvSpPr txBox="1">
            <a:spLocks noChangeArrowheads="1"/>
          </p:cNvSpPr>
          <p:nvPr/>
        </p:nvSpPr>
        <p:spPr bwMode="auto">
          <a:xfrm>
            <a:off x="6704014" y="1727201"/>
            <a:ext cx="1976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400" b="0">
                <a:solidFill>
                  <a:srgbClr val="000000"/>
                </a:solidFill>
                <a:latin typeface="Arial" panose="020B0604020202020204" pitchFamily="34" charset="0"/>
                <a:cs typeface="Arial" panose="020B0604020202020204" pitchFamily="34" charset="0"/>
              </a:rPr>
              <a:t>Deliver a differentiated customer experience</a:t>
            </a:r>
          </a:p>
        </p:txBody>
      </p:sp>
      <p:pic>
        <p:nvPicPr>
          <p:cNvPr id="175129" name="Picture 2" descr="C:\Mike\Connectivity Decks\API Discussion\images\Gear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4375" y="3327400"/>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30" name="Picture 2" descr="C:\Mike\Connectivity Decks\API Discussion\images\Gear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4375" y="4522788"/>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31" name="Picture 2" descr="C:\Mike\Connectivity Decks\API Discussion\images\Gears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4375" y="5683250"/>
            <a:ext cx="522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5132" name="Straight Arrow Connector 40"/>
          <p:cNvCxnSpPr>
            <a:cxnSpLocks noChangeShapeType="1"/>
          </p:cNvCxnSpPr>
          <p:nvPr/>
        </p:nvCxnSpPr>
        <p:spPr bwMode="auto">
          <a:xfrm>
            <a:off x="2813050" y="2389188"/>
            <a:ext cx="2679700" cy="0"/>
          </a:xfrm>
          <a:prstGeom prst="straightConnector1">
            <a:avLst/>
          </a:prstGeom>
          <a:noFill/>
          <a:ln w="9525">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cxnSp>
        <p:nvCxnSpPr>
          <p:cNvPr id="175133" name="Straight Arrow Connector 41"/>
          <p:cNvCxnSpPr>
            <a:cxnSpLocks noChangeShapeType="1"/>
          </p:cNvCxnSpPr>
          <p:nvPr/>
        </p:nvCxnSpPr>
        <p:spPr bwMode="auto">
          <a:xfrm>
            <a:off x="6546850" y="2393950"/>
            <a:ext cx="2679700" cy="0"/>
          </a:xfrm>
          <a:prstGeom prst="straightConnector1">
            <a:avLst/>
          </a:prstGeom>
          <a:noFill/>
          <a:ln w="9525">
            <a:solidFill>
              <a:schemeClr val="bg2"/>
            </a:solidFill>
            <a:prstDash val="sysDash"/>
            <a:round/>
            <a:headEnd type="triangle" w="med" len="med"/>
            <a:tailEnd/>
          </a:ln>
          <a:extLst>
            <a:ext uri="{909E8E84-426E-40DD-AFC4-6F175D3DCCD1}">
              <a14:hiddenFill xmlns:a14="http://schemas.microsoft.com/office/drawing/2010/main">
                <a:noFill/>
              </a14:hiddenFill>
            </a:ext>
          </a:extLst>
        </p:spPr>
      </p:cxnSp>
      <p:pic>
        <p:nvPicPr>
          <p:cNvPr id="175134" name="Picture 2" descr="C:\Mike\Connectivity Decks\API Discussion\images\Building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3413" y="1139826"/>
            <a:ext cx="1554162"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35" name="Picture 2" descr="C:\Mike\Connectivity Decks\API Discussion\images\Building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97913" y="1139826"/>
            <a:ext cx="1554162"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36" name="Rectangle 24"/>
          <p:cNvSpPr>
            <a:spLocks noChangeArrowheads="1"/>
          </p:cNvSpPr>
          <p:nvPr/>
        </p:nvSpPr>
        <p:spPr bwMode="auto">
          <a:xfrm>
            <a:off x="5194300" y="2890838"/>
            <a:ext cx="1790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600" b="0">
                <a:solidFill>
                  <a:srgbClr val="000000"/>
                </a:solidFill>
                <a:latin typeface="Arial" panose="020B0604020202020204" pitchFamily="34" charset="0"/>
                <a:cs typeface="Arial" panose="020B0604020202020204" pitchFamily="34" charset="0"/>
                <a:sym typeface="Wingdings" panose="05000000000000000000" pitchFamily="2" charset="2"/>
              </a:rPr>
              <a:t>External APIs</a:t>
            </a:r>
          </a:p>
        </p:txBody>
      </p:sp>
      <p:sp>
        <p:nvSpPr>
          <p:cNvPr id="175137" name="Rectangle 24"/>
          <p:cNvSpPr>
            <a:spLocks noChangeArrowheads="1"/>
          </p:cNvSpPr>
          <p:nvPr/>
        </p:nvSpPr>
        <p:spPr bwMode="auto">
          <a:xfrm>
            <a:off x="5213350" y="4059238"/>
            <a:ext cx="1790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600" b="0">
                <a:solidFill>
                  <a:srgbClr val="000000"/>
                </a:solidFill>
                <a:latin typeface="Arial" panose="020B0604020202020204" pitchFamily="34" charset="0"/>
                <a:cs typeface="Arial" panose="020B0604020202020204" pitchFamily="34" charset="0"/>
                <a:sym typeface="Wingdings" panose="05000000000000000000" pitchFamily="2" charset="2"/>
              </a:rPr>
              <a:t>Partner APIs</a:t>
            </a:r>
          </a:p>
        </p:txBody>
      </p:sp>
      <p:sp>
        <p:nvSpPr>
          <p:cNvPr id="175138" name="Rectangle 24"/>
          <p:cNvSpPr>
            <a:spLocks noChangeArrowheads="1"/>
          </p:cNvSpPr>
          <p:nvPr/>
        </p:nvSpPr>
        <p:spPr bwMode="auto">
          <a:xfrm>
            <a:off x="5160963" y="5214939"/>
            <a:ext cx="1789112"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600" b="0">
                <a:solidFill>
                  <a:srgbClr val="000000"/>
                </a:solidFill>
                <a:latin typeface="Arial" panose="020B0604020202020204" pitchFamily="34" charset="0"/>
                <a:cs typeface="Arial" panose="020B0604020202020204" pitchFamily="34" charset="0"/>
                <a:sym typeface="Wingdings" panose="05000000000000000000" pitchFamily="2" charset="2"/>
              </a:rPr>
              <a:t>Internal APIs</a:t>
            </a:r>
          </a:p>
        </p:txBody>
      </p:sp>
      <p:sp>
        <p:nvSpPr>
          <p:cNvPr id="175139" name="Slide Number Placeholder 2"/>
          <p:cNvSpPr txBox="1">
            <a:spLocks noGrp="1"/>
          </p:cNvSpPr>
          <p:nvPr/>
        </p:nvSpPr>
        <p:spPr bwMode="black">
          <a:xfrm>
            <a:off x="1700213" y="65373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fld id="{08122DA8-26FD-427A-865E-5EB8EEB33167}" type="slidenum">
              <a:rPr lang="en-US" altLang="en-US" b="0">
                <a:solidFill>
                  <a:srgbClr val="000000"/>
                </a:solidFill>
                <a:latin typeface="Arial" panose="020B0604020202020204" pitchFamily="34" charset="0"/>
                <a:cs typeface="Arial" panose="020B0604020202020204" pitchFamily="34" charset="0"/>
              </a:rPr>
              <a:pPr eaLnBrk="1" hangingPunct="1"/>
              <a:t>11</a:t>
            </a:fld>
            <a:endParaRPr lang="en-US" altLang="en-US" b="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4830834"/>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r>
              <a:rPr lang="en-US" altLang="en-US">
                <a:solidFill>
                  <a:schemeClr val="hlink"/>
                </a:solidFill>
              </a:rPr>
              <a:t>The Impact on the Enterprise</a:t>
            </a:r>
          </a:p>
        </p:txBody>
      </p:sp>
      <p:sp>
        <p:nvSpPr>
          <p:cNvPr id="167939" name="Rectangle 3"/>
          <p:cNvSpPr>
            <a:spLocks noGrp="1" noChangeArrowheads="1"/>
          </p:cNvSpPr>
          <p:nvPr>
            <p:ph type="body" sz="half" idx="1"/>
          </p:nvPr>
        </p:nvSpPr>
        <p:spPr>
          <a:xfrm>
            <a:off x="2397126" y="1123950"/>
            <a:ext cx="3351213" cy="4497388"/>
          </a:xfrm>
          <a:noFill/>
          <a:ln/>
        </p:spPr>
        <p:txBody>
          <a:bodyPr/>
          <a:lstStyle/>
          <a:p>
            <a:pPr>
              <a:buFontTx/>
              <a:buNone/>
            </a:pPr>
            <a:r>
              <a:rPr lang="en-US" altLang="en-US" sz="1800" b="1" u="sng">
                <a:latin typeface="Calibri" panose="020F0502020204030204" pitchFamily="34" charset="0"/>
              </a:rPr>
              <a:t>Business:</a:t>
            </a:r>
          </a:p>
          <a:p>
            <a:r>
              <a:rPr lang="en-US" altLang="en-US" sz="1800">
                <a:latin typeface="Calibri" panose="020F0502020204030204" pitchFamily="34" charset="0"/>
              </a:rPr>
              <a:t>New routes to market</a:t>
            </a:r>
          </a:p>
          <a:p>
            <a:r>
              <a:rPr lang="en-US" altLang="en-US" sz="1800">
                <a:latin typeface="Calibri" panose="020F0502020204030204" pitchFamily="34" charset="0"/>
              </a:rPr>
              <a:t>Reduce cost of sale</a:t>
            </a:r>
          </a:p>
          <a:p>
            <a:r>
              <a:rPr lang="en-US" altLang="en-US" sz="1800">
                <a:latin typeface="Calibri" panose="020F0502020204030204" pitchFamily="34" charset="0"/>
              </a:rPr>
              <a:t>Drive brand awareness</a:t>
            </a:r>
          </a:p>
          <a:p>
            <a:r>
              <a:rPr lang="en-US" altLang="en-US" sz="1800">
                <a:latin typeface="Calibri" panose="020F0502020204030204" pitchFamily="34" charset="0"/>
              </a:rPr>
              <a:t>Customize products/offerings</a:t>
            </a:r>
          </a:p>
          <a:p>
            <a:r>
              <a:rPr lang="en-US" altLang="en-US" sz="1800">
                <a:latin typeface="Calibri" panose="020F0502020204030204" pitchFamily="34" charset="0"/>
              </a:rPr>
              <a:t>Increase innovation</a:t>
            </a:r>
          </a:p>
          <a:p>
            <a:r>
              <a:rPr lang="en-US" altLang="en-US" sz="1800">
                <a:latin typeface="Calibri" panose="020F0502020204030204" pitchFamily="34" charset="0"/>
              </a:rPr>
              <a:t>Drive alignment with suppliers</a:t>
            </a:r>
          </a:p>
          <a:p>
            <a:r>
              <a:rPr lang="en-US" altLang="en-US" sz="1800">
                <a:latin typeface="Calibri" panose="020F0502020204030204" pitchFamily="34" charset="0"/>
              </a:rPr>
              <a:t>New revenue sources</a:t>
            </a:r>
          </a:p>
          <a:p>
            <a:r>
              <a:rPr lang="en-US" altLang="en-US" sz="1800">
                <a:latin typeface="Calibri" panose="020F0502020204030204" pitchFamily="34" charset="0"/>
              </a:rPr>
              <a:t>Reduce operating expenses</a:t>
            </a:r>
          </a:p>
          <a:p>
            <a:r>
              <a:rPr lang="en-US" altLang="en-US" sz="1800">
                <a:latin typeface="Calibri" panose="020F0502020204030204" pitchFamily="34" charset="0"/>
              </a:rPr>
              <a:t>Customer Satisfaction</a:t>
            </a:r>
          </a:p>
          <a:p>
            <a:pPr>
              <a:lnSpc>
                <a:spcPct val="125000"/>
              </a:lnSpc>
            </a:pPr>
            <a:endParaRPr lang="en-US" altLang="en-US" sz="1800">
              <a:latin typeface="Calibri" panose="020F0502020204030204" pitchFamily="34" charset="0"/>
            </a:endParaRPr>
          </a:p>
        </p:txBody>
      </p:sp>
      <p:grpSp>
        <p:nvGrpSpPr>
          <p:cNvPr id="167940" name="Group 4"/>
          <p:cNvGrpSpPr>
            <a:grpSpLocks/>
          </p:cNvGrpSpPr>
          <p:nvPr/>
        </p:nvGrpSpPr>
        <p:grpSpPr bwMode="auto">
          <a:xfrm>
            <a:off x="2190750" y="4111626"/>
            <a:ext cx="1498600" cy="2073275"/>
            <a:chOff x="216" y="2462"/>
            <a:chExt cx="944" cy="1306"/>
          </a:xfrm>
        </p:grpSpPr>
        <p:pic>
          <p:nvPicPr>
            <p:cNvPr id="167941" name="Picture 5" descr="bui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 y="3352"/>
              <a:ext cx="403" cy="416"/>
            </a:xfrm>
            <a:prstGeom prst="rect">
              <a:avLst/>
            </a:prstGeom>
            <a:noFill/>
            <a:extLst>
              <a:ext uri="{909E8E84-426E-40DD-AFC4-6F175D3DCCD1}">
                <a14:hiddenFill xmlns:a14="http://schemas.microsoft.com/office/drawing/2010/main">
                  <a:solidFill>
                    <a:srgbClr val="FFFFFF"/>
                  </a:solidFill>
                </a14:hiddenFill>
              </a:ext>
            </a:extLst>
          </p:spPr>
        </p:pic>
        <p:grpSp>
          <p:nvGrpSpPr>
            <p:cNvPr id="167942" name="Group 6"/>
            <p:cNvGrpSpPr>
              <a:grpSpLocks/>
            </p:cNvGrpSpPr>
            <p:nvPr/>
          </p:nvGrpSpPr>
          <p:grpSpPr bwMode="auto">
            <a:xfrm>
              <a:off x="216" y="2462"/>
              <a:ext cx="944" cy="640"/>
              <a:chOff x="264" y="2718"/>
              <a:chExt cx="944" cy="640"/>
            </a:xfrm>
          </p:grpSpPr>
          <p:pic>
            <p:nvPicPr>
              <p:cNvPr id="167943" name="Picture 7" desc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 y="2718"/>
                <a:ext cx="840" cy="557"/>
              </a:xfrm>
              <a:prstGeom prst="rect">
                <a:avLst/>
              </a:prstGeom>
              <a:noFill/>
              <a:extLst>
                <a:ext uri="{909E8E84-426E-40DD-AFC4-6F175D3DCCD1}">
                  <a14:hiddenFill xmlns:a14="http://schemas.microsoft.com/office/drawing/2010/main">
                    <a:solidFill>
                      <a:srgbClr val="FFFFFF"/>
                    </a:solidFill>
                  </a14:hiddenFill>
                </a:ext>
              </a:extLst>
            </p:spPr>
          </p:pic>
          <p:pic>
            <p:nvPicPr>
              <p:cNvPr id="167944" name="Picture 8" descr="ANd9GcQl_5jU6ECALFOd1U75T3nacxKVD2VgiMP1e_Eiy536M7_gC1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 y="2822"/>
                <a:ext cx="288" cy="263"/>
              </a:xfrm>
              <a:prstGeom prst="rect">
                <a:avLst/>
              </a:prstGeom>
              <a:noFill/>
              <a:extLst>
                <a:ext uri="{909E8E84-426E-40DD-AFC4-6F175D3DCCD1}">
                  <a14:hiddenFill xmlns:a14="http://schemas.microsoft.com/office/drawing/2010/main">
                    <a:solidFill>
                      <a:srgbClr val="FFFFFF"/>
                    </a:solidFill>
                  </a14:hiddenFill>
                </a:ext>
              </a:extLst>
            </p:spPr>
          </p:pic>
          <p:sp>
            <p:nvSpPr>
              <p:cNvPr id="167945" name="Text Box 9"/>
              <p:cNvSpPr txBox="1">
                <a:spLocks noChangeArrowheads="1"/>
              </p:cNvSpPr>
              <p:nvPr/>
            </p:nvSpPr>
            <p:spPr bwMode="auto">
              <a:xfrm>
                <a:off x="264" y="3199"/>
                <a:ext cx="944" cy="159"/>
              </a:xfrm>
              <a:prstGeom prst="rect">
                <a:avLst/>
              </a:prstGeom>
              <a:noFill/>
              <a:ln>
                <a:noFill/>
              </a:ln>
              <a:effectLst>
                <a:prstShdw prst="shdw17" dist="17961" dir="2700000">
                  <a:srgbClr val="00B8FF">
                    <a:gamma/>
                    <a:shade val="60000"/>
                    <a:invGamma/>
                  </a:srgbClr>
                </a:prstShdw>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lnSpc>
                    <a:spcPct val="95000"/>
                  </a:lnSpc>
                  <a:spcBef>
                    <a:spcPct val="50000"/>
                  </a:spcBef>
                  <a:buClr>
                    <a:srgbClr val="000000"/>
                  </a:buClr>
                  <a:buSzPct val="100000"/>
                  <a:buFont typeface="Arial" panose="020B0604020202020204" pitchFamily="34" charset="0"/>
                  <a:buNone/>
                </a:pPr>
                <a:r>
                  <a:rPr lang="en-US" altLang="en-US" sz="1100">
                    <a:solidFill>
                      <a:srgbClr val="000000"/>
                    </a:solidFill>
                    <a:latin typeface="Arial" panose="020B0604020202020204" pitchFamily="34" charset="0"/>
                  </a:rPr>
                  <a:t>www.american.com</a:t>
                </a:r>
              </a:p>
            </p:txBody>
          </p:sp>
        </p:grpSp>
        <p:sp>
          <p:nvSpPr>
            <p:cNvPr id="167946" name="Line 10"/>
            <p:cNvSpPr>
              <a:spLocks noChangeShapeType="1"/>
            </p:cNvSpPr>
            <p:nvPr/>
          </p:nvSpPr>
          <p:spPr bwMode="auto">
            <a:xfrm flipH="1" flipV="1">
              <a:off x="696" y="3120"/>
              <a:ext cx="8" cy="176"/>
            </a:xfrm>
            <a:prstGeom prst="line">
              <a:avLst/>
            </a:prstGeom>
            <a:noFill/>
            <a:ln w="28575">
              <a:solidFill>
                <a:schemeClr val="tx2"/>
              </a:solidFill>
              <a:round/>
              <a:headEnd/>
              <a:tailEnd type="triangle" w="med" len="med"/>
            </a:ln>
            <a:effectLst>
              <a:prstShdw prst="shdw17" dist="17961" dir="2700000">
                <a:schemeClr val="tx2">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grpSp>
      <p:grpSp>
        <p:nvGrpSpPr>
          <p:cNvPr id="167947" name="Group 11"/>
          <p:cNvGrpSpPr>
            <a:grpSpLocks/>
          </p:cNvGrpSpPr>
          <p:nvPr/>
        </p:nvGrpSpPr>
        <p:grpSpPr bwMode="auto">
          <a:xfrm>
            <a:off x="7053264" y="4194176"/>
            <a:ext cx="3386137" cy="2409825"/>
            <a:chOff x="1743" y="2586"/>
            <a:chExt cx="2133" cy="1518"/>
          </a:xfrm>
        </p:grpSpPr>
        <p:pic>
          <p:nvPicPr>
            <p:cNvPr id="167948" name="Picture 12" descr="bui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 y="3688"/>
              <a:ext cx="403" cy="416"/>
            </a:xfrm>
            <a:prstGeom prst="rect">
              <a:avLst/>
            </a:prstGeom>
            <a:noFill/>
            <a:extLst>
              <a:ext uri="{909E8E84-426E-40DD-AFC4-6F175D3DCCD1}">
                <a14:hiddenFill xmlns:a14="http://schemas.microsoft.com/office/drawing/2010/main">
                  <a:solidFill>
                    <a:srgbClr val="FFFFFF"/>
                  </a:solidFill>
                </a14:hiddenFill>
              </a:ext>
            </a:extLst>
          </p:spPr>
        </p:pic>
        <p:grpSp>
          <p:nvGrpSpPr>
            <p:cNvPr id="167949" name="Group 13"/>
            <p:cNvGrpSpPr>
              <a:grpSpLocks/>
            </p:cNvGrpSpPr>
            <p:nvPr/>
          </p:nvGrpSpPr>
          <p:grpSpPr bwMode="auto">
            <a:xfrm>
              <a:off x="1743" y="2623"/>
              <a:ext cx="905" cy="858"/>
              <a:chOff x="2111" y="2439"/>
              <a:chExt cx="1073" cy="1056"/>
            </a:xfrm>
          </p:grpSpPr>
          <p:grpSp>
            <p:nvGrpSpPr>
              <p:cNvPr id="167950" name="Group 14"/>
              <p:cNvGrpSpPr>
                <a:grpSpLocks/>
              </p:cNvGrpSpPr>
              <p:nvPr/>
            </p:nvGrpSpPr>
            <p:grpSpPr bwMode="auto">
              <a:xfrm>
                <a:off x="2240" y="2694"/>
                <a:ext cx="944" cy="801"/>
                <a:chOff x="344" y="2390"/>
                <a:chExt cx="944" cy="801"/>
              </a:xfrm>
            </p:grpSpPr>
            <p:pic>
              <p:nvPicPr>
                <p:cNvPr id="167951" name="Picture 15" desc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390"/>
                  <a:ext cx="840" cy="557"/>
                </a:xfrm>
                <a:prstGeom prst="rect">
                  <a:avLst/>
                </a:prstGeom>
                <a:noFill/>
                <a:extLst>
                  <a:ext uri="{909E8E84-426E-40DD-AFC4-6F175D3DCCD1}">
                    <a14:hiddenFill xmlns:a14="http://schemas.microsoft.com/office/drawing/2010/main">
                      <a:solidFill>
                        <a:srgbClr val="FFFFFF"/>
                      </a:solidFill>
                    </a14:hiddenFill>
                  </a:ext>
                </a:extLst>
              </p:spPr>
            </p:pic>
            <p:pic>
              <p:nvPicPr>
                <p:cNvPr id="167952" name="Picture 16" descr="ANd9GcQl_5jU6ECALFOd1U75T3nacxKVD2VgiMP1e_Eiy536M7_gC1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 y="2494"/>
                  <a:ext cx="288" cy="263"/>
                </a:xfrm>
                <a:prstGeom prst="rect">
                  <a:avLst/>
                </a:prstGeom>
                <a:noFill/>
                <a:extLst>
                  <a:ext uri="{909E8E84-426E-40DD-AFC4-6F175D3DCCD1}">
                    <a14:hiddenFill xmlns:a14="http://schemas.microsoft.com/office/drawing/2010/main">
                      <a:solidFill>
                        <a:srgbClr val="FFFFFF"/>
                      </a:solidFill>
                    </a14:hiddenFill>
                  </a:ext>
                </a:extLst>
              </p:spPr>
            </p:pic>
            <p:sp>
              <p:nvSpPr>
                <p:cNvPr id="167953" name="Text Box 17"/>
                <p:cNvSpPr txBox="1">
                  <a:spLocks noChangeArrowheads="1"/>
                </p:cNvSpPr>
                <p:nvPr/>
              </p:nvSpPr>
              <p:spPr bwMode="auto">
                <a:xfrm>
                  <a:off x="344" y="2871"/>
                  <a:ext cx="944" cy="320"/>
                </a:xfrm>
                <a:prstGeom prst="rect">
                  <a:avLst/>
                </a:prstGeom>
                <a:noFill/>
                <a:ln>
                  <a:noFill/>
                </a:ln>
                <a:effectLst>
                  <a:prstShdw prst="shdw17" dist="17961" dir="2700000">
                    <a:srgbClr val="00B8FF">
                      <a:gamma/>
                      <a:shade val="60000"/>
                      <a:invGamma/>
                    </a:srgbClr>
                  </a:prstShdw>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lnSpc>
                      <a:spcPct val="95000"/>
                    </a:lnSpc>
                    <a:spcBef>
                      <a:spcPct val="50000"/>
                    </a:spcBef>
                    <a:buClr>
                      <a:srgbClr val="000000"/>
                    </a:buClr>
                    <a:buSzPct val="100000"/>
                    <a:buFont typeface="Arial" panose="020B0604020202020204" pitchFamily="34" charset="0"/>
                    <a:buNone/>
                  </a:pPr>
                  <a:r>
                    <a:rPr lang="en-US" altLang="en-US" sz="1100">
                      <a:solidFill>
                        <a:srgbClr val="000000"/>
                      </a:solidFill>
                      <a:latin typeface="Arial" panose="020B0604020202020204" pitchFamily="34" charset="0"/>
                    </a:rPr>
                    <a:t>www.american.com</a:t>
                  </a:r>
                </a:p>
              </p:txBody>
            </p:sp>
          </p:grpSp>
          <p:grpSp>
            <p:nvGrpSpPr>
              <p:cNvPr id="167954" name="Group 18"/>
              <p:cNvGrpSpPr>
                <a:grpSpLocks/>
              </p:cNvGrpSpPr>
              <p:nvPr/>
            </p:nvGrpSpPr>
            <p:grpSpPr bwMode="auto">
              <a:xfrm>
                <a:off x="2111" y="2439"/>
                <a:ext cx="429" cy="545"/>
                <a:chOff x="2055" y="2359"/>
                <a:chExt cx="429" cy="545"/>
              </a:xfrm>
            </p:grpSpPr>
            <p:pic>
              <p:nvPicPr>
                <p:cNvPr id="167955" name="Picture 19" descr="NewComp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 y="2359"/>
                  <a:ext cx="429" cy="545"/>
                </a:xfrm>
                <a:prstGeom prst="rect">
                  <a:avLst/>
                </a:prstGeom>
                <a:noFill/>
                <a:extLst>
                  <a:ext uri="{909E8E84-426E-40DD-AFC4-6F175D3DCCD1}">
                    <a14:hiddenFill xmlns:a14="http://schemas.microsoft.com/office/drawing/2010/main">
                      <a:solidFill>
                        <a:srgbClr val="FFFFFF"/>
                      </a:solidFill>
                    </a14:hiddenFill>
                  </a:ext>
                </a:extLst>
              </p:spPr>
            </p:pic>
            <p:pic>
              <p:nvPicPr>
                <p:cNvPr id="167956" name="Picture 20" descr="ANd9GcQl_5jU6ECALFOd1U75T3nacxKVD2VgiMP1e_Eiy536M7_gC1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 y="2430"/>
                  <a:ext cx="288" cy="2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7957" name="Group 21"/>
              <p:cNvGrpSpPr>
                <a:grpSpLocks/>
              </p:cNvGrpSpPr>
              <p:nvPr/>
            </p:nvGrpSpPr>
            <p:grpSpPr bwMode="auto">
              <a:xfrm>
                <a:off x="2889" y="2586"/>
                <a:ext cx="211" cy="404"/>
                <a:chOff x="3153" y="2370"/>
                <a:chExt cx="211" cy="404"/>
              </a:xfrm>
            </p:grpSpPr>
            <p:pic>
              <p:nvPicPr>
                <p:cNvPr id="167958"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3" y="2370"/>
                  <a:ext cx="211" cy="40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pic>
              <p:nvPicPr>
                <p:cNvPr id="167959" name="Picture 23" descr="ANd9GcQl_5jU6ECALFOd1U75T3nacxKVD2VgiMP1e_Eiy536M7_gC1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2446"/>
                  <a:ext cx="165" cy="1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7960" name="Group 24"/>
            <p:cNvGrpSpPr>
              <a:grpSpLocks/>
            </p:cNvGrpSpPr>
            <p:nvPr/>
          </p:nvGrpSpPr>
          <p:grpSpPr bwMode="auto">
            <a:xfrm>
              <a:off x="2781" y="2586"/>
              <a:ext cx="1095" cy="801"/>
              <a:chOff x="3653" y="2114"/>
              <a:chExt cx="1527" cy="1025"/>
            </a:xfrm>
          </p:grpSpPr>
          <p:pic>
            <p:nvPicPr>
              <p:cNvPr id="167961"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3" y="2787"/>
                <a:ext cx="626" cy="1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pic>
            <p:nvPicPr>
              <p:cNvPr id="167962" name="Picture 26" descr="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4" y="2434"/>
                <a:ext cx="644" cy="171"/>
              </a:xfrm>
              <a:prstGeom prst="rect">
                <a:avLst/>
              </a:prstGeom>
              <a:noFill/>
              <a:extLst>
                <a:ext uri="{909E8E84-426E-40DD-AFC4-6F175D3DCCD1}">
                  <a14:hiddenFill xmlns:a14="http://schemas.microsoft.com/office/drawing/2010/main">
                    <a:solidFill>
                      <a:srgbClr val="FFFFFF"/>
                    </a:solidFill>
                  </a14:hiddenFill>
                </a:ext>
              </a:extLst>
            </p:spPr>
          </p:pic>
          <p:pic>
            <p:nvPicPr>
              <p:cNvPr id="167963" name="Picture 27" desc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 y="2582"/>
                <a:ext cx="840" cy="557"/>
              </a:xfrm>
              <a:prstGeom prst="rect">
                <a:avLst/>
              </a:prstGeom>
              <a:noFill/>
              <a:extLst>
                <a:ext uri="{909E8E84-426E-40DD-AFC4-6F175D3DCCD1}">
                  <a14:hiddenFill xmlns:a14="http://schemas.microsoft.com/office/drawing/2010/main">
                    <a:solidFill>
                      <a:srgbClr val="FFFFFF"/>
                    </a:solidFill>
                  </a14:hiddenFill>
                </a:ext>
              </a:extLst>
            </p:spPr>
          </p:pic>
          <p:pic>
            <p:nvPicPr>
              <p:cNvPr id="167964" name="Picture 28" descr="NewComp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9" y="2255"/>
                <a:ext cx="429" cy="545"/>
              </a:xfrm>
              <a:prstGeom prst="rect">
                <a:avLst/>
              </a:prstGeom>
              <a:noFill/>
              <a:extLst>
                <a:ext uri="{909E8E84-426E-40DD-AFC4-6F175D3DCCD1}">
                  <a14:hiddenFill xmlns:a14="http://schemas.microsoft.com/office/drawing/2010/main">
                    <a:solidFill>
                      <a:srgbClr val="FFFFFF"/>
                    </a:solidFill>
                  </a14:hiddenFill>
                </a:ext>
              </a:extLst>
            </p:spPr>
          </p:pic>
          <p:pic>
            <p:nvPicPr>
              <p:cNvPr id="167965"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9" y="2114"/>
                <a:ext cx="211" cy="40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pic>
            <p:nvPicPr>
              <p:cNvPr id="167966" name="Picture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9" y="2620"/>
                <a:ext cx="642" cy="14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grpSp>
        <p:sp>
          <p:nvSpPr>
            <p:cNvPr id="167967" name="Line 31"/>
            <p:cNvSpPr>
              <a:spLocks noChangeShapeType="1"/>
            </p:cNvSpPr>
            <p:nvPr/>
          </p:nvSpPr>
          <p:spPr bwMode="auto">
            <a:xfrm>
              <a:off x="2456" y="3456"/>
              <a:ext cx="216" cy="216"/>
            </a:xfrm>
            <a:prstGeom prst="line">
              <a:avLst/>
            </a:prstGeom>
            <a:noFill/>
            <a:ln w="9525">
              <a:solidFill>
                <a:schemeClr val="tx2"/>
              </a:solidFill>
              <a:round/>
              <a:headEnd type="triangle" w="med" len="med"/>
              <a:tailEnd type="triangle" w="med" len="med"/>
            </a:ln>
            <a:effectLst>
              <a:prstShdw prst="shdw17" dist="17961" dir="2700000">
                <a:schemeClr val="tx2">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sp>
          <p:nvSpPr>
            <p:cNvPr id="167968" name="Line 32"/>
            <p:cNvSpPr>
              <a:spLocks noChangeShapeType="1"/>
            </p:cNvSpPr>
            <p:nvPr/>
          </p:nvSpPr>
          <p:spPr bwMode="auto">
            <a:xfrm flipH="1">
              <a:off x="2920" y="3472"/>
              <a:ext cx="248" cy="208"/>
            </a:xfrm>
            <a:prstGeom prst="line">
              <a:avLst/>
            </a:prstGeom>
            <a:noFill/>
            <a:ln w="9525">
              <a:solidFill>
                <a:schemeClr val="tx2"/>
              </a:solidFill>
              <a:round/>
              <a:headEnd type="triangle" w="med" len="med"/>
              <a:tailEnd type="triangle" w="med" len="med"/>
            </a:ln>
            <a:effectLst>
              <a:prstShdw prst="shdw17" dist="17961" dir="2700000">
                <a:schemeClr val="tx2">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grpSp>
      <p:sp>
        <p:nvSpPr>
          <p:cNvPr id="167969" name="AutoShape 33"/>
          <p:cNvSpPr>
            <a:spLocks noChangeArrowheads="1"/>
          </p:cNvSpPr>
          <p:nvPr/>
        </p:nvSpPr>
        <p:spPr bwMode="auto">
          <a:xfrm>
            <a:off x="4070350" y="5232400"/>
            <a:ext cx="3124200" cy="914400"/>
          </a:xfrm>
          <a:prstGeom prst="rightArrow">
            <a:avLst>
              <a:gd name="adj1" fmla="val 58333"/>
              <a:gd name="adj2" fmla="val 46963"/>
            </a:avLst>
          </a:prstGeom>
          <a:gradFill rotWithShape="1">
            <a:gsLst>
              <a:gs pos="0">
                <a:schemeClr val="bg1"/>
              </a:gs>
              <a:gs pos="100000">
                <a:srgbClr val="FFDFA9">
                  <a:alpha val="85001"/>
                </a:srgbClr>
              </a:gs>
            </a:gsLst>
            <a:lin ang="0" scaled="1"/>
          </a:gradFill>
          <a:ln>
            <a:noFill/>
          </a:ln>
          <a:effectLst>
            <a:prstShdw prst="shdw17" dist="17961" dir="2700000">
              <a:srgbClr val="FFDFA9">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lnSpc>
                <a:spcPct val="95000"/>
              </a:lnSpc>
              <a:buClr>
                <a:srgbClr val="000000"/>
              </a:buClr>
              <a:buSzPct val="100000"/>
              <a:buFont typeface="Arial" panose="020B0604020202020204" pitchFamily="34" charset="0"/>
              <a:buNone/>
            </a:pPr>
            <a:endParaRPr lang="en-US" altLang="en-US" sz="2400">
              <a:solidFill>
                <a:srgbClr val="000000"/>
              </a:solidFill>
              <a:latin typeface="Arial" panose="020B0604020202020204" pitchFamily="34" charset="0"/>
            </a:endParaRPr>
          </a:p>
        </p:txBody>
      </p:sp>
      <p:grpSp>
        <p:nvGrpSpPr>
          <p:cNvPr id="167970" name="Group 34"/>
          <p:cNvGrpSpPr>
            <a:grpSpLocks/>
          </p:cNvGrpSpPr>
          <p:nvPr/>
        </p:nvGrpSpPr>
        <p:grpSpPr bwMode="auto">
          <a:xfrm>
            <a:off x="4667251" y="2832100"/>
            <a:ext cx="5089525" cy="806450"/>
            <a:chOff x="1984" y="1784"/>
            <a:chExt cx="3206" cy="508"/>
          </a:xfrm>
        </p:grpSpPr>
        <p:pic>
          <p:nvPicPr>
            <p:cNvPr id="167971" name="Picture 35" descr="001-0223121439-Usps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1" y="1784"/>
              <a:ext cx="599" cy="508"/>
            </a:xfrm>
            <a:prstGeom prst="rect">
              <a:avLst/>
            </a:prstGeom>
            <a:noFill/>
            <a:extLst>
              <a:ext uri="{909E8E84-426E-40DD-AFC4-6F175D3DCCD1}">
                <a14:hiddenFill xmlns:a14="http://schemas.microsoft.com/office/drawing/2010/main">
                  <a:solidFill>
                    <a:srgbClr val="FFFFFF"/>
                  </a:solidFill>
                </a14:hiddenFill>
              </a:ext>
            </a:extLst>
          </p:spPr>
        </p:pic>
        <p:sp>
          <p:nvSpPr>
            <p:cNvPr id="167972" name="Line 36"/>
            <p:cNvSpPr>
              <a:spLocks noChangeShapeType="1"/>
            </p:cNvSpPr>
            <p:nvPr/>
          </p:nvSpPr>
          <p:spPr bwMode="auto">
            <a:xfrm>
              <a:off x="1984" y="2112"/>
              <a:ext cx="2576"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grpSp>
      <p:grpSp>
        <p:nvGrpSpPr>
          <p:cNvPr id="167973" name="Group 37"/>
          <p:cNvGrpSpPr>
            <a:grpSpLocks/>
          </p:cNvGrpSpPr>
          <p:nvPr/>
        </p:nvGrpSpPr>
        <p:grpSpPr bwMode="auto">
          <a:xfrm>
            <a:off x="4756150" y="1338263"/>
            <a:ext cx="4749800" cy="965200"/>
            <a:chOff x="2040" y="843"/>
            <a:chExt cx="2992" cy="608"/>
          </a:xfrm>
        </p:grpSpPr>
        <p:pic>
          <p:nvPicPr>
            <p:cNvPr id="167974"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3" y="843"/>
              <a:ext cx="619"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7975" name="Line 39"/>
            <p:cNvSpPr>
              <a:spLocks noChangeShapeType="1"/>
            </p:cNvSpPr>
            <p:nvPr/>
          </p:nvSpPr>
          <p:spPr bwMode="auto">
            <a:xfrm>
              <a:off x="2040" y="1368"/>
              <a:ext cx="2288"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grpSp>
      <p:grpSp>
        <p:nvGrpSpPr>
          <p:cNvPr id="167976" name="Group 40"/>
          <p:cNvGrpSpPr>
            <a:grpSpLocks/>
          </p:cNvGrpSpPr>
          <p:nvPr/>
        </p:nvGrpSpPr>
        <p:grpSpPr bwMode="auto">
          <a:xfrm>
            <a:off x="5429251" y="2354264"/>
            <a:ext cx="2481263" cy="561975"/>
            <a:chOff x="2464" y="1483"/>
            <a:chExt cx="1563" cy="354"/>
          </a:xfrm>
        </p:grpSpPr>
        <p:pic>
          <p:nvPicPr>
            <p:cNvPr id="167977" name="Picture 41" descr="qTjFRAkS4P-5Tfrr_ovb9CbpDcM2DQopnSMqZ_lzsWVLnK-2x649xbULVXma6ulLZido=w7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01" y="1483"/>
              <a:ext cx="726" cy="354"/>
            </a:xfrm>
            <a:prstGeom prst="rect">
              <a:avLst/>
            </a:prstGeom>
            <a:noFill/>
            <a:extLst>
              <a:ext uri="{909E8E84-426E-40DD-AFC4-6F175D3DCCD1}">
                <a14:hiddenFill xmlns:a14="http://schemas.microsoft.com/office/drawing/2010/main">
                  <a:solidFill>
                    <a:srgbClr val="FFFFFF"/>
                  </a:solidFill>
                </a14:hiddenFill>
              </a:ext>
            </a:extLst>
          </p:spPr>
        </p:pic>
        <p:sp>
          <p:nvSpPr>
            <p:cNvPr id="167978" name="Line 42"/>
            <p:cNvSpPr>
              <a:spLocks noChangeShapeType="1"/>
            </p:cNvSpPr>
            <p:nvPr/>
          </p:nvSpPr>
          <p:spPr bwMode="auto">
            <a:xfrm>
              <a:off x="2464" y="1568"/>
              <a:ext cx="808"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grpSp>
      <p:grpSp>
        <p:nvGrpSpPr>
          <p:cNvPr id="167979" name="Group 43"/>
          <p:cNvGrpSpPr>
            <a:grpSpLocks/>
          </p:cNvGrpSpPr>
          <p:nvPr/>
        </p:nvGrpSpPr>
        <p:grpSpPr bwMode="auto">
          <a:xfrm>
            <a:off x="4591051" y="1258889"/>
            <a:ext cx="2112963" cy="763587"/>
            <a:chOff x="1936" y="793"/>
            <a:chExt cx="1331" cy="481"/>
          </a:xfrm>
        </p:grpSpPr>
        <p:pic>
          <p:nvPicPr>
            <p:cNvPr id="167980" name="Picture 44" descr="best-bu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9" y="793"/>
              <a:ext cx="698" cy="481"/>
            </a:xfrm>
            <a:prstGeom prst="rect">
              <a:avLst/>
            </a:prstGeom>
            <a:noFill/>
            <a:extLst>
              <a:ext uri="{909E8E84-426E-40DD-AFC4-6F175D3DCCD1}">
                <a14:hiddenFill xmlns:a14="http://schemas.microsoft.com/office/drawing/2010/main">
                  <a:solidFill>
                    <a:srgbClr val="FFFFFF"/>
                  </a:solidFill>
                </a14:hiddenFill>
              </a:ext>
            </a:extLst>
          </p:spPr>
        </p:pic>
        <p:sp>
          <p:nvSpPr>
            <p:cNvPr id="167981" name="Line 45"/>
            <p:cNvSpPr>
              <a:spLocks noChangeShapeType="1"/>
            </p:cNvSpPr>
            <p:nvPr/>
          </p:nvSpPr>
          <p:spPr bwMode="auto">
            <a:xfrm>
              <a:off x="1936" y="1104"/>
              <a:ext cx="512"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grpSp>
      <p:grpSp>
        <p:nvGrpSpPr>
          <p:cNvPr id="167983" name="Group 47"/>
          <p:cNvGrpSpPr>
            <a:grpSpLocks/>
          </p:cNvGrpSpPr>
          <p:nvPr/>
        </p:nvGrpSpPr>
        <p:grpSpPr bwMode="auto">
          <a:xfrm>
            <a:off x="4718051" y="3506789"/>
            <a:ext cx="2238375" cy="1000125"/>
            <a:chOff x="2016" y="2209"/>
            <a:chExt cx="1410" cy="630"/>
          </a:xfrm>
        </p:grpSpPr>
        <p:pic>
          <p:nvPicPr>
            <p:cNvPr id="167984" name="Picture 48" descr="toyota-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4" y="2209"/>
              <a:ext cx="732" cy="630"/>
            </a:xfrm>
            <a:prstGeom prst="rect">
              <a:avLst/>
            </a:prstGeom>
            <a:noFill/>
            <a:extLst>
              <a:ext uri="{909E8E84-426E-40DD-AFC4-6F175D3DCCD1}">
                <a14:hiddenFill xmlns:a14="http://schemas.microsoft.com/office/drawing/2010/main">
                  <a:solidFill>
                    <a:srgbClr val="FFFFFF"/>
                  </a:solidFill>
                </a14:hiddenFill>
              </a:ext>
            </a:extLst>
          </p:spPr>
        </p:pic>
        <p:sp>
          <p:nvSpPr>
            <p:cNvPr id="167985" name="Line 49"/>
            <p:cNvSpPr>
              <a:spLocks noChangeShapeType="1"/>
            </p:cNvSpPr>
            <p:nvPr/>
          </p:nvSpPr>
          <p:spPr bwMode="auto">
            <a:xfrm>
              <a:off x="2016" y="2472"/>
              <a:ext cx="704" cy="0"/>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239460680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7979"/>
                                        </p:tgtEl>
                                        <p:attrNameLst>
                                          <p:attrName>style.visibility</p:attrName>
                                        </p:attrNameLst>
                                      </p:cBhvr>
                                      <p:to>
                                        <p:strVal val="visible"/>
                                      </p:to>
                                    </p:set>
                                    <p:animEffect transition="in" filter="wipe(left)">
                                      <p:cBhvr>
                                        <p:cTn id="7" dur="500"/>
                                        <p:tgtEl>
                                          <p:spTgt spid="16797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67973"/>
                                        </p:tgtEl>
                                        <p:attrNameLst>
                                          <p:attrName>style.visibility</p:attrName>
                                        </p:attrNameLst>
                                      </p:cBhvr>
                                      <p:to>
                                        <p:strVal val="visible"/>
                                      </p:to>
                                    </p:set>
                                    <p:animEffect transition="in" filter="wipe(left)">
                                      <p:cBhvr>
                                        <p:cTn id="11" dur="500"/>
                                        <p:tgtEl>
                                          <p:spTgt spid="167973"/>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7976"/>
                                        </p:tgtEl>
                                        <p:attrNameLst>
                                          <p:attrName>style.visibility</p:attrName>
                                        </p:attrNameLst>
                                      </p:cBhvr>
                                      <p:to>
                                        <p:strVal val="visible"/>
                                      </p:to>
                                    </p:set>
                                    <p:animEffect transition="in" filter="wipe(left)">
                                      <p:cBhvr>
                                        <p:cTn id="15" dur="500"/>
                                        <p:tgtEl>
                                          <p:spTgt spid="167976"/>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7970"/>
                                        </p:tgtEl>
                                        <p:attrNameLst>
                                          <p:attrName>style.visibility</p:attrName>
                                        </p:attrNameLst>
                                      </p:cBhvr>
                                      <p:to>
                                        <p:strVal val="visible"/>
                                      </p:to>
                                    </p:set>
                                    <p:animEffect transition="in" filter="wipe(left)">
                                      <p:cBhvr>
                                        <p:cTn id="19" dur="500"/>
                                        <p:tgtEl>
                                          <p:spTgt spid="167970"/>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7983"/>
                                        </p:tgtEl>
                                        <p:attrNameLst>
                                          <p:attrName>style.visibility</p:attrName>
                                        </p:attrNameLst>
                                      </p:cBhvr>
                                      <p:to>
                                        <p:strVal val="visible"/>
                                      </p:to>
                                    </p:set>
                                    <p:animEffect transition="in" filter="wipe(left)">
                                      <p:cBhvr>
                                        <p:cTn id="23" dur="500"/>
                                        <p:tgtEl>
                                          <p:spTgt spid="167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ltLang="en-US">
                <a:solidFill>
                  <a:schemeClr val="hlink"/>
                </a:solidFill>
              </a:rPr>
              <a:t>The Impact on the Enterprise</a:t>
            </a:r>
          </a:p>
        </p:txBody>
      </p:sp>
      <p:sp>
        <p:nvSpPr>
          <p:cNvPr id="168963" name="Rectangle 3"/>
          <p:cNvSpPr>
            <a:spLocks noGrp="1" noChangeArrowheads="1"/>
          </p:cNvSpPr>
          <p:nvPr>
            <p:ph type="body" sz="half" idx="1"/>
          </p:nvPr>
        </p:nvSpPr>
        <p:spPr>
          <a:xfrm>
            <a:off x="2397126" y="1123950"/>
            <a:ext cx="3351213" cy="4497388"/>
          </a:xfrm>
          <a:noFill/>
          <a:ln/>
        </p:spPr>
        <p:txBody>
          <a:bodyPr/>
          <a:lstStyle/>
          <a:p>
            <a:pPr>
              <a:buFontTx/>
              <a:buNone/>
            </a:pPr>
            <a:r>
              <a:rPr lang="en-US" altLang="en-US" sz="1800" b="1" u="sng">
                <a:solidFill>
                  <a:srgbClr val="DDDDDD"/>
                </a:solidFill>
                <a:latin typeface="Calibri" panose="020F0502020204030204" pitchFamily="34" charset="0"/>
              </a:rPr>
              <a:t>Business:</a:t>
            </a:r>
          </a:p>
          <a:p>
            <a:r>
              <a:rPr lang="en-US" altLang="en-US" sz="1800">
                <a:solidFill>
                  <a:srgbClr val="DDDDDD"/>
                </a:solidFill>
                <a:latin typeface="Calibri" panose="020F0502020204030204" pitchFamily="34" charset="0"/>
              </a:rPr>
              <a:t>New routes to market</a:t>
            </a:r>
          </a:p>
          <a:p>
            <a:r>
              <a:rPr lang="en-US" altLang="en-US" sz="1800">
                <a:solidFill>
                  <a:srgbClr val="DDDDDD"/>
                </a:solidFill>
                <a:latin typeface="Calibri" panose="020F0502020204030204" pitchFamily="34" charset="0"/>
              </a:rPr>
              <a:t>Reduce cost of sale</a:t>
            </a:r>
          </a:p>
          <a:p>
            <a:r>
              <a:rPr lang="en-US" altLang="en-US" sz="1800">
                <a:solidFill>
                  <a:srgbClr val="DDDDDD"/>
                </a:solidFill>
                <a:latin typeface="Calibri" panose="020F0502020204030204" pitchFamily="34" charset="0"/>
              </a:rPr>
              <a:t>Drive brand awareness</a:t>
            </a:r>
          </a:p>
          <a:p>
            <a:r>
              <a:rPr lang="en-US" altLang="en-US" sz="1800">
                <a:solidFill>
                  <a:srgbClr val="DDDDDD"/>
                </a:solidFill>
                <a:latin typeface="Calibri" panose="020F0502020204030204" pitchFamily="34" charset="0"/>
              </a:rPr>
              <a:t>Customize products/offerings</a:t>
            </a:r>
          </a:p>
          <a:p>
            <a:r>
              <a:rPr lang="en-US" altLang="en-US" sz="1800">
                <a:solidFill>
                  <a:srgbClr val="DDDDDD"/>
                </a:solidFill>
                <a:latin typeface="Calibri" panose="020F0502020204030204" pitchFamily="34" charset="0"/>
              </a:rPr>
              <a:t>Increase innovation</a:t>
            </a:r>
          </a:p>
          <a:p>
            <a:r>
              <a:rPr lang="en-US" altLang="en-US" sz="1800">
                <a:solidFill>
                  <a:srgbClr val="DDDDDD"/>
                </a:solidFill>
                <a:latin typeface="Calibri" panose="020F0502020204030204" pitchFamily="34" charset="0"/>
              </a:rPr>
              <a:t>Drive alignment with suppliers</a:t>
            </a:r>
          </a:p>
          <a:p>
            <a:r>
              <a:rPr lang="en-US" altLang="en-US" sz="1800">
                <a:solidFill>
                  <a:srgbClr val="DDDDDD"/>
                </a:solidFill>
                <a:latin typeface="Calibri" panose="020F0502020204030204" pitchFamily="34" charset="0"/>
              </a:rPr>
              <a:t>New revenue sources</a:t>
            </a:r>
          </a:p>
          <a:p>
            <a:r>
              <a:rPr lang="en-US" altLang="en-US" sz="1800">
                <a:solidFill>
                  <a:srgbClr val="DDDDDD"/>
                </a:solidFill>
                <a:latin typeface="Calibri" panose="020F0502020204030204" pitchFamily="34" charset="0"/>
              </a:rPr>
              <a:t>Reduce operating expenses</a:t>
            </a:r>
          </a:p>
          <a:p>
            <a:r>
              <a:rPr lang="en-US" altLang="en-US" sz="1800">
                <a:solidFill>
                  <a:srgbClr val="DDDDDD"/>
                </a:solidFill>
                <a:latin typeface="Calibri" panose="020F0502020204030204" pitchFamily="34" charset="0"/>
              </a:rPr>
              <a:t>Customer Satisfaction</a:t>
            </a:r>
          </a:p>
          <a:p>
            <a:pPr>
              <a:lnSpc>
                <a:spcPct val="125000"/>
              </a:lnSpc>
            </a:pPr>
            <a:endParaRPr lang="en-US" altLang="en-US" sz="1800">
              <a:solidFill>
                <a:srgbClr val="DDDDDD"/>
              </a:solidFill>
              <a:latin typeface="Calibri" panose="020F0502020204030204" pitchFamily="34" charset="0"/>
            </a:endParaRPr>
          </a:p>
        </p:txBody>
      </p:sp>
      <p:sp>
        <p:nvSpPr>
          <p:cNvPr id="168964" name="Rectangle 4"/>
          <p:cNvSpPr>
            <a:spLocks noChangeArrowheads="1"/>
          </p:cNvSpPr>
          <p:nvPr/>
        </p:nvSpPr>
        <p:spPr bwMode="auto">
          <a:xfrm>
            <a:off x="7107238" y="1111250"/>
            <a:ext cx="3352800"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8" rIns="91435" bIns="45718"/>
          <a:lstStyle>
            <a:lvl1pPr marL="171450" indent="-171450" eaLnBrk="0" hangingPunct="0">
              <a:spcAft>
                <a:spcPct val="5000"/>
              </a:spcAft>
              <a:buClr>
                <a:schemeClr val="tx1"/>
              </a:buClr>
              <a:buChar char="•"/>
              <a:defRPr sz="2800">
                <a:solidFill>
                  <a:schemeClr val="tx1"/>
                </a:solidFill>
                <a:latin typeface="Arial" panose="020B0604020202020204" pitchFamily="34" charset="0"/>
                <a:ea typeface="MS PGothic" panose="020B0600070205080204" pitchFamily="34" charset="-128"/>
              </a:defRPr>
            </a:lvl1pPr>
            <a:lvl2pPr marL="573088" indent="-230188" eaLnBrk="0" hangingPunct="0">
              <a:spcAft>
                <a:spcPct val="5000"/>
              </a:spcAft>
              <a:buClr>
                <a:schemeClr val="tx1"/>
              </a:buClr>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2pPr>
            <a:lvl3pPr marL="884238" indent="-203200" eaLnBrk="0" hangingPunct="0">
              <a:spcBef>
                <a:spcPct val="20000"/>
              </a:spcBef>
              <a:buClr>
                <a:schemeClr val="tx1"/>
              </a:buClr>
              <a:buChar char="•"/>
              <a:defRPr sz="1100">
                <a:solidFill>
                  <a:schemeClr val="tx1"/>
                </a:solidFill>
                <a:latin typeface="Arial" panose="020B0604020202020204" pitchFamily="34" charset="0"/>
                <a:ea typeface="MS PGothic" panose="020B0600070205080204" pitchFamily="34" charset="-128"/>
              </a:defRPr>
            </a:lvl3pPr>
            <a:lvl4pPr marL="1482725" indent="-228600" eaLnBrk="0" hangingPunct="0">
              <a:spcBef>
                <a:spcPct val="20000"/>
              </a:spcBef>
              <a:buClr>
                <a:schemeClr val="tx1"/>
              </a:buClr>
              <a:buChar char="–"/>
              <a:defRPr sz="1100">
                <a:solidFill>
                  <a:schemeClr val="tx1"/>
                </a:solidFill>
                <a:latin typeface="Arial" panose="020B0604020202020204" pitchFamily="34" charset="0"/>
                <a:ea typeface="MS PGothic" panose="020B0600070205080204" pitchFamily="34" charset="-128"/>
              </a:defRPr>
            </a:lvl4pPr>
            <a:lvl5pPr marL="1939925" indent="-228600" eaLnBrk="0" hangingPunct="0">
              <a:spcBef>
                <a:spcPct val="20000"/>
              </a:spcBef>
              <a:buClr>
                <a:schemeClr val="tx1"/>
              </a:buClr>
              <a:buChar char="»"/>
              <a:defRPr sz="1100">
                <a:solidFill>
                  <a:schemeClr val="tx1"/>
                </a:solidFill>
                <a:latin typeface="Arial" panose="020B0604020202020204" pitchFamily="34" charset="0"/>
                <a:ea typeface="MS PGothic" panose="020B0600070205080204" pitchFamily="34" charset="-128"/>
              </a:defRPr>
            </a:lvl5pPr>
            <a:lvl6pPr marL="2397125" indent="-228600" eaLnBrk="0" fontAlgn="base" hangingPunct="0">
              <a:spcBef>
                <a:spcPct val="20000"/>
              </a:spcBef>
              <a:spcAft>
                <a:spcPct val="0"/>
              </a:spcAft>
              <a:buClr>
                <a:schemeClr val="tx1"/>
              </a:buClr>
              <a:buChar char="»"/>
              <a:defRPr sz="1100">
                <a:solidFill>
                  <a:schemeClr val="tx1"/>
                </a:solidFill>
                <a:latin typeface="Arial" panose="020B0604020202020204" pitchFamily="34" charset="0"/>
                <a:ea typeface="MS PGothic" panose="020B0600070205080204" pitchFamily="34" charset="-128"/>
              </a:defRPr>
            </a:lvl6pPr>
            <a:lvl7pPr marL="2854325" indent="-228600" eaLnBrk="0" fontAlgn="base" hangingPunct="0">
              <a:spcBef>
                <a:spcPct val="20000"/>
              </a:spcBef>
              <a:spcAft>
                <a:spcPct val="0"/>
              </a:spcAft>
              <a:buClr>
                <a:schemeClr val="tx1"/>
              </a:buClr>
              <a:buChar char="»"/>
              <a:defRPr sz="1100">
                <a:solidFill>
                  <a:schemeClr val="tx1"/>
                </a:solidFill>
                <a:latin typeface="Arial" panose="020B0604020202020204" pitchFamily="34" charset="0"/>
                <a:ea typeface="MS PGothic" panose="020B0600070205080204" pitchFamily="34" charset="-128"/>
              </a:defRPr>
            </a:lvl7pPr>
            <a:lvl8pPr marL="3311525" indent="-228600" eaLnBrk="0" fontAlgn="base" hangingPunct="0">
              <a:spcBef>
                <a:spcPct val="20000"/>
              </a:spcBef>
              <a:spcAft>
                <a:spcPct val="0"/>
              </a:spcAft>
              <a:buClr>
                <a:schemeClr val="tx1"/>
              </a:buClr>
              <a:buChar char="»"/>
              <a:defRPr sz="1100">
                <a:solidFill>
                  <a:schemeClr val="tx1"/>
                </a:solidFill>
                <a:latin typeface="Arial" panose="020B0604020202020204" pitchFamily="34" charset="0"/>
                <a:ea typeface="MS PGothic" panose="020B0600070205080204" pitchFamily="34" charset="-128"/>
              </a:defRPr>
            </a:lvl8pPr>
            <a:lvl9pPr marL="3768725" indent="-228600" eaLnBrk="0" fontAlgn="base" hangingPunct="0">
              <a:spcBef>
                <a:spcPct val="20000"/>
              </a:spcBef>
              <a:spcAft>
                <a:spcPct val="0"/>
              </a:spcAft>
              <a:buClr>
                <a:schemeClr val="tx1"/>
              </a:buClr>
              <a:buChar char="»"/>
              <a:defRPr sz="1100">
                <a:solidFill>
                  <a:schemeClr val="tx1"/>
                </a:solidFill>
                <a:latin typeface="Arial" panose="020B0604020202020204" pitchFamily="34" charset="0"/>
                <a:ea typeface="MS PGothic" panose="020B0600070205080204" pitchFamily="34" charset="-128"/>
              </a:defRPr>
            </a:lvl9pPr>
          </a:lstStyle>
          <a:p>
            <a:pPr>
              <a:lnSpc>
                <a:spcPct val="125000"/>
              </a:lnSpc>
              <a:buFontTx/>
              <a:buNone/>
            </a:pPr>
            <a:r>
              <a:rPr lang="en-US" altLang="en-US" sz="1800" u="sng">
                <a:latin typeface="Calibri" panose="020F0502020204030204" pitchFamily="34" charset="0"/>
              </a:rPr>
              <a:t>Technology:</a:t>
            </a:r>
          </a:p>
          <a:p>
            <a:pPr>
              <a:lnSpc>
                <a:spcPct val="125000"/>
              </a:lnSpc>
            </a:pPr>
            <a:r>
              <a:rPr lang="en-US" altLang="en-US" sz="1800">
                <a:latin typeface="Calibri" panose="020F0502020204030204" pitchFamily="34" charset="0"/>
              </a:rPr>
              <a:t>New standards</a:t>
            </a:r>
          </a:p>
          <a:p>
            <a:pPr>
              <a:lnSpc>
                <a:spcPct val="125000"/>
              </a:lnSpc>
            </a:pPr>
            <a:r>
              <a:rPr lang="en-US" altLang="en-US" sz="1800">
                <a:latin typeface="Calibri" panose="020F0502020204030204" pitchFamily="34" charset="0"/>
              </a:rPr>
              <a:t>Increase security risk</a:t>
            </a:r>
          </a:p>
          <a:p>
            <a:pPr>
              <a:lnSpc>
                <a:spcPct val="125000"/>
              </a:lnSpc>
            </a:pPr>
            <a:r>
              <a:rPr lang="en-US" altLang="en-US" sz="1800">
                <a:latin typeface="Calibri" panose="020F0502020204030204" pitchFamily="34" charset="0"/>
              </a:rPr>
              <a:t>More platforms</a:t>
            </a:r>
          </a:p>
          <a:p>
            <a:pPr>
              <a:lnSpc>
                <a:spcPct val="125000"/>
              </a:lnSpc>
            </a:pPr>
            <a:r>
              <a:rPr lang="en-US" altLang="en-US" sz="1800">
                <a:latin typeface="Calibri" panose="020F0502020204030204" pitchFamily="34" charset="0"/>
              </a:rPr>
              <a:t>Increase resources &amp; skills</a:t>
            </a:r>
          </a:p>
          <a:p>
            <a:endParaRPr lang="en-US" altLang="en-US"/>
          </a:p>
        </p:txBody>
      </p:sp>
      <p:grpSp>
        <p:nvGrpSpPr>
          <p:cNvPr id="168965" name="Group 5"/>
          <p:cNvGrpSpPr>
            <a:grpSpLocks/>
          </p:cNvGrpSpPr>
          <p:nvPr/>
        </p:nvGrpSpPr>
        <p:grpSpPr bwMode="auto">
          <a:xfrm>
            <a:off x="2190750" y="4098926"/>
            <a:ext cx="1498600" cy="2073275"/>
            <a:chOff x="216" y="2462"/>
            <a:chExt cx="944" cy="1306"/>
          </a:xfrm>
        </p:grpSpPr>
        <p:pic>
          <p:nvPicPr>
            <p:cNvPr id="168966" name="Picture 6" descr="bui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 y="3352"/>
              <a:ext cx="403" cy="416"/>
            </a:xfrm>
            <a:prstGeom prst="rect">
              <a:avLst/>
            </a:prstGeom>
            <a:noFill/>
            <a:extLst>
              <a:ext uri="{909E8E84-426E-40DD-AFC4-6F175D3DCCD1}">
                <a14:hiddenFill xmlns:a14="http://schemas.microsoft.com/office/drawing/2010/main">
                  <a:solidFill>
                    <a:srgbClr val="FFFFFF"/>
                  </a:solidFill>
                </a14:hiddenFill>
              </a:ext>
            </a:extLst>
          </p:spPr>
        </p:pic>
        <p:grpSp>
          <p:nvGrpSpPr>
            <p:cNvPr id="168967" name="Group 7"/>
            <p:cNvGrpSpPr>
              <a:grpSpLocks/>
            </p:cNvGrpSpPr>
            <p:nvPr/>
          </p:nvGrpSpPr>
          <p:grpSpPr bwMode="auto">
            <a:xfrm>
              <a:off x="216" y="2462"/>
              <a:ext cx="944" cy="640"/>
              <a:chOff x="264" y="2718"/>
              <a:chExt cx="944" cy="640"/>
            </a:xfrm>
          </p:grpSpPr>
          <p:pic>
            <p:nvPicPr>
              <p:cNvPr id="168968" name="Picture 8" desc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 y="2718"/>
                <a:ext cx="840" cy="557"/>
              </a:xfrm>
              <a:prstGeom prst="rect">
                <a:avLst/>
              </a:prstGeom>
              <a:noFill/>
              <a:extLst>
                <a:ext uri="{909E8E84-426E-40DD-AFC4-6F175D3DCCD1}">
                  <a14:hiddenFill xmlns:a14="http://schemas.microsoft.com/office/drawing/2010/main">
                    <a:solidFill>
                      <a:srgbClr val="FFFFFF"/>
                    </a:solidFill>
                  </a14:hiddenFill>
                </a:ext>
              </a:extLst>
            </p:spPr>
          </p:pic>
          <p:pic>
            <p:nvPicPr>
              <p:cNvPr id="168969" name="Picture 9" descr="ANd9GcQl_5jU6ECALFOd1U75T3nacxKVD2VgiMP1e_Eiy536M7_gC1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 y="2822"/>
                <a:ext cx="288" cy="263"/>
              </a:xfrm>
              <a:prstGeom prst="rect">
                <a:avLst/>
              </a:prstGeom>
              <a:noFill/>
              <a:extLst>
                <a:ext uri="{909E8E84-426E-40DD-AFC4-6F175D3DCCD1}">
                  <a14:hiddenFill xmlns:a14="http://schemas.microsoft.com/office/drawing/2010/main">
                    <a:solidFill>
                      <a:srgbClr val="FFFFFF"/>
                    </a:solidFill>
                  </a14:hiddenFill>
                </a:ext>
              </a:extLst>
            </p:spPr>
          </p:pic>
          <p:sp>
            <p:nvSpPr>
              <p:cNvPr id="168970" name="Text Box 10"/>
              <p:cNvSpPr txBox="1">
                <a:spLocks noChangeArrowheads="1"/>
              </p:cNvSpPr>
              <p:nvPr/>
            </p:nvSpPr>
            <p:spPr bwMode="auto">
              <a:xfrm>
                <a:off x="264" y="3199"/>
                <a:ext cx="944" cy="159"/>
              </a:xfrm>
              <a:prstGeom prst="rect">
                <a:avLst/>
              </a:prstGeom>
              <a:noFill/>
              <a:ln>
                <a:noFill/>
              </a:ln>
              <a:effectLst>
                <a:prstShdw prst="shdw17" dist="17961" dir="2700000">
                  <a:srgbClr val="00B8FF">
                    <a:gamma/>
                    <a:shade val="60000"/>
                    <a:invGamma/>
                  </a:srgbClr>
                </a:prstShdw>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lnSpc>
                    <a:spcPct val="95000"/>
                  </a:lnSpc>
                  <a:spcBef>
                    <a:spcPct val="50000"/>
                  </a:spcBef>
                  <a:buClr>
                    <a:srgbClr val="000000"/>
                  </a:buClr>
                  <a:buSzPct val="100000"/>
                  <a:buFont typeface="Arial" panose="020B0604020202020204" pitchFamily="34" charset="0"/>
                  <a:buNone/>
                </a:pPr>
                <a:r>
                  <a:rPr lang="en-US" altLang="en-US" sz="1100">
                    <a:solidFill>
                      <a:srgbClr val="000000"/>
                    </a:solidFill>
                    <a:latin typeface="Arial" panose="020B0604020202020204" pitchFamily="34" charset="0"/>
                  </a:rPr>
                  <a:t>www.american.com</a:t>
                </a:r>
              </a:p>
            </p:txBody>
          </p:sp>
        </p:grpSp>
        <p:sp>
          <p:nvSpPr>
            <p:cNvPr id="168971" name="Line 11"/>
            <p:cNvSpPr>
              <a:spLocks noChangeShapeType="1"/>
            </p:cNvSpPr>
            <p:nvPr/>
          </p:nvSpPr>
          <p:spPr bwMode="auto">
            <a:xfrm flipH="1" flipV="1">
              <a:off x="696" y="3120"/>
              <a:ext cx="8" cy="176"/>
            </a:xfrm>
            <a:prstGeom prst="line">
              <a:avLst/>
            </a:prstGeom>
            <a:noFill/>
            <a:ln w="28575">
              <a:solidFill>
                <a:schemeClr val="tx2"/>
              </a:solidFill>
              <a:round/>
              <a:headEnd/>
              <a:tailEnd type="triangle" w="med" len="med"/>
            </a:ln>
            <a:effectLst>
              <a:prstShdw prst="shdw17" dist="17961" dir="2700000">
                <a:schemeClr val="tx2">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grpSp>
      <p:grpSp>
        <p:nvGrpSpPr>
          <p:cNvPr id="168972" name="Group 12"/>
          <p:cNvGrpSpPr>
            <a:grpSpLocks/>
          </p:cNvGrpSpPr>
          <p:nvPr/>
        </p:nvGrpSpPr>
        <p:grpSpPr bwMode="auto">
          <a:xfrm>
            <a:off x="7053264" y="4181476"/>
            <a:ext cx="3386137" cy="2409825"/>
            <a:chOff x="1743" y="2586"/>
            <a:chExt cx="2133" cy="1518"/>
          </a:xfrm>
        </p:grpSpPr>
        <p:pic>
          <p:nvPicPr>
            <p:cNvPr id="168973" name="Picture 13" descr="buil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 y="3688"/>
              <a:ext cx="403" cy="416"/>
            </a:xfrm>
            <a:prstGeom prst="rect">
              <a:avLst/>
            </a:prstGeom>
            <a:noFill/>
            <a:extLst>
              <a:ext uri="{909E8E84-426E-40DD-AFC4-6F175D3DCCD1}">
                <a14:hiddenFill xmlns:a14="http://schemas.microsoft.com/office/drawing/2010/main">
                  <a:solidFill>
                    <a:srgbClr val="FFFFFF"/>
                  </a:solidFill>
                </a14:hiddenFill>
              </a:ext>
            </a:extLst>
          </p:spPr>
        </p:pic>
        <p:grpSp>
          <p:nvGrpSpPr>
            <p:cNvPr id="168974" name="Group 14"/>
            <p:cNvGrpSpPr>
              <a:grpSpLocks/>
            </p:cNvGrpSpPr>
            <p:nvPr/>
          </p:nvGrpSpPr>
          <p:grpSpPr bwMode="auto">
            <a:xfrm>
              <a:off x="1743" y="2623"/>
              <a:ext cx="905" cy="858"/>
              <a:chOff x="2111" y="2439"/>
              <a:chExt cx="1073" cy="1056"/>
            </a:xfrm>
          </p:grpSpPr>
          <p:grpSp>
            <p:nvGrpSpPr>
              <p:cNvPr id="168975" name="Group 15"/>
              <p:cNvGrpSpPr>
                <a:grpSpLocks/>
              </p:cNvGrpSpPr>
              <p:nvPr/>
            </p:nvGrpSpPr>
            <p:grpSpPr bwMode="auto">
              <a:xfrm>
                <a:off x="2240" y="2694"/>
                <a:ext cx="944" cy="801"/>
                <a:chOff x="344" y="2390"/>
                <a:chExt cx="944" cy="801"/>
              </a:xfrm>
            </p:grpSpPr>
            <p:pic>
              <p:nvPicPr>
                <p:cNvPr id="168976" name="Picture 16" desc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390"/>
                  <a:ext cx="840" cy="557"/>
                </a:xfrm>
                <a:prstGeom prst="rect">
                  <a:avLst/>
                </a:prstGeom>
                <a:noFill/>
                <a:extLst>
                  <a:ext uri="{909E8E84-426E-40DD-AFC4-6F175D3DCCD1}">
                    <a14:hiddenFill xmlns:a14="http://schemas.microsoft.com/office/drawing/2010/main">
                      <a:solidFill>
                        <a:srgbClr val="FFFFFF"/>
                      </a:solidFill>
                    </a14:hiddenFill>
                  </a:ext>
                </a:extLst>
              </p:spPr>
            </p:pic>
            <p:pic>
              <p:nvPicPr>
                <p:cNvPr id="168977" name="Picture 17" descr="ANd9GcQl_5jU6ECALFOd1U75T3nacxKVD2VgiMP1e_Eiy536M7_gC1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 y="2494"/>
                  <a:ext cx="288" cy="263"/>
                </a:xfrm>
                <a:prstGeom prst="rect">
                  <a:avLst/>
                </a:prstGeom>
                <a:noFill/>
                <a:extLst>
                  <a:ext uri="{909E8E84-426E-40DD-AFC4-6F175D3DCCD1}">
                    <a14:hiddenFill xmlns:a14="http://schemas.microsoft.com/office/drawing/2010/main">
                      <a:solidFill>
                        <a:srgbClr val="FFFFFF"/>
                      </a:solidFill>
                    </a14:hiddenFill>
                  </a:ext>
                </a:extLst>
              </p:spPr>
            </p:pic>
            <p:sp>
              <p:nvSpPr>
                <p:cNvPr id="168978" name="Text Box 18"/>
                <p:cNvSpPr txBox="1">
                  <a:spLocks noChangeArrowheads="1"/>
                </p:cNvSpPr>
                <p:nvPr/>
              </p:nvSpPr>
              <p:spPr bwMode="auto">
                <a:xfrm>
                  <a:off x="344" y="2871"/>
                  <a:ext cx="944" cy="320"/>
                </a:xfrm>
                <a:prstGeom prst="rect">
                  <a:avLst/>
                </a:prstGeom>
                <a:noFill/>
                <a:ln>
                  <a:noFill/>
                </a:ln>
                <a:effectLst>
                  <a:prstShdw prst="shdw17" dist="17961" dir="2700000">
                    <a:srgbClr val="00B8FF">
                      <a:gamma/>
                      <a:shade val="60000"/>
                      <a:invGamma/>
                    </a:srgbClr>
                  </a:prstShdw>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lnSpc>
                      <a:spcPct val="95000"/>
                    </a:lnSpc>
                    <a:spcBef>
                      <a:spcPct val="50000"/>
                    </a:spcBef>
                    <a:buClr>
                      <a:srgbClr val="000000"/>
                    </a:buClr>
                    <a:buSzPct val="100000"/>
                    <a:buFont typeface="Arial" panose="020B0604020202020204" pitchFamily="34" charset="0"/>
                    <a:buNone/>
                  </a:pPr>
                  <a:r>
                    <a:rPr lang="en-US" altLang="en-US" sz="1100">
                      <a:solidFill>
                        <a:srgbClr val="000000"/>
                      </a:solidFill>
                      <a:latin typeface="Arial" panose="020B0604020202020204" pitchFamily="34" charset="0"/>
                    </a:rPr>
                    <a:t>www.american.com</a:t>
                  </a:r>
                </a:p>
              </p:txBody>
            </p:sp>
          </p:grpSp>
          <p:grpSp>
            <p:nvGrpSpPr>
              <p:cNvPr id="168979" name="Group 19"/>
              <p:cNvGrpSpPr>
                <a:grpSpLocks/>
              </p:cNvGrpSpPr>
              <p:nvPr/>
            </p:nvGrpSpPr>
            <p:grpSpPr bwMode="auto">
              <a:xfrm>
                <a:off x="2111" y="2439"/>
                <a:ext cx="429" cy="545"/>
                <a:chOff x="2055" y="2359"/>
                <a:chExt cx="429" cy="545"/>
              </a:xfrm>
            </p:grpSpPr>
            <p:pic>
              <p:nvPicPr>
                <p:cNvPr id="168980" name="Picture 20" descr="NewComp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5" y="2359"/>
                  <a:ext cx="429" cy="545"/>
                </a:xfrm>
                <a:prstGeom prst="rect">
                  <a:avLst/>
                </a:prstGeom>
                <a:noFill/>
                <a:extLst>
                  <a:ext uri="{909E8E84-426E-40DD-AFC4-6F175D3DCCD1}">
                    <a14:hiddenFill xmlns:a14="http://schemas.microsoft.com/office/drawing/2010/main">
                      <a:solidFill>
                        <a:srgbClr val="FFFFFF"/>
                      </a:solidFill>
                    </a14:hiddenFill>
                  </a:ext>
                </a:extLst>
              </p:spPr>
            </p:pic>
            <p:pic>
              <p:nvPicPr>
                <p:cNvPr id="168981" name="Picture 21" descr="ANd9GcQl_5jU6ECALFOd1U75T3nacxKVD2VgiMP1e_Eiy536M7_gC1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 y="2430"/>
                  <a:ext cx="288" cy="2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8982" name="Group 22"/>
              <p:cNvGrpSpPr>
                <a:grpSpLocks/>
              </p:cNvGrpSpPr>
              <p:nvPr/>
            </p:nvGrpSpPr>
            <p:grpSpPr bwMode="auto">
              <a:xfrm>
                <a:off x="2889" y="2586"/>
                <a:ext cx="211" cy="404"/>
                <a:chOff x="3153" y="2370"/>
                <a:chExt cx="211" cy="404"/>
              </a:xfrm>
            </p:grpSpPr>
            <p:pic>
              <p:nvPicPr>
                <p:cNvPr id="168983"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3" y="2370"/>
                  <a:ext cx="211" cy="40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pic>
              <p:nvPicPr>
                <p:cNvPr id="168984" name="Picture 24" descr="ANd9GcQl_5jU6ECALFOd1U75T3nacxKVD2VgiMP1e_Eiy536M7_gC1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2446"/>
                  <a:ext cx="165" cy="1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68985" name="Group 25"/>
            <p:cNvGrpSpPr>
              <a:grpSpLocks/>
            </p:cNvGrpSpPr>
            <p:nvPr/>
          </p:nvGrpSpPr>
          <p:grpSpPr bwMode="auto">
            <a:xfrm>
              <a:off x="2781" y="2586"/>
              <a:ext cx="1095" cy="801"/>
              <a:chOff x="3653" y="2114"/>
              <a:chExt cx="1527" cy="1025"/>
            </a:xfrm>
          </p:grpSpPr>
          <p:pic>
            <p:nvPicPr>
              <p:cNvPr id="168986"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3" y="2787"/>
                <a:ext cx="626" cy="1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pic>
            <p:nvPicPr>
              <p:cNvPr id="168987" name="Picture 27" descr="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4" y="2434"/>
                <a:ext cx="644" cy="171"/>
              </a:xfrm>
              <a:prstGeom prst="rect">
                <a:avLst/>
              </a:prstGeom>
              <a:noFill/>
              <a:extLst>
                <a:ext uri="{909E8E84-426E-40DD-AFC4-6F175D3DCCD1}">
                  <a14:hiddenFill xmlns:a14="http://schemas.microsoft.com/office/drawing/2010/main">
                    <a:solidFill>
                      <a:srgbClr val="FFFFFF"/>
                    </a:solidFill>
                  </a14:hiddenFill>
                </a:ext>
              </a:extLst>
            </p:spPr>
          </p:pic>
          <p:pic>
            <p:nvPicPr>
              <p:cNvPr id="168988" name="Picture 28" descr="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 y="2582"/>
                <a:ext cx="840" cy="557"/>
              </a:xfrm>
              <a:prstGeom prst="rect">
                <a:avLst/>
              </a:prstGeom>
              <a:noFill/>
              <a:extLst>
                <a:ext uri="{909E8E84-426E-40DD-AFC4-6F175D3DCCD1}">
                  <a14:hiddenFill xmlns:a14="http://schemas.microsoft.com/office/drawing/2010/main">
                    <a:solidFill>
                      <a:srgbClr val="FFFFFF"/>
                    </a:solidFill>
                  </a14:hiddenFill>
                </a:ext>
              </a:extLst>
            </p:spPr>
          </p:pic>
          <p:pic>
            <p:nvPicPr>
              <p:cNvPr id="168989" name="Picture 29" descr="NewComp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9" y="2255"/>
                <a:ext cx="429" cy="545"/>
              </a:xfrm>
              <a:prstGeom prst="rect">
                <a:avLst/>
              </a:prstGeom>
              <a:noFill/>
              <a:extLst>
                <a:ext uri="{909E8E84-426E-40DD-AFC4-6F175D3DCCD1}">
                  <a14:hiddenFill xmlns:a14="http://schemas.microsoft.com/office/drawing/2010/main">
                    <a:solidFill>
                      <a:srgbClr val="FFFFFF"/>
                    </a:solidFill>
                  </a14:hiddenFill>
                </a:ext>
              </a:extLst>
            </p:spPr>
          </p:pic>
          <p:pic>
            <p:nvPicPr>
              <p:cNvPr id="168990"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9" y="2114"/>
                <a:ext cx="211" cy="40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pic>
            <p:nvPicPr>
              <p:cNvPr id="168991" name="Picture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9" y="2620"/>
                <a:ext cx="642" cy="14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grpSp>
        <p:sp>
          <p:nvSpPr>
            <p:cNvPr id="168992" name="Line 32"/>
            <p:cNvSpPr>
              <a:spLocks noChangeShapeType="1"/>
            </p:cNvSpPr>
            <p:nvPr/>
          </p:nvSpPr>
          <p:spPr bwMode="auto">
            <a:xfrm>
              <a:off x="2456" y="3456"/>
              <a:ext cx="216" cy="216"/>
            </a:xfrm>
            <a:prstGeom prst="line">
              <a:avLst/>
            </a:prstGeom>
            <a:noFill/>
            <a:ln w="9525">
              <a:solidFill>
                <a:schemeClr val="tx2"/>
              </a:solidFill>
              <a:round/>
              <a:headEnd type="triangle" w="med" len="med"/>
              <a:tailEnd type="triangle" w="med" len="med"/>
            </a:ln>
            <a:effectLst>
              <a:prstShdw prst="shdw17" dist="17961" dir="2700000">
                <a:schemeClr val="tx2">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sp>
          <p:nvSpPr>
            <p:cNvPr id="168993" name="Line 33"/>
            <p:cNvSpPr>
              <a:spLocks noChangeShapeType="1"/>
            </p:cNvSpPr>
            <p:nvPr/>
          </p:nvSpPr>
          <p:spPr bwMode="auto">
            <a:xfrm flipH="1">
              <a:off x="2920" y="3472"/>
              <a:ext cx="248" cy="208"/>
            </a:xfrm>
            <a:prstGeom prst="line">
              <a:avLst/>
            </a:prstGeom>
            <a:noFill/>
            <a:ln w="9525">
              <a:solidFill>
                <a:schemeClr val="tx2"/>
              </a:solidFill>
              <a:round/>
              <a:headEnd type="triangle" w="med" len="med"/>
              <a:tailEnd type="triangle" w="med" len="med"/>
            </a:ln>
            <a:effectLst>
              <a:prstShdw prst="shdw17" dist="17961" dir="2700000">
                <a:schemeClr val="tx2">
                  <a:gamma/>
                  <a:shade val="60000"/>
                  <a:invGamma/>
                </a:schemeClr>
              </a:prstShdw>
            </a:effectLst>
            <a:extLst>
              <a:ext uri="{909E8E84-426E-40DD-AFC4-6F175D3DCCD1}">
                <a14:hiddenFill xmlns:a14="http://schemas.microsoft.com/office/drawing/2010/main">
                  <a:noFill/>
                </a14:hiddenFill>
              </a:ext>
            </a:extLst>
          </p:spPr>
          <p:txBody>
            <a:bodyPr/>
            <a:lstStyle/>
            <a:p>
              <a:endParaRPr lang="en-IN"/>
            </a:p>
          </p:txBody>
        </p:sp>
      </p:grpSp>
      <p:sp>
        <p:nvSpPr>
          <p:cNvPr id="168994" name="AutoShape 34"/>
          <p:cNvSpPr>
            <a:spLocks noChangeArrowheads="1"/>
          </p:cNvSpPr>
          <p:nvPr/>
        </p:nvSpPr>
        <p:spPr bwMode="auto">
          <a:xfrm>
            <a:off x="4070350" y="5219700"/>
            <a:ext cx="3124200" cy="914400"/>
          </a:xfrm>
          <a:prstGeom prst="rightArrow">
            <a:avLst>
              <a:gd name="adj1" fmla="val 58333"/>
              <a:gd name="adj2" fmla="val 46963"/>
            </a:avLst>
          </a:prstGeom>
          <a:gradFill rotWithShape="1">
            <a:gsLst>
              <a:gs pos="0">
                <a:schemeClr val="bg1"/>
              </a:gs>
              <a:gs pos="100000">
                <a:srgbClr val="FFDFA9">
                  <a:alpha val="85001"/>
                </a:srgbClr>
              </a:gs>
            </a:gsLst>
            <a:lin ang="0" scaled="1"/>
          </a:gradFill>
          <a:ln>
            <a:noFill/>
          </a:ln>
          <a:effectLst>
            <a:prstShdw prst="shdw17" dist="17961" dir="2700000">
              <a:srgbClr val="FFDFA9">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a:lnSpc>
                <a:spcPct val="95000"/>
              </a:lnSpc>
              <a:buClr>
                <a:srgbClr val="000000"/>
              </a:buClr>
              <a:buSzPct val="100000"/>
              <a:buFont typeface="Arial" panose="020B0604020202020204" pitchFamily="34" charset="0"/>
              <a:buNone/>
            </a:pPr>
            <a:endParaRPr lang="en-US" altLang="en-US" sz="2400">
              <a:solidFill>
                <a:srgbClr val="000000"/>
              </a:solidFill>
              <a:latin typeface="Arial" panose="020B0604020202020204" pitchFamily="34" charset="0"/>
            </a:endParaRPr>
          </a:p>
        </p:txBody>
      </p:sp>
    </p:spTree>
    <p:extLst>
      <p:ext uri="{BB962C8B-B14F-4D97-AF65-F5344CB8AC3E}">
        <p14:creationId xmlns:p14="http://schemas.microsoft.com/office/powerpoint/2010/main" val="78523113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idx="4294967295"/>
          </p:nvPr>
        </p:nvSpPr>
        <p:spPr/>
        <p:txBody>
          <a:bodyPr vert="horz" lIns="91440" tIns="45720" rIns="91440" bIns="45720" rtlCol="0" anchor="ctr">
            <a:normAutofit/>
          </a:bodyPr>
          <a:lstStyle/>
          <a:p>
            <a:r>
              <a:rPr lang="en-US" altLang="en-US" sz="2400">
                <a:solidFill>
                  <a:schemeClr val="hlink"/>
                </a:solidFill>
              </a:rPr>
              <a:t>Apps, APIs and API Mgmt…</a:t>
            </a:r>
          </a:p>
        </p:txBody>
      </p:sp>
      <p:sp>
        <p:nvSpPr>
          <p:cNvPr id="196611" name="Slide Number Placeholder 3"/>
          <p:cNvSpPr txBox="1">
            <a:spLocks noGrp="1"/>
          </p:cNvSpPr>
          <p:nvPr/>
        </p:nvSpPr>
        <p:spPr bwMode="black">
          <a:xfrm>
            <a:off x="1700213" y="65373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defTabSz="457200" eaLnBrk="0" hangingPunct="0">
              <a:defRPr sz="800" b="1">
                <a:solidFill>
                  <a:schemeClr val="tx1"/>
                </a:solidFill>
                <a:latin typeface="Gill Sans" pitchFamily="34" charset="0"/>
                <a:ea typeface="MS PGothic" panose="020B0600070205080204" pitchFamily="34" charset="-128"/>
              </a:defRPr>
            </a:lvl1pPr>
            <a:lvl2pPr marL="742950" indent="-285750" defTabSz="457200" eaLnBrk="0" hangingPunct="0">
              <a:defRPr sz="800" b="1">
                <a:solidFill>
                  <a:schemeClr val="tx1"/>
                </a:solidFill>
                <a:latin typeface="Gill Sans" pitchFamily="34" charset="0"/>
                <a:ea typeface="MS PGothic" panose="020B0600070205080204" pitchFamily="34" charset="-128"/>
              </a:defRPr>
            </a:lvl2pPr>
            <a:lvl3pPr marL="1143000" indent="-228600" defTabSz="457200" eaLnBrk="0" hangingPunct="0">
              <a:defRPr sz="800" b="1">
                <a:solidFill>
                  <a:schemeClr val="tx1"/>
                </a:solidFill>
                <a:latin typeface="Gill Sans" pitchFamily="34" charset="0"/>
                <a:ea typeface="MS PGothic" panose="020B0600070205080204" pitchFamily="34" charset="-128"/>
              </a:defRPr>
            </a:lvl3pPr>
            <a:lvl4pPr marL="1600200" indent="-228600" defTabSz="457200" eaLnBrk="0" hangingPunct="0">
              <a:defRPr sz="800" b="1">
                <a:solidFill>
                  <a:schemeClr val="tx1"/>
                </a:solidFill>
                <a:latin typeface="Gill Sans" pitchFamily="34" charset="0"/>
                <a:ea typeface="MS PGothic" panose="020B0600070205080204" pitchFamily="34" charset="-128"/>
              </a:defRPr>
            </a:lvl4pPr>
            <a:lvl5pPr marL="2057400" indent="-228600" defTabSz="457200" eaLnBrk="0" hangingPunct="0">
              <a:defRPr sz="800" b="1">
                <a:solidFill>
                  <a:schemeClr val="tx1"/>
                </a:solidFill>
                <a:latin typeface="Gill Sans" pitchFamily="34" charset="0"/>
                <a:ea typeface="MS PGothic" panose="020B0600070205080204" pitchFamily="34" charset="-128"/>
              </a:defRPr>
            </a:lvl5pPr>
            <a:lvl6pPr marL="25146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fld id="{51195C00-B969-4796-B981-4B7E7A256F31}" type="slidenum">
              <a:rPr lang="en-US" altLang="en-US" b="0">
                <a:solidFill>
                  <a:srgbClr val="000000"/>
                </a:solidFill>
                <a:latin typeface="Arial" panose="020B0604020202020204" pitchFamily="34" charset="0"/>
                <a:cs typeface="Arial" panose="020B0604020202020204" pitchFamily="34" charset="0"/>
              </a:rPr>
              <a:pPr eaLnBrk="1" hangingPunct="1"/>
              <a:t>14</a:t>
            </a:fld>
            <a:endParaRPr lang="en-US" altLang="en-US" b="0">
              <a:solidFill>
                <a:srgbClr val="000000"/>
              </a:solidFill>
              <a:latin typeface="Arial" panose="020B0604020202020204" pitchFamily="34" charset="0"/>
              <a:cs typeface="Arial" panose="020B0604020202020204" pitchFamily="34" charset="0"/>
            </a:endParaRPr>
          </a:p>
        </p:txBody>
      </p:sp>
      <p:grpSp>
        <p:nvGrpSpPr>
          <p:cNvPr id="196612" name="Group 43"/>
          <p:cNvGrpSpPr>
            <a:grpSpLocks/>
          </p:cNvGrpSpPr>
          <p:nvPr/>
        </p:nvGrpSpPr>
        <p:grpSpPr bwMode="auto">
          <a:xfrm>
            <a:off x="3886201" y="2889250"/>
            <a:ext cx="1108075" cy="808038"/>
            <a:chOff x="3190875" y="2780144"/>
            <a:chExt cx="828675" cy="776592"/>
          </a:xfrm>
        </p:grpSpPr>
        <p:pic>
          <p:nvPicPr>
            <p:cNvPr id="196613" name="Picture 3" descr="C:\Documents and Settings\Administrator\Local Settings\Temporary Internet Files\Content.IE5\V9OG3KVB\MC90043394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666" y="2780144"/>
              <a:ext cx="527093" cy="55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4" name="TextBox 34"/>
            <p:cNvSpPr txBox="1">
              <a:spLocks noChangeArrowheads="1"/>
            </p:cNvSpPr>
            <p:nvPr/>
          </p:nvSpPr>
          <p:spPr bwMode="auto">
            <a:xfrm flipH="1">
              <a:off x="3190875" y="3337032"/>
              <a:ext cx="828675" cy="21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App Developer</a:t>
              </a:r>
            </a:p>
          </p:txBody>
        </p:sp>
      </p:grpSp>
      <p:grpSp>
        <p:nvGrpSpPr>
          <p:cNvPr id="196615" name="Group 46"/>
          <p:cNvGrpSpPr>
            <a:grpSpLocks/>
          </p:cNvGrpSpPr>
          <p:nvPr/>
        </p:nvGrpSpPr>
        <p:grpSpPr bwMode="auto">
          <a:xfrm>
            <a:off x="4533900" y="1143001"/>
            <a:ext cx="1836738" cy="1495425"/>
            <a:chOff x="3992563" y="1828800"/>
            <a:chExt cx="1570037" cy="1406525"/>
          </a:xfrm>
        </p:grpSpPr>
        <p:sp>
          <p:nvSpPr>
            <p:cNvPr id="196616" name="TextBox 17"/>
            <p:cNvSpPr txBox="1">
              <a:spLocks noChangeArrowheads="1"/>
            </p:cNvSpPr>
            <p:nvPr/>
          </p:nvSpPr>
          <p:spPr bwMode="auto">
            <a:xfrm>
              <a:off x="3992563" y="1828800"/>
              <a:ext cx="523798" cy="228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r>
                <a:rPr lang="en-US" altLang="en-US" sz="1100" b="0">
                  <a:solidFill>
                    <a:srgbClr val="000000"/>
                  </a:solidFill>
                  <a:latin typeface="Arial" panose="020B0604020202020204" pitchFamily="34" charset="0"/>
                  <a:cs typeface="Arial" panose="020B0604020202020204" pitchFamily="34" charset="0"/>
                </a:rPr>
                <a:t>Apps</a:t>
              </a:r>
            </a:p>
          </p:txBody>
        </p:sp>
        <p:grpSp>
          <p:nvGrpSpPr>
            <p:cNvPr id="196617" name="Group 45"/>
            <p:cNvGrpSpPr>
              <a:grpSpLocks/>
            </p:cNvGrpSpPr>
            <p:nvPr/>
          </p:nvGrpSpPr>
          <p:grpSpPr bwMode="auto">
            <a:xfrm>
              <a:off x="4009232" y="2047875"/>
              <a:ext cx="1553368" cy="1187450"/>
              <a:chOff x="4009232" y="2047875"/>
              <a:chExt cx="1553368" cy="1187450"/>
            </a:xfrm>
          </p:grpSpPr>
          <p:sp>
            <p:nvSpPr>
              <p:cNvPr id="16" name="Right Brace 15"/>
              <p:cNvSpPr>
                <a:spLocks/>
              </p:cNvSpPr>
              <p:nvPr/>
            </p:nvSpPr>
            <p:spPr bwMode="auto">
              <a:xfrm>
                <a:off x="4358950" y="2048290"/>
                <a:ext cx="305323" cy="1187035"/>
              </a:xfrm>
              <a:prstGeom prst="rightBrace">
                <a:avLst>
                  <a:gd name="adj1" fmla="val 8333"/>
                  <a:gd name="adj2" fmla="val 50000"/>
                </a:avLst>
              </a:prstGeom>
              <a:noFill/>
              <a:ln w="28575">
                <a:solidFill>
                  <a:srgbClr val="000000"/>
                </a:solidFill>
                <a:round/>
                <a:headEnd/>
                <a:tailEnd/>
              </a:ln>
              <a:effectLst>
                <a:outerShdw blurRad="63500" dist="38100" dir="2700000" algn="tl" rotWithShape="0">
                  <a:srgbClr val="000000">
                    <a:alpha val="39998"/>
                  </a:srgbClr>
                </a:outerShdw>
              </a:effectLst>
              <a:extLst>
                <a:ext uri="{909E8E84-426E-40dd-AFC4-6F175D3DCCD1}"/>
              </a:extLst>
            </p:spPr>
            <p:txBody>
              <a:bodyPr lIns="91437" tIns="45718" rIns="91437" bIns="45718"/>
              <a:lstStyle/>
              <a:p>
                <a:pPr>
                  <a:lnSpc>
                    <a:spcPct val="90000"/>
                  </a:lnSpc>
                  <a:buFont typeface="Times New Roman" pitchFamily="16" charset="0"/>
                  <a:buNone/>
                  <a:defRPr/>
                </a:pPr>
                <a:endParaRPr lang="en-US" sz="2200">
                  <a:solidFill>
                    <a:srgbClr val="000000">
                      <a:lumMod val="25000"/>
                    </a:srgbClr>
                  </a:solidFill>
                  <a:latin typeface="Arial" charset="0"/>
                  <a:ea typeface="ＭＳ Ｐゴシック" charset="0"/>
                  <a:cs typeface="ＭＳ Ｐゴシック" charset="0"/>
                </a:endParaRPr>
              </a:p>
            </p:txBody>
          </p:sp>
          <p:grpSp>
            <p:nvGrpSpPr>
              <p:cNvPr id="196619" name="Group 48"/>
              <p:cNvGrpSpPr>
                <a:grpSpLocks/>
              </p:cNvGrpSpPr>
              <p:nvPr/>
            </p:nvGrpSpPr>
            <p:grpSpPr bwMode="auto">
              <a:xfrm>
                <a:off x="4572000" y="2324100"/>
                <a:ext cx="990600" cy="886193"/>
                <a:chOff x="7848600" y="1524000"/>
                <a:chExt cx="1295400" cy="1106636"/>
              </a:xfrm>
            </p:grpSpPr>
            <p:grpSp>
              <p:nvGrpSpPr>
                <p:cNvPr id="196620" name="Group 37"/>
                <p:cNvGrpSpPr>
                  <a:grpSpLocks noChangeAspect="1"/>
                </p:cNvGrpSpPr>
                <p:nvPr/>
              </p:nvGrpSpPr>
              <p:grpSpPr bwMode="auto">
                <a:xfrm>
                  <a:off x="8074025" y="1524000"/>
                  <a:ext cx="844550" cy="844550"/>
                  <a:chOff x="3505200" y="1676400"/>
                  <a:chExt cx="1073150" cy="1073150"/>
                </a:xfrm>
              </p:grpSpPr>
              <p:pic>
                <p:nvPicPr>
                  <p:cNvPr id="196621" name="Picture 5" descr="C:\Documents and Settings\Administrator\Local Settings\Temporary Internet Files\Content.IE5\VS2I2FT6\MC900432609[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6764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22" name="Picture 5" descr="C:\Documents and Settings\Administrator\Local Settings\Temporary Internet Files\Content.IE5\VS2I2FT6\MC900432609[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288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6623" name="TextBox 21"/>
                <p:cNvSpPr txBox="1">
                  <a:spLocks noChangeArrowheads="1"/>
                </p:cNvSpPr>
                <p:nvPr/>
              </p:nvSpPr>
              <p:spPr bwMode="auto">
                <a:xfrm>
                  <a:off x="7848600" y="2361908"/>
                  <a:ext cx="1295400" cy="268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Customer</a:t>
                  </a:r>
                </a:p>
              </p:txBody>
            </p:sp>
          </p:grpSp>
          <p:grpSp>
            <p:nvGrpSpPr>
              <p:cNvPr id="196624" name="Group 44"/>
              <p:cNvGrpSpPr>
                <a:grpSpLocks/>
              </p:cNvGrpSpPr>
              <p:nvPr/>
            </p:nvGrpSpPr>
            <p:grpSpPr bwMode="auto">
              <a:xfrm>
                <a:off x="4009232" y="2162175"/>
                <a:ext cx="490537" cy="1028625"/>
                <a:chOff x="3959225" y="2162175"/>
                <a:chExt cx="490537" cy="1028625"/>
              </a:xfrm>
            </p:grpSpPr>
            <p:pic>
              <p:nvPicPr>
                <p:cNvPr id="196625" name="Picture 2" descr="C:\Documents and Settings\Administrator\My Documents\pitches\pics\prius1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876550"/>
                  <a:ext cx="430212" cy="31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26" name="Picture 3" descr="C:\Documents and Settings\Administrator\Desktop\panasonic-viera-th-46pz81-plasma-hdtv.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508250"/>
                  <a:ext cx="347002" cy="27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27" name="Picture 6" descr="C:\Documents and Settings\Administrator\My Documents\pitches\pics\Small_Business_SEO_Mobile_Device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9225" y="2162175"/>
                  <a:ext cx="378870" cy="286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19" name="Oval 18"/>
          <p:cNvSpPr>
            <a:spLocks noChangeAspect="1"/>
          </p:cNvSpPr>
          <p:nvPr/>
        </p:nvSpPr>
        <p:spPr bwMode="auto">
          <a:xfrm>
            <a:off x="1771650" y="3810000"/>
            <a:ext cx="2025650" cy="2025650"/>
          </a:xfrm>
          <a:prstGeom prst="ellipse">
            <a:avLst/>
          </a:prstGeom>
          <a:noFill/>
          <a:ln w="25400">
            <a:solidFill>
              <a:schemeClr val="bg2">
                <a:lumMod val="75000"/>
              </a:schemeClr>
            </a:solidFill>
            <a:round/>
            <a:headEnd/>
            <a:tailEnd/>
          </a:ln>
          <a:effectLst>
            <a:outerShdw blurRad="63500" dist="38100" dir="2700000" algn="tl" rotWithShape="0">
              <a:srgbClr val="000000">
                <a:alpha val="39998"/>
              </a:srgbClr>
            </a:outerShdw>
          </a:effectLst>
        </p:spPr>
        <p:txBody>
          <a:bodyPr lIns="91437" tIns="45718" rIns="91437" bIns="45718" anchor="ctr" anchorCtr="1"/>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sp>
        <p:nvSpPr>
          <p:cNvPr id="32" name="TextBox 31"/>
          <p:cNvSpPr txBox="1">
            <a:spLocks noChangeArrowheads="1"/>
          </p:cNvSpPr>
          <p:nvPr/>
        </p:nvSpPr>
        <p:spPr bwMode="auto">
          <a:xfrm>
            <a:off x="2217738" y="5457826"/>
            <a:ext cx="1104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a:solidFill>
                  <a:srgbClr val="000000"/>
                </a:solidFill>
                <a:latin typeface="Arial" panose="020B0604020202020204" pitchFamily="34" charset="0"/>
                <a:cs typeface="Arial" panose="020B0604020202020204" pitchFamily="34" charset="0"/>
              </a:rPr>
              <a:t>Enterprise</a:t>
            </a:r>
          </a:p>
        </p:txBody>
      </p:sp>
      <p:sp>
        <p:nvSpPr>
          <p:cNvPr id="42" name="Block Arc 32"/>
          <p:cNvSpPr>
            <a:spLocks noChangeArrowheads="1"/>
          </p:cNvSpPr>
          <p:nvPr/>
        </p:nvSpPr>
        <p:spPr bwMode="auto">
          <a:xfrm rot="2700000">
            <a:off x="1335881" y="3480594"/>
            <a:ext cx="2578100" cy="2986088"/>
          </a:xfrm>
          <a:custGeom>
            <a:avLst/>
            <a:gdLst>
              <a:gd name="T0" fmla="*/ 49346 w 3429000"/>
              <a:gd name="T1" fmla="*/ 550356 h 3810000"/>
              <a:gd name="T2" fmla="*/ 1042801 w 3429000"/>
              <a:gd name="T3" fmla="*/ 532943 h 3810000"/>
              <a:gd name="T4" fmla="*/ 547856 w 3429000"/>
              <a:gd name="T5" fmla="*/ 719102 h 3810000"/>
              <a:gd name="T6" fmla="*/ 5898240 60000 65536"/>
              <a:gd name="T7" fmla="*/ 5898240 60000 65536"/>
              <a:gd name="T8" fmla="*/ 17694720 60000 65536"/>
              <a:gd name="T9" fmla="*/ 54318 w 3429000"/>
              <a:gd name="T10" fmla="*/ 0 h 3810000"/>
              <a:gd name="T11" fmla="*/ 3362668 w 3429000"/>
              <a:gd name="T12" fmla="*/ 1486657 h 3810000"/>
            </a:gdLst>
            <a:ahLst/>
            <a:cxnLst>
              <a:cxn ang="T6">
                <a:pos x="T0" y="T1"/>
              </a:cxn>
              <a:cxn ang="T7">
                <a:pos x="T2" y="T3"/>
              </a:cxn>
              <a:cxn ang="T8">
                <a:pos x="T4" y="T5"/>
              </a:cxn>
            </a:cxnLst>
            <a:rect l="T9" t="T10" r="T11" b="T12"/>
            <a:pathLst>
              <a:path w="3429000" h="3810000">
                <a:moveTo>
                  <a:pt x="54318" y="1429287"/>
                </a:moveTo>
                <a:lnTo>
                  <a:pt x="54317" y="1429286"/>
                </a:lnTo>
                <a:cubicBezTo>
                  <a:pt x="249596" y="587931"/>
                  <a:pt x="932505" y="-1"/>
                  <a:pt x="1714500" y="-1"/>
                </a:cubicBezTo>
                <a:cubicBezTo>
                  <a:pt x="2479499" y="-1"/>
                  <a:pt x="3151937" y="563126"/>
                  <a:pt x="3362668" y="1380239"/>
                </a:cubicBezTo>
                <a:lnTo>
                  <a:pt x="3164168" y="1443441"/>
                </a:lnTo>
                <a:lnTo>
                  <a:pt x="3164167" y="1443441"/>
                </a:lnTo>
                <a:cubicBezTo>
                  <a:pt x="2980793" y="712625"/>
                  <a:pt x="2388690" y="208036"/>
                  <a:pt x="1714499" y="208036"/>
                </a:cubicBezTo>
                <a:cubicBezTo>
                  <a:pt x="1025541" y="208036"/>
                  <a:pt x="424375" y="734529"/>
                  <a:pt x="254530" y="1486656"/>
                </a:cubicBezTo>
                <a:lnTo>
                  <a:pt x="54318" y="1429287"/>
                </a:lnTo>
                <a:close/>
              </a:path>
            </a:pathLst>
          </a:custGeom>
          <a:solidFill>
            <a:srgbClr val="DDDDDD"/>
          </a:solidFill>
          <a:ln w="25400">
            <a:solidFill>
              <a:srgbClr val="CCFFCC"/>
            </a:solidFill>
            <a:miter lim="800000"/>
            <a:headEnd/>
            <a:tailEnd/>
          </a:ln>
          <a:effectLst>
            <a:outerShdw dist="38100" dir="2700000" algn="tl" rotWithShape="0">
              <a:srgbClr val="000000">
                <a:alpha val="39998"/>
              </a:srgbClr>
            </a:outerShdw>
          </a:effectLst>
        </p:spPr>
        <p:txBody>
          <a:bodyPr lIns="91437" tIns="45718" rIns="91437" bIns="45718"/>
          <a:lstStyle/>
          <a:p>
            <a:endParaRPr lang="en-IN"/>
          </a:p>
        </p:txBody>
      </p:sp>
      <p:grpSp>
        <p:nvGrpSpPr>
          <p:cNvPr id="196631" name="Group 49"/>
          <p:cNvGrpSpPr>
            <a:grpSpLocks/>
          </p:cNvGrpSpPr>
          <p:nvPr/>
        </p:nvGrpSpPr>
        <p:grpSpPr bwMode="auto">
          <a:xfrm>
            <a:off x="1946275" y="4545015"/>
            <a:ext cx="1066800" cy="829707"/>
            <a:chOff x="719139" y="3981449"/>
            <a:chExt cx="1066800" cy="829152"/>
          </a:xfrm>
        </p:grpSpPr>
        <p:pic>
          <p:nvPicPr>
            <p:cNvPr id="196632" name="Picture 6" descr="C:\Documents and Settings\Administrator\Local Settings\Temporary Internet Files\Content.IE5\516US1EJ\MC900434888[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7" y="3981449"/>
              <a:ext cx="435564" cy="4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33" name="TextBox 26"/>
            <p:cNvSpPr txBox="1">
              <a:spLocks noChangeArrowheads="1"/>
            </p:cNvSpPr>
            <p:nvPr/>
          </p:nvSpPr>
          <p:spPr bwMode="auto">
            <a:xfrm>
              <a:off x="719139" y="4441516"/>
              <a:ext cx="1066800" cy="36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Business Owner</a:t>
              </a:r>
            </a:p>
          </p:txBody>
        </p:sp>
      </p:grpSp>
      <p:grpSp>
        <p:nvGrpSpPr>
          <p:cNvPr id="196634" name="Group 50"/>
          <p:cNvGrpSpPr>
            <a:grpSpLocks/>
          </p:cNvGrpSpPr>
          <p:nvPr/>
        </p:nvGrpSpPr>
        <p:grpSpPr bwMode="auto">
          <a:xfrm>
            <a:off x="2959101" y="4614863"/>
            <a:ext cx="434975" cy="690562"/>
            <a:chOff x="1034965" y="4810124"/>
            <a:chExt cx="435148" cy="691207"/>
          </a:xfrm>
        </p:grpSpPr>
        <p:pic>
          <p:nvPicPr>
            <p:cNvPr id="196635" name="Picture 8" descr="C:\Documents and Settings\Administrator\Local Settings\Temporary Internet Files\Content.IE5\YBSG47AR\MC900432623[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34965" y="4810124"/>
              <a:ext cx="435148" cy="45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36" name="TextBox 29"/>
            <p:cNvSpPr txBox="1">
              <a:spLocks noChangeArrowheads="1"/>
            </p:cNvSpPr>
            <p:nvPr/>
          </p:nvSpPr>
          <p:spPr bwMode="auto">
            <a:xfrm>
              <a:off x="1096903" y="5270929"/>
              <a:ext cx="311274" cy="230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IT</a:t>
              </a:r>
            </a:p>
          </p:txBody>
        </p:sp>
      </p:grpSp>
      <p:grpSp>
        <p:nvGrpSpPr>
          <p:cNvPr id="4" name="Group 3"/>
          <p:cNvGrpSpPr>
            <a:grpSpLocks/>
          </p:cNvGrpSpPr>
          <p:nvPr/>
        </p:nvGrpSpPr>
        <p:grpSpPr bwMode="auto">
          <a:xfrm>
            <a:off x="2955925" y="3582988"/>
            <a:ext cx="1104900" cy="735012"/>
            <a:chOff x="1533525" y="3416300"/>
            <a:chExt cx="1104900" cy="734433"/>
          </a:xfrm>
        </p:grpSpPr>
        <p:sp>
          <p:nvSpPr>
            <p:cNvPr id="31" name="Right Arrow 30"/>
            <p:cNvSpPr>
              <a:spLocks noChangeArrowheads="1"/>
            </p:cNvSpPr>
            <p:nvPr/>
          </p:nvSpPr>
          <p:spPr bwMode="auto">
            <a:xfrm rot="-2700000">
              <a:off x="2257425" y="3416300"/>
              <a:ext cx="381000" cy="380700"/>
            </a:xfrm>
            <a:prstGeom prst="rightArrow">
              <a:avLst>
                <a:gd name="adj1" fmla="val 50000"/>
                <a:gd name="adj2" fmla="val 50000"/>
              </a:avLst>
            </a:prstGeom>
            <a:solidFill>
              <a:srgbClr val="474A90"/>
            </a:solidFill>
            <a:ln w="25400">
              <a:solidFill>
                <a:schemeClr val="accent1"/>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sp>
          <p:nvSpPr>
            <p:cNvPr id="15" name="TextBox 14"/>
            <p:cNvSpPr txBox="1"/>
            <p:nvPr/>
          </p:nvSpPr>
          <p:spPr>
            <a:xfrm>
              <a:off x="1533525" y="3705225"/>
              <a:ext cx="874058" cy="445508"/>
            </a:xfrm>
            <a:prstGeom prst="roundRect">
              <a:avLst/>
            </a:prstGeom>
            <a:ln>
              <a:solidFill>
                <a:schemeClr val="bg2">
                  <a:lumMod val="5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91437" tIns="45718" rIns="91437" bIns="45718">
              <a:spAutoFit/>
            </a:bodyPr>
            <a:lstStyle/>
            <a:p>
              <a:pPr>
                <a:lnSpc>
                  <a:spcPct val="90000"/>
                </a:lnSpc>
                <a:defRPr/>
              </a:pPr>
              <a:r>
                <a:rPr lang="en-US" sz="2200" i="1" dirty="0">
                  <a:ln w="12700">
                    <a:solidFill>
                      <a:srgbClr val="000000">
                        <a:satMod val="155000"/>
                      </a:srgbClr>
                    </a:solidFill>
                    <a:prstDash val="solid"/>
                  </a:ln>
                  <a:solidFill>
                    <a:srgbClr val="7889FB"/>
                  </a:solidFill>
                  <a:effectLst>
                    <a:outerShdw blurRad="50800" dist="38100" algn="l" rotWithShape="0">
                      <a:prstClr val="black">
                        <a:alpha val="40000"/>
                      </a:prstClr>
                    </a:outerShdw>
                  </a:effectLst>
                  <a:latin typeface="Arial"/>
                </a:rPr>
                <a:t>APIs</a:t>
              </a:r>
            </a:p>
          </p:txBody>
        </p:sp>
      </p:grpSp>
      <p:sp>
        <p:nvSpPr>
          <p:cNvPr id="2" name="Rectangle 1"/>
          <p:cNvSpPr/>
          <p:nvPr/>
        </p:nvSpPr>
        <p:spPr>
          <a:xfrm>
            <a:off x="5789614" y="2971800"/>
            <a:ext cx="4656137" cy="641350"/>
          </a:xfrm>
          <a:prstGeom prst="rect">
            <a:avLst/>
          </a:prstGeom>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2000">
                <a:solidFill>
                  <a:schemeClr val="hlink"/>
                </a:solidFill>
                <a:latin typeface="Calibri" panose="020F0502020204030204" pitchFamily="34" charset="0"/>
                <a:cs typeface="Arial" panose="020B0604020202020204" pitchFamily="34" charset="0"/>
              </a:rPr>
              <a:t>APIs</a:t>
            </a:r>
            <a:r>
              <a:rPr lang="en-US" altLang="en-US" sz="2000" b="0">
                <a:solidFill>
                  <a:schemeClr val="hlink"/>
                </a:solidFill>
                <a:latin typeface="Calibri" panose="020F0502020204030204" pitchFamily="34" charset="0"/>
                <a:cs typeface="Arial" panose="020B0604020202020204" pitchFamily="34" charset="0"/>
              </a:rPr>
              <a:t> = Exposes assets that developers use to create Apps</a:t>
            </a:r>
          </a:p>
        </p:txBody>
      </p:sp>
      <p:sp>
        <p:nvSpPr>
          <p:cNvPr id="3" name="Rectangle 1"/>
          <p:cNvSpPr/>
          <p:nvPr/>
        </p:nvSpPr>
        <p:spPr>
          <a:xfrm>
            <a:off x="6653214" y="1612900"/>
            <a:ext cx="4008437" cy="915988"/>
          </a:xfrm>
          <a:prstGeom prst="rect">
            <a:avLst/>
          </a:prstGeom>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2000">
                <a:solidFill>
                  <a:schemeClr val="hlink"/>
                </a:solidFill>
                <a:latin typeface="Calibri" panose="020F0502020204030204" pitchFamily="34" charset="0"/>
                <a:cs typeface="Arial" panose="020B0604020202020204" pitchFamily="34" charset="0"/>
              </a:rPr>
              <a:t>Apps</a:t>
            </a:r>
            <a:r>
              <a:rPr lang="en-US" altLang="en-US" sz="2000" b="0">
                <a:solidFill>
                  <a:schemeClr val="hlink"/>
                </a:solidFill>
                <a:latin typeface="Calibri" panose="020F0502020204030204" pitchFamily="34" charset="0"/>
                <a:cs typeface="Arial" panose="020B0604020202020204" pitchFamily="34" charset="0"/>
              </a:rPr>
              <a:t> = Customer facing systems of engagement (Ex:  mobile app, web app, etc)</a:t>
            </a:r>
          </a:p>
        </p:txBody>
      </p:sp>
      <p:sp>
        <p:nvSpPr>
          <p:cNvPr id="53" name="Right Arrow 52"/>
          <p:cNvSpPr>
            <a:spLocks noChangeArrowheads="1"/>
          </p:cNvSpPr>
          <p:nvPr/>
        </p:nvSpPr>
        <p:spPr bwMode="auto">
          <a:xfrm rot="-2700000">
            <a:off x="4603750" y="2600325"/>
            <a:ext cx="381000" cy="381000"/>
          </a:xfrm>
          <a:prstGeom prst="rightArrow">
            <a:avLst>
              <a:gd name="adj1" fmla="val 50000"/>
              <a:gd name="adj2" fmla="val 50000"/>
            </a:avLst>
          </a:prstGeom>
          <a:solidFill>
            <a:srgbClr val="474A90"/>
          </a:solidFill>
          <a:ln w="25400">
            <a:solidFill>
              <a:srgbClr val="7889FB"/>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sp>
        <p:nvSpPr>
          <p:cNvPr id="196655" name="Rectangle 1"/>
          <p:cNvSpPr>
            <a:spLocks noChangeArrowheads="1"/>
          </p:cNvSpPr>
          <p:nvPr/>
        </p:nvSpPr>
        <p:spPr bwMode="auto">
          <a:xfrm>
            <a:off x="4633914" y="4375150"/>
            <a:ext cx="5329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2000">
                <a:solidFill>
                  <a:schemeClr val="hlink"/>
                </a:solidFill>
                <a:latin typeface="Calibri" panose="020F0502020204030204" pitchFamily="34" charset="0"/>
              </a:rPr>
              <a:t>API Management</a:t>
            </a:r>
            <a:r>
              <a:rPr lang="en-US" altLang="en-US" sz="2000" b="0">
                <a:solidFill>
                  <a:schemeClr val="hlink"/>
                </a:solidFill>
                <a:latin typeface="Calibri" panose="020F0502020204030204" pitchFamily="34" charset="0"/>
              </a:rPr>
              <a:t> = Capabilities needed by enterprises to extend APIs to developers, partners and communities.</a:t>
            </a:r>
          </a:p>
        </p:txBody>
      </p:sp>
    </p:spTree>
    <p:extLst>
      <p:ext uri="{BB962C8B-B14F-4D97-AF65-F5344CB8AC3E}">
        <p14:creationId xmlns:p14="http://schemas.microsoft.com/office/powerpoint/2010/main" val="187417474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p:cNvSpPr>
            <a:spLocks noGrp="1"/>
          </p:cNvSpPr>
          <p:nvPr>
            <p:ph type="title" idx="4294967295"/>
          </p:nvPr>
        </p:nvSpPr>
        <p:spPr/>
        <p:txBody>
          <a:bodyPr vert="horz" lIns="91440" tIns="45720" rIns="91440" bIns="45720" rtlCol="0" anchor="ctr">
            <a:normAutofit/>
          </a:bodyPr>
          <a:lstStyle/>
          <a:p>
            <a:r>
              <a:rPr lang="en-US" altLang="en-US" sz="2400">
                <a:solidFill>
                  <a:schemeClr val="hlink"/>
                </a:solidFill>
              </a:rPr>
              <a:t>Apps, APIs and API Mgmt…</a:t>
            </a:r>
          </a:p>
        </p:txBody>
      </p:sp>
      <p:sp>
        <p:nvSpPr>
          <p:cNvPr id="171011" name="Slide Number Placeholder 3"/>
          <p:cNvSpPr txBox="1">
            <a:spLocks noGrp="1"/>
          </p:cNvSpPr>
          <p:nvPr/>
        </p:nvSpPr>
        <p:spPr bwMode="black">
          <a:xfrm>
            <a:off x="1700213" y="65373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defTabSz="457200" eaLnBrk="0" hangingPunct="0">
              <a:defRPr sz="800" b="1">
                <a:solidFill>
                  <a:schemeClr val="tx1"/>
                </a:solidFill>
                <a:latin typeface="Gill Sans" pitchFamily="34" charset="0"/>
                <a:ea typeface="MS PGothic" panose="020B0600070205080204" pitchFamily="34" charset="-128"/>
              </a:defRPr>
            </a:lvl1pPr>
            <a:lvl2pPr marL="742950" indent="-285750" defTabSz="457200" eaLnBrk="0" hangingPunct="0">
              <a:defRPr sz="800" b="1">
                <a:solidFill>
                  <a:schemeClr val="tx1"/>
                </a:solidFill>
                <a:latin typeface="Gill Sans" pitchFamily="34" charset="0"/>
                <a:ea typeface="MS PGothic" panose="020B0600070205080204" pitchFamily="34" charset="-128"/>
              </a:defRPr>
            </a:lvl2pPr>
            <a:lvl3pPr marL="1143000" indent="-228600" defTabSz="457200" eaLnBrk="0" hangingPunct="0">
              <a:defRPr sz="800" b="1">
                <a:solidFill>
                  <a:schemeClr val="tx1"/>
                </a:solidFill>
                <a:latin typeface="Gill Sans" pitchFamily="34" charset="0"/>
                <a:ea typeface="MS PGothic" panose="020B0600070205080204" pitchFamily="34" charset="-128"/>
              </a:defRPr>
            </a:lvl3pPr>
            <a:lvl4pPr marL="1600200" indent="-228600" defTabSz="457200" eaLnBrk="0" hangingPunct="0">
              <a:defRPr sz="800" b="1">
                <a:solidFill>
                  <a:schemeClr val="tx1"/>
                </a:solidFill>
                <a:latin typeface="Gill Sans" pitchFamily="34" charset="0"/>
                <a:ea typeface="MS PGothic" panose="020B0600070205080204" pitchFamily="34" charset="-128"/>
              </a:defRPr>
            </a:lvl4pPr>
            <a:lvl5pPr marL="2057400" indent="-228600" defTabSz="457200" eaLnBrk="0" hangingPunct="0">
              <a:defRPr sz="800" b="1">
                <a:solidFill>
                  <a:schemeClr val="tx1"/>
                </a:solidFill>
                <a:latin typeface="Gill Sans" pitchFamily="34" charset="0"/>
                <a:ea typeface="MS PGothic" panose="020B0600070205080204" pitchFamily="34" charset="-128"/>
              </a:defRPr>
            </a:lvl5pPr>
            <a:lvl6pPr marL="25146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defTabSz="4572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fld id="{15FB28FA-4F31-4FC9-9022-B69AD5F62CAE}" type="slidenum">
              <a:rPr lang="en-US" altLang="en-US" b="0">
                <a:solidFill>
                  <a:srgbClr val="000000"/>
                </a:solidFill>
                <a:latin typeface="Arial" panose="020B0604020202020204" pitchFamily="34" charset="0"/>
                <a:cs typeface="Arial" panose="020B0604020202020204" pitchFamily="34" charset="0"/>
              </a:rPr>
              <a:pPr eaLnBrk="1" hangingPunct="1"/>
              <a:t>15</a:t>
            </a:fld>
            <a:endParaRPr lang="en-US" altLang="en-US" b="0">
              <a:solidFill>
                <a:srgbClr val="000000"/>
              </a:solidFill>
              <a:latin typeface="Arial" panose="020B0604020202020204" pitchFamily="34" charset="0"/>
              <a:cs typeface="Arial" panose="020B0604020202020204" pitchFamily="34" charset="0"/>
            </a:endParaRPr>
          </a:p>
        </p:txBody>
      </p:sp>
      <p:grpSp>
        <p:nvGrpSpPr>
          <p:cNvPr id="171012" name="Group 43"/>
          <p:cNvGrpSpPr>
            <a:grpSpLocks/>
          </p:cNvGrpSpPr>
          <p:nvPr/>
        </p:nvGrpSpPr>
        <p:grpSpPr bwMode="auto">
          <a:xfrm>
            <a:off x="3886201" y="2889250"/>
            <a:ext cx="1108075" cy="808038"/>
            <a:chOff x="3190875" y="2780144"/>
            <a:chExt cx="828675" cy="776592"/>
          </a:xfrm>
        </p:grpSpPr>
        <p:pic>
          <p:nvPicPr>
            <p:cNvPr id="171013" name="Picture 3" descr="C:\Documents and Settings\Administrator\Local Settings\Temporary Internet Files\Content.IE5\V9OG3KVB\MC90043394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666" y="2780144"/>
              <a:ext cx="527093" cy="55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4" name="TextBox 34"/>
            <p:cNvSpPr txBox="1">
              <a:spLocks noChangeArrowheads="1"/>
            </p:cNvSpPr>
            <p:nvPr/>
          </p:nvSpPr>
          <p:spPr bwMode="auto">
            <a:xfrm flipH="1">
              <a:off x="3190875" y="3337032"/>
              <a:ext cx="828675" cy="21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App Developer</a:t>
              </a:r>
            </a:p>
          </p:txBody>
        </p:sp>
      </p:grpSp>
      <p:grpSp>
        <p:nvGrpSpPr>
          <p:cNvPr id="171015" name="Group 46"/>
          <p:cNvGrpSpPr>
            <a:grpSpLocks/>
          </p:cNvGrpSpPr>
          <p:nvPr/>
        </p:nvGrpSpPr>
        <p:grpSpPr bwMode="auto">
          <a:xfrm>
            <a:off x="4533900" y="1143001"/>
            <a:ext cx="1836738" cy="1495425"/>
            <a:chOff x="3992563" y="1828800"/>
            <a:chExt cx="1570037" cy="1406525"/>
          </a:xfrm>
        </p:grpSpPr>
        <p:sp>
          <p:nvSpPr>
            <p:cNvPr id="171016" name="TextBox 17"/>
            <p:cNvSpPr txBox="1">
              <a:spLocks noChangeArrowheads="1"/>
            </p:cNvSpPr>
            <p:nvPr/>
          </p:nvSpPr>
          <p:spPr bwMode="auto">
            <a:xfrm>
              <a:off x="3992563" y="1828800"/>
              <a:ext cx="523798" cy="228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r>
                <a:rPr lang="en-US" altLang="en-US" sz="1100" b="0">
                  <a:solidFill>
                    <a:srgbClr val="000000"/>
                  </a:solidFill>
                  <a:latin typeface="Arial" panose="020B0604020202020204" pitchFamily="34" charset="0"/>
                  <a:cs typeface="Arial" panose="020B0604020202020204" pitchFamily="34" charset="0"/>
                </a:rPr>
                <a:t>Apps</a:t>
              </a:r>
            </a:p>
          </p:txBody>
        </p:sp>
        <p:grpSp>
          <p:nvGrpSpPr>
            <p:cNvPr id="171017" name="Group 45"/>
            <p:cNvGrpSpPr>
              <a:grpSpLocks/>
            </p:cNvGrpSpPr>
            <p:nvPr/>
          </p:nvGrpSpPr>
          <p:grpSpPr bwMode="auto">
            <a:xfrm>
              <a:off x="4009232" y="2047875"/>
              <a:ext cx="1553368" cy="1187450"/>
              <a:chOff x="4009232" y="2047875"/>
              <a:chExt cx="1553368" cy="1187450"/>
            </a:xfrm>
          </p:grpSpPr>
          <p:sp>
            <p:nvSpPr>
              <p:cNvPr id="16" name="Right Brace 15"/>
              <p:cNvSpPr>
                <a:spLocks/>
              </p:cNvSpPr>
              <p:nvPr/>
            </p:nvSpPr>
            <p:spPr bwMode="auto">
              <a:xfrm>
                <a:off x="4358950" y="2048290"/>
                <a:ext cx="305323" cy="1187035"/>
              </a:xfrm>
              <a:prstGeom prst="rightBrace">
                <a:avLst>
                  <a:gd name="adj1" fmla="val 8333"/>
                  <a:gd name="adj2" fmla="val 50000"/>
                </a:avLst>
              </a:prstGeom>
              <a:noFill/>
              <a:ln w="28575">
                <a:solidFill>
                  <a:srgbClr val="000000"/>
                </a:solidFill>
                <a:round/>
                <a:headEnd/>
                <a:tailEnd/>
              </a:ln>
              <a:effectLst>
                <a:outerShdw blurRad="63500" dist="38100" dir="2700000" algn="tl" rotWithShape="0">
                  <a:srgbClr val="000000">
                    <a:alpha val="39998"/>
                  </a:srgbClr>
                </a:outerShdw>
              </a:effectLst>
              <a:extLst>
                <a:ext uri="{909E8E84-426E-40dd-AFC4-6F175D3DCCD1}"/>
              </a:extLst>
            </p:spPr>
            <p:txBody>
              <a:bodyPr lIns="91437" tIns="45718" rIns="91437" bIns="45718"/>
              <a:lstStyle/>
              <a:p>
                <a:pPr>
                  <a:lnSpc>
                    <a:spcPct val="90000"/>
                  </a:lnSpc>
                  <a:buFont typeface="Times New Roman" pitchFamily="16" charset="0"/>
                  <a:buNone/>
                  <a:defRPr/>
                </a:pPr>
                <a:endParaRPr lang="en-US" sz="2200">
                  <a:solidFill>
                    <a:srgbClr val="000000">
                      <a:lumMod val="25000"/>
                    </a:srgbClr>
                  </a:solidFill>
                  <a:latin typeface="Arial" charset="0"/>
                  <a:ea typeface="ＭＳ Ｐゴシック" charset="0"/>
                  <a:cs typeface="ＭＳ Ｐゴシック" charset="0"/>
                </a:endParaRPr>
              </a:p>
            </p:txBody>
          </p:sp>
          <p:grpSp>
            <p:nvGrpSpPr>
              <p:cNvPr id="171019" name="Group 48"/>
              <p:cNvGrpSpPr>
                <a:grpSpLocks/>
              </p:cNvGrpSpPr>
              <p:nvPr/>
            </p:nvGrpSpPr>
            <p:grpSpPr bwMode="auto">
              <a:xfrm>
                <a:off x="4572000" y="2324100"/>
                <a:ext cx="990600" cy="886193"/>
                <a:chOff x="7848600" y="1524000"/>
                <a:chExt cx="1295400" cy="1106636"/>
              </a:xfrm>
            </p:grpSpPr>
            <p:grpSp>
              <p:nvGrpSpPr>
                <p:cNvPr id="171020" name="Group 37"/>
                <p:cNvGrpSpPr>
                  <a:grpSpLocks noChangeAspect="1"/>
                </p:cNvGrpSpPr>
                <p:nvPr/>
              </p:nvGrpSpPr>
              <p:grpSpPr bwMode="auto">
                <a:xfrm>
                  <a:off x="8074025" y="1524000"/>
                  <a:ext cx="844550" cy="844550"/>
                  <a:chOff x="3505200" y="1676400"/>
                  <a:chExt cx="1073150" cy="1073150"/>
                </a:xfrm>
              </p:grpSpPr>
              <p:pic>
                <p:nvPicPr>
                  <p:cNvPr id="171021" name="Picture 5" descr="C:\Documents and Settings\Administrator\Local Settings\Temporary Internet Files\Content.IE5\VS2I2FT6\MC900432609[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6764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22" name="Picture 5" descr="C:\Documents and Settings\Administrator\Local Settings\Temporary Internet Files\Content.IE5\VS2I2FT6\MC900432609[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288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1023" name="TextBox 21"/>
                <p:cNvSpPr txBox="1">
                  <a:spLocks noChangeArrowheads="1"/>
                </p:cNvSpPr>
                <p:nvPr/>
              </p:nvSpPr>
              <p:spPr bwMode="auto">
                <a:xfrm>
                  <a:off x="7848600" y="2361908"/>
                  <a:ext cx="1295400" cy="268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Customer</a:t>
                  </a:r>
                </a:p>
              </p:txBody>
            </p:sp>
          </p:grpSp>
          <p:grpSp>
            <p:nvGrpSpPr>
              <p:cNvPr id="171024" name="Group 44"/>
              <p:cNvGrpSpPr>
                <a:grpSpLocks/>
              </p:cNvGrpSpPr>
              <p:nvPr/>
            </p:nvGrpSpPr>
            <p:grpSpPr bwMode="auto">
              <a:xfrm>
                <a:off x="4009232" y="2162175"/>
                <a:ext cx="490537" cy="1028625"/>
                <a:chOff x="3959225" y="2162175"/>
                <a:chExt cx="490537" cy="1028625"/>
              </a:xfrm>
            </p:grpSpPr>
            <p:pic>
              <p:nvPicPr>
                <p:cNvPr id="171025" name="Picture 2" descr="C:\Documents and Settings\Administrator\My Documents\pitches\pics\prius1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9550" y="2876550"/>
                  <a:ext cx="430212" cy="31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26" name="Picture 3" descr="C:\Documents and Settings\Administrator\Desktop\panasonic-viera-th-46pz81-plasma-hdtv.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550" y="2508250"/>
                  <a:ext cx="347002" cy="272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27" name="Picture 6" descr="C:\Documents and Settings\Administrator\My Documents\pitches\pics\Small_Business_SEO_Mobile_Device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9225" y="2162175"/>
                  <a:ext cx="378870" cy="286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19" name="Oval 18"/>
          <p:cNvSpPr>
            <a:spLocks noChangeAspect="1"/>
          </p:cNvSpPr>
          <p:nvPr/>
        </p:nvSpPr>
        <p:spPr bwMode="auto">
          <a:xfrm>
            <a:off x="1771650" y="3810000"/>
            <a:ext cx="2025650" cy="2025650"/>
          </a:xfrm>
          <a:prstGeom prst="ellipse">
            <a:avLst/>
          </a:prstGeom>
          <a:noFill/>
          <a:ln w="25400">
            <a:solidFill>
              <a:schemeClr val="bg2">
                <a:lumMod val="75000"/>
              </a:schemeClr>
            </a:solidFill>
            <a:round/>
            <a:headEnd/>
            <a:tailEnd/>
          </a:ln>
          <a:effectLst>
            <a:outerShdw blurRad="63500" dist="38100" dir="2700000" algn="tl" rotWithShape="0">
              <a:srgbClr val="000000">
                <a:alpha val="39998"/>
              </a:srgbClr>
            </a:outerShdw>
          </a:effectLst>
        </p:spPr>
        <p:txBody>
          <a:bodyPr lIns="91437" tIns="45718" rIns="91437" bIns="45718" anchor="ctr" anchorCtr="1"/>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sp>
        <p:nvSpPr>
          <p:cNvPr id="32" name="TextBox 31"/>
          <p:cNvSpPr txBox="1">
            <a:spLocks noChangeArrowheads="1"/>
          </p:cNvSpPr>
          <p:nvPr/>
        </p:nvSpPr>
        <p:spPr bwMode="auto">
          <a:xfrm>
            <a:off x="2217738" y="5457826"/>
            <a:ext cx="1104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a:solidFill>
                  <a:srgbClr val="000000"/>
                </a:solidFill>
                <a:latin typeface="Arial" panose="020B0604020202020204" pitchFamily="34" charset="0"/>
                <a:cs typeface="Arial" panose="020B0604020202020204" pitchFamily="34" charset="0"/>
              </a:rPr>
              <a:t>Enterprise</a:t>
            </a:r>
          </a:p>
        </p:txBody>
      </p:sp>
      <p:sp>
        <p:nvSpPr>
          <p:cNvPr id="42" name="Block Arc 32"/>
          <p:cNvSpPr>
            <a:spLocks noChangeArrowheads="1"/>
          </p:cNvSpPr>
          <p:nvPr/>
        </p:nvSpPr>
        <p:spPr bwMode="auto">
          <a:xfrm rot="2700000">
            <a:off x="1335881" y="3480594"/>
            <a:ext cx="2578100" cy="2986088"/>
          </a:xfrm>
          <a:custGeom>
            <a:avLst/>
            <a:gdLst>
              <a:gd name="T0" fmla="*/ 49346 w 3429000"/>
              <a:gd name="T1" fmla="*/ 550356 h 3810000"/>
              <a:gd name="T2" fmla="*/ 1042801 w 3429000"/>
              <a:gd name="T3" fmla="*/ 532943 h 3810000"/>
              <a:gd name="T4" fmla="*/ 547856 w 3429000"/>
              <a:gd name="T5" fmla="*/ 719102 h 3810000"/>
              <a:gd name="T6" fmla="*/ 5898240 60000 65536"/>
              <a:gd name="T7" fmla="*/ 5898240 60000 65536"/>
              <a:gd name="T8" fmla="*/ 17694720 60000 65536"/>
              <a:gd name="T9" fmla="*/ 54318 w 3429000"/>
              <a:gd name="T10" fmla="*/ 0 h 3810000"/>
              <a:gd name="T11" fmla="*/ 3362668 w 3429000"/>
              <a:gd name="T12" fmla="*/ 1486657 h 3810000"/>
            </a:gdLst>
            <a:ahLst/>
            <a:cxnLst>
              <a:cxn ang="T6">
                <a:pos x="T0" y="T1"/>
              </a:cxn>
              <a:cxn ang="T7">
                <a:pos x="T2" y="T3"/>
              </a:cxn>
              <a:cxn ang="T8">
                <a:pos x="T4" y="T5"/>
              </a:cxn>
            </a:cxnLst>
            <a:rect l="T9" t="T10" r="T11" b="T12"/>
            <a:pathLst>
              <a:path w="3429000" h="3810000">
                <a:moveTo>
                  <a:pt x="54318" y="1429287"/>
                </a:moveTo>
                <a:lnTo>
                  <a:pt x="54317" y="1429286"/>
                </a:lnTo>
                <a:cubicBezTo>
                  <a:pt x="249596" y="587931"/>
                  <a:pt x="932505" y="-1"/>
                  <a:pt x="1714500" y="-1"/>
                </a:cubicBezTo>
                <a:cubicBezTo>
                  <a:pt x="2479499" y="-1"/>
                  <a:pt x="3151937" y="563126"/>
                  <a:pt x="3362668" y="1380239"/>
                </a:cubicBezTo>
                <a:lnTo>
                  <a:pt x="3164168" y="1443441"/>
                </a:lnTo>
                <a:lnTo>
                  <a:pt x="3164167" y="1443441"/>
                </a:lnTo>
                <a:cubicBezTo>
                  <a:pt x="2980793" y="712625"/>
                  <a:pt x="2388690" y="208036"/>
                  <a:pt x="1714499" y="208036"/>
                </a:cubicBezTo>
                <a:cubicBezTo>
                  <a:pt x="1025541" y="208036"/>
                  <a:pt x="424375" y="734529"/>
                  <a:pt x="254530" y="1486656"/>
                </a:cubicBezTo>
                <a:lnTo>
                  <a:pt x="54318" y="1429287"/>
                </a:lnTo>
                <a:close/>
              </a:path>
            </a:pathLst>
          </a:custGeom>
          <a:solidFill>
            <a:srgbClr val="DDDDDD"/>
          </a:solidFill>
          <a:ln w="25400">
            <a:solidFill>
              <a:srgbClr val="CCFFCC"/>
            </a:solidFill>
            <a:miter lim="800000"/>
            <a:headEnd/>
            <a:tailEnd/>
          </a:ln>
          <a:effectLst>
            <a:outerShdw dist="38100" dir="2700000" algn="tl" rotWithShape="0">
              <a:srgbClr val="000000">
                <a:alpha val="39998"/>
              </a:srgbClr>
            </a:outerShdw>
          </a:effectLst>
        </p:spPr>
        <p:txBody>
          <a:bodyPr lIns="91437" tIns="45718" rIns="91437" bIns="45718"/>
          <a:lstStyle/>
          <a:p>
            <a:endParaRPr lang="en-IN"/>
          </a:p>
        </p:txBody>
      </p:sp>
      <p:grpSp>
        <p:nvGrpSpPr>
          <p:cNvPr id="171031" name="Group 49"/>
          <p:cNvGrpSpPr>
            <a:grpSpLocks/>
          </p:cNvGrpSpPr>
          <p:nvPr/>
        </p:nvGrpSpPr>
        <p:grpSpPr bwMode="auto">
          <a:xfrm>
            <a:off x="1946275" y="4545015"/>
            <a:ext cx="1066800" cy="829707"/>
            <a:chOff x="719139" y="3981449"/>
            <a:chExt cx="1066800" cy="829152"/>
          </a:xfrm>
        </p:grpSpPr>
        <p:pic>
          <p:nvPicPr>
            <p:cNvPr id="171032" name="Picture 6" descr="C:\Documents and Settings\Administrator\Local Settings\Temporary Internet Files\Content.IE5\516US1EJ\MC900434888[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4757" y="3981449"/>
              <a:ext cx="435564" cy="4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33" name="TextBox 26"/>
            <p:cNvSpPr txBox="1">
              <a:spLocks noChangeArrowheads="1"/>
            </p:cNvSpPr>
            <p:nvPr/>
          </p:nvSpPr>
          <p:spPr bwMode="auto">
            <a:xfrm>
              <a:off x="719139" y="4441516"/>
              <a:ext cx="1066800" cy="36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Business Owner</a:t>
              </a:r>
            </a:p>
          </p:txBody>
        </p:sp>
      </p:grpSp>
      <p:grpSp>
        <p:nvGrpSpPr>
          <p:cNvPr id="171034" name="Group 50"/>
          <p:cNvGrpSpPr>
            <a:grpSpLocks/>
          </p:cNvGrpSpPr>
          <p:nvPr/>
        </p:nvGrpSpPr>
        <p:grpSpPr bwMode="auto">
          <a:xfrm>
            <a:off x="2959101" y="4614863"/>
            <a:ext cx="434975" cy="690562"/>
            <a:chOff x="1034965" y="4810124"/>
            <a:chExt cx="435148" cy="691207"/>
          </a:xfrm>
        </p:grpSpPr>
        <p:pic>
          <p:nvPicPr>
            <p:cNvPr id="171035" name="Picture 8" descr="C:\Documents and Settings\Administrator\Local Settings\Temporary Internet Files\Content.IE5\YBSG47AR\MC900432623[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34965" y="4810124"/>
              <a:ext cx="435148" cy="45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36" name="TextBox 29"/>
            <p:cNvSpPr txBox="1">
              <a:spLocks noChangeArrowheads="1"/>
            </p:cNvSpPr>
            <p:nvPr/>
          </p:nvSpPr>
          <p:spPr bwMode="auto">
            <a:xfrm>
              <a:off x="1096903" y="5270929"/>
              <a:ext cx="311274" cy="230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IT</a:t>
              </a:r>
            </a:p>
          </p:txBody>
        </p:sp>
      </p:grpSp>
      <p:grpSp>
        <p:nvGrpSpPr>
          <p:cNvPr id="4" name="Group 3"/>
          <p:cNvGrpSpPr>
            <a:grpSpLocks/>
          </p:cNvGrpSpPr>
          <p:nvPr/>
        </p:nvGrpSpPr>
        <p:grpSpPr bwMode="auto">
          <a:xfrm>
            <a:off x="3051175" y="3429001"/>
            <a:ext cx="1104900" cy="735013"/>
            <a:chOff x="1533525" y="3416300"/>
            <a:chExt cx="1104900" cy="734433"/>
          </a:xfrm>
        </p:grpSpPr>
        <p:sp>
          <p:nvSpPr>
            <p:cNvPr id="31" name="Right Arrow 30"/>
            <p:cNvSpPr>
              <a:spLocks noChangeArrowheads="1"/>
            </p:cNvSpPr>
            <p:nvPr/>
          </p:nvSpPr>
          <p:spPr bwMode="auto">
            <a:xfrm rot="-2700000">
              <a:off x="2257425" y="3416300"/>
              <a:ext cx="381000" cy="380699"/>
            </a:xfrm>
            <a:prstGeom prst="rightArrow">
              <a:avLst>
                <a:gd name="adj1" fmla="val 50000"/>
                <a:gd name="adj2" fmla="val 50000"/>
              </a:avLst>
            </a:prstGeom>
            <a:solidFill>
              <a:srgbClr val="474A90"/>
            </a:solidFill>
            <a:ln w="25400">
              <a:solidFill>
                <a:schemeClr val="accent1"/>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sp>
          <p:nvSpPr>
            <p:cNvPr id="15" name="TextBox 14"/>
            <p:cNvSpPr txBox="1"/>
            <p:nvPr/>
          </p:nvSpPr>
          <p:spPr>
            <a:xfrm>
              <a:off x="1533525" y="3705225"/>
              <a:ext cx="874058" cy="445508"/>
            </a:xfrm>
            <a:prstGeom prst="roundRect">
              <a:avLst/>
            </a:prstGeom>
            <a:ln>
              <a:solidFill>
                <a:schemeClr val="bg2">
                  <a:lumMod val="5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91437" tIns="45718" rIns="91437" bIns="45718">
              <a:spAutoFit/>
            </a:bodyPr>
            <a:lstStyle/>
            <a:p>
              <a:pPr>
                <a:lnSpc>
                  <a:spcPct val="90000"/>
                </a:lnSpc>
                <a:defRPr/>
              </a:pPr>
              <a:r>
                <a:rPr lang="en-US" sz="2200" i="1" dirty="0">
                  <a:ln w="12700">
                    <a:solidFill>
                      <a:srgbClr val="000000">
                        <a:satMod val="155000"/>
                      </a:srgbClr>
                    </a:solidFill>
                    <a:prstDash val="solid"/>
                  </a:ln>
                  <a:solidFill>
                    <a:srgbClr val="7889FB"/>
                  </a:solidFill>
                  <a:effectLst>
                    <a:outerShdw blurRad="50800" dist="38100" algn="l" rotWithShape="0">
                      <a:prstClr val="black">
                        <a:alpha val="40000"/>
                      </a:prstClr>
                    </a:outerShdw>
                  </a:effectLst>
                  <a:latin typeface="Arial"/>
                </a:rPr>
                <a:t>APIs</a:t>
              </a:r>
            </a:p>
          </p:txBody>
        </p:sp>
      </p:grpSp>
      <p:sp>
        <p:nvSpPr>
          <p:cNvPr id="2" name="Rectangle 1"/>
          <p:cNvSpPr/>
          <p:nvPr/>
        </p:nvSpPr>
        <p:spPr>
          <a:xfrm>
            <a:off x="5789614" y="2971800"/>
            <a:ext cx="4656137" cy="641350"/>
          </a:xfrm>
          <a:prstGeom prst="rect">
            <a:avLst/>
          </a:prstGeom>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2000">
                <a:solidFill>
                  <a:schemeClr val="hlink"/>
                </a:solidFill>
                <a:latin typeface="Calibri" panose="020F0502020204030204" pitchFamily="34" charset="0"/>
                <a:cs typeface="Arial" panose="020B0604020202020204" pitchFamily="34" charset="0"/>
              </a:rPr>
              <a:t>APIs</a:t>
            </a:r>
            <a:r>
              <a:rPr lang="en-US" altLang="en-US" sz="2000" b="0">
                <a:solidFill>
                  <a:schemeClr val="hlink"/>
                </a:solidFill>
                <a:latin typeface="Calibri" panose="020F0502020204030204" pitchFamily="34" charset="0"/>
                <a:cs typeface="Arial" panose="020B0604020202020204" pitchFamily="34" charset="0"/>
              </a:rPr>
              <a:t> = Exposes assets that developers use to create Apps</a:t>
            </a:r>
          </a:p>
        </p:txBody>
      </p:sp>
      <p:sp>
        <p:nvSpPr>
          <p:cNvPr id="3" name="Rectangle 1"/>
          <p:cNvSpPr/>
          <p:nvPr/>
        </p:nvSpPr>
        <p:spPr>
          <a:xfrm>
            <a:off x="6653214" y="1612900"/>
            <a:ext cx="4008437" cy="915988"/>
          </a:xfrm>
          <a:prstGeom prst="rect">
            <a:avLst/>
          </a:prstGeom>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2000">
                <a:solidFill>
                  <a:schemeClr val="hlink"/>
                </a:solidFill>
                <a:latin typeface="Calibri" panose="020F0502020204030204" pitchFamily="34" charset="0"/>
                <a:cs typeface="Arial" panose="020B0604020202020204" pitchFamily="34" charset="0"/>
              </a:rPr>
              <a:t>Apps</a:t>
            </a:r>
            <a:r>
              <a:rPr lang="en-US" altLang="en-US" sz="2000" b="0">
                <a:solidFill>
                  <a:schemeClr val="hlink"/>
                </a:solidFill>
                <a:latin typeface="Calibri" panose="020F0502020204030204" pitchFamily="34" charset="0"/>
                <a:cs typeface="Arial" panose="020B0604020202020204" pitchFamily="34" charset="0"/>
              </a:rPr>
              <a:t> = Customer facing systems of engagement (Ex:  mobile app, web app, etc)</a:t>
            </a:r>
          </a:p>
        </p:txBody>
      </p:sp>
      <p:pic>
        <p:nvPicPr>
          <p:cNvPr id="171042" name="Picture 34" descr="ANd9GcQl_5jU6ECALFOd1U75T3nacxKVD2VgiMP1e_Eiy536M7_gC1b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7100" y="4225926"/>
            <a:ext cx="1250950" cy="1141413"/>
          </a:xfrm>
          <a:prstGeom prst="rect">
            <a:avLst/>
          </a:prstGeom>
          <a:noFill/>
          <a:extLst>
            <a:ext uri="{909E8E84-426E-40DD-AFC4-6F175D3DCCD1}">
              <a14:hiddenFill xmlns:a14="http://schemas.microsoft.com/office/drawing/2010/main">
                <a:solidFill>
                  <a:srgbClr val="FFFFFF"/>
                </a:solidFill>
              </a14:hiddenFill>
            </a:ext>
          </a:extLst>
        </p:spPr>
      </p:pic>
      <p:grpSp>
        <p:nvGrpSpPr>
          <p:cNvPr id="171043" name="Group 35"/>
          <p:cNvGrpSpPr>
            <a:grpSpLocks/>
          </p:cNvGrpSpPr>
          <p:nvPr/>
        </p:nvGrpSpPr>
        <p:grpSpPr bwMode="auto">
          <a:xfrm>
            <a:off x="3536950" y="2870200"/>
            <a:ext cx="1828800" cy="571500"/>
            <a:chOff x="472" y="1064"/>
            <a:chExt cx="1152" cy="320"/>
          </a:xfrm>
        </p:grpSpPr>
        <p:sp>
          <p:nvSpPr>
            <p:cNvPr id="171044" name="AutoShape 36"/>
            <p:cNvSpPr>
              <a:spLocks noChangeArrowheads="1"/>
            </p:cNvSpPr>
            <p:nvPr/>
          </p:nvSpPr>
          <p:spPr bwMode="auto">
            <a:xfrm>
              <a:off x="472" y="1064"/>
              <a:ext cx="1152" cy="320"/>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schemeClr>
              </a:prstShdw>
            </a:effectLst>
          </p:spPr>
          <p:txBody>
            <a:bodyPr wrap="none" anchor="ctr"/>
            <a:lstStyle/>
            <a:p>
              <a:endParaRPr lang="en-IN"/>
            </a:p>
          </p:txBody>
        </p:sp>
        <p:pic>
          <p:nvPicPr>
            <p:cNvPr id="171045" name="Picture 3" descr="C:\Documents and Settings\Administrator\Local Settings\Temporary Internet Files\Content.IE5\V9OG3KVB\MC90043394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 y="1099"/>
              <a:ext cx="27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46"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7" y="1120"/>
              <a:ext cx="689" cy="19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grpSp>
      <p:grpSp>
        <p:nvGrpSpPr>
          <p:cNvPr id="171047" name="Group 39"/>
          <p:cNvGrpSpPr>
            <a:grpSpLocks/>
          </p:cNvGrpSpPr>
          <p:nvPr/>
        </p:nvGrpSpPr>
        <p:grpSpPr bwMode="auto">
          <a:xfrm>
            <a:off x="4451350" y="1168400"/>
            <a:ext cx="1816100" cy="1549400"/>
            <a:chOff x="896" y="736"/>
            <a:chExt cx="1144" cy="976"/>
          </a:xfrm>
        </p:grpSpPr>
        <p:sp>
          <p:nvSpPr>
            <p:cNvPr id="171048" name="AutoShape 40"/>
            <p:cNvSpPr>
              <a:spLocks noChangeArrowheads="1"/>
            </p:cNvSpPr>
            <p:nvPr/>
          </p:nvSpPr>
          <p:spPr bwMode="auto">
            <a:xfrm>
              <a:off x="896" y="736"/>
              <a:ext cx="1144" cy="976"/>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schemeClr>
              </a:prstShdw>
            </a:effectLst>
          </p:spPr>
          <p:txBody>
            <a:bodyPr wrap="none" anchor="ctr"/>
            <a:lstStyle/>
            <a:p>
              <a:endParaRPr lang="en-IN"/>
            </a:p>
          </p:txBody>
        </p:sp>
        <p:pic>
          <p:nvPicPr>
            <p:cNvPr id="171049" name="Picture 41" descr="comput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7" y="797"/>
              <a:ext cx="797" cy="553"/>
            </a:xfrm>
            <a:prstGeom prst="rect">
              <a:avLst/>
            </a:prstGeom>
            <a:noFill/>
            <a:extLst>
              <a:ext uri="{909E8E84-426E-40DD-AFC4-6F175D3DCCD1}">
                <a14:hiddenFill xmlns:a14="http://schemas.microsoft.com/office/drawing/2010/main">
                  <a:solidFill>
                    <a:srgbClr val="FFFFFF"/>
                  </a:solidFill>
                </a14:hiddenFill>
              </a:ext>
            </a:extLst>
          </p:spPr>
        </p:pic>
        <p:grpSp>
          <p:nvGrpSpPr>
            <p:cNvPr id="171050" name="Group 37"/>
            <p:cNvGrpSpPr>
              <a:grpSpLocks noChangeAspect="1"/>
            </p:cNvGrpSpPr>
            <p:nvPr/>
          </p:nvGrpSpPr>
          <p:grpSpPr bwMode="auto">
            <a:xfrm>
              <a:off x="1529" y="1249"/>
              <a:ext cx="440" cy="402"/>
              <a:chOff x="3505200" y="1676400"/>
              <a:chExt cx="1073150" cy="1073150"/>
            </a:xfrm>
          </p:grpSpPr>
          <p:pic>
            <p:nvPicPr>
              <p:cNvPr id="171051" name="Picture 5" descr="C:\Documents and Settings\Administrator\Local Settings\Temporary Internet Files\Content.IE5\VS2I2FT6\MC900432609[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6764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52" name="Picture 5" descr="C:\Documents and Settings\Administrator\Local Settings\Temporary Internet Files\Content.IE5\VS2I2FT6\MC900432609[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8288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1053"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7" y="976"/>
              <a:ext cx="449" cy="1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grpSp>
      <p:sp>
        <p:nvSpPr>
          <p:cNvPr id="53" name="Right Arrow 52"/>
          <p:cNvSpPr>
            <a:spLocks noChangeArrowheads="1"/>
          </p:cNvSpPr>
          <p:nvPr/>
        </p:nvSpPr>
        <p:spPr bwMode="auto">
          <a:xfrm rot="-2700000">
            <a:off x="4603750" y="2600325"/>
            <a:ext cx="381000" cy="381000"/>
          </a:xfrm>
          <a:prstGeom prst="rightArrow">
            <a:avLst>
              <a:gd name="adj1" fmla="val 50000"/>
              <a:gd name="adj2" fmla="val 50000"/>
            </a:avLst>
          </a:prstGeom>
          <a:solidFill>
            <a:srgbClr val="474A90"/>
          </a:solidFill>
          <a:ln w="25400">
            <a:solidFill>
              <a:srgbClr val="7889FB"/>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sp>
        <p:nvSpPr>
          <p:cNvPr id="171055" name="Rectangle 1"/>
          <p:cNvSpPr>
            <a:spLocks noChangeArrowheads="1"/>
          </p:cNvSpPr>
          <p:nvPr/>
        </p:nvSpPr>
        <p:spPr bwMode="auto">
          <a:xfrm>
            <a:off x="4633914" y="4375150"/>
            <a:ext cx="5329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2000">
                <a:solidFill>
                  <a:schemeClr val="hlink"/>
                </a:solidFill>
                <a:latin typeface="Calibri" panose="020F0502020204030204" pitchFamily="34" charset="0"/>
              </a:rPr>
              <a:t>API Management</a:t>
            </a:r>
            <a:r>
              <a:rPr lang="en-US" altLang="en-US" sz="2000" b="0">
                <a:solidFill>
                  <a:schemeClr val="hlink"/>
                </a:solidFill>
                <a:latin typeface="Calibri" panose="020F0502020204030204" pitchFamily="34" charset="0"/>
              </a:rPr>
              <a:t> = Capabilities needed by enterprises to extend APIs to developers, partners and communities.</a:t>
            </a:r>
          </a:p>
        </p:txBody>
      </p:sp>
    </p:spTree>
    <p:extLst>
      <p:ext uri="{BB962C8B-B14F-4D97-AF65-F5344CB8AC3E}">
        <p14:creationId xmlns:p14="http://schemas.microsoft.com/office/powerpoint/2010/main" val="268396742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171042"/>
                                        </p:tgtEl>
                                        <p:attrNameLst>
                                          <p:attrName>style.visibility</p:attrName>
                                        </p:attrNameLst>
                                      </p:cBhvr>
                                      <p:to>
                                        <p:strVal val="visible"/>
                                      </p:to>
                                    </p:set>
                                    <p:animEffect transition="in" filter="circle(out)">
                                      <p:cBhvr>
                                        <p:cTn id="7" dur="1000"/>
                                        <p:tgtEl>
                                          <p:spTgt spid="171042"/>
                                        </p:tgtEl>
                                      </p:cBhvr>
                                    </p:animEffect>
                                  </p:childTnLst>
                                </p:cTn>
                              </p:par>
                            </p:childTnLst>
                          </p:cTn>
                        </p:par>
                        <p:par>
                          <p:cTn id="8" fill="hold" nodeType="afterGroup">
                            <p:stCondLst>
                              <p:cond delay="1000"/>
                            </p:stCondLst>
                            <p:childTnLst>
                              <p:par>
                                <p:cTn id="9" presetID="6" presetClass="entr" presetSubtype="32" fill="hold" nodeType="afterEffect">
                                  <p:stCondLst>
                                    <p:cond delay="0"/>
                                  </p:stCondLst>
                                  <p:childTnLst>
                                    <p:set>
                                      <p:cBhvr>
                                        <p:cTn id="10" dur="1" fill="hold">
                                          <p:stCondLst>
                                            <p:cond delay="0"/>
                                          </p:stCondLst>
                                        </p:cTn>
                                        <p:tgtEl>
                                          <p:spTgt spid="171043"/>
                                        </p:tgtEl>
                                        <p:attrNameLst>
                                          <p:attrName>style.visibility</p:attrName>
                                        </p:attrNameLst>
                                      </p:cBhvr>
                                      <p:to>
                                        <p:strVal val="visible"/>
                                      </p:to>
                                    </p:set>
                                    <p:animEffect transition="in" filter="circle(out)">
                                      <p:cBhvr>
                                        <p:cTn id="11" dur="1000"/>
                                        <p:tgtEl>
                                          <p:spTgt spid="171043"/>
                                        </p:tgtEl>
                                      </p:cBhvr>
                                    </p:animEffect>
                                  </p:childTnLst>
                                </p:cTn>
                              </p:par>
                            </p:childTnLst>
                          </p:cTn>
                        </p:par>
                        <p:par>
                          <p:cTn id="12" fill="hold" nodeType="afterGroup">
                            <p:stCondLst>
                              <p:cond delay="2000"/>
                            </p:stCondLst>
                            <p:childTnLst>
                              <p:par>
                                <p:cTn id="13" presetID="6" presetClass="entr" presetSubtype="32" fill="hold" nodeType="afterEffect">
                                  <p:stCondLst>
                                    <p:cond delay="0"/>
                                  </p:stCondLst>
                                  <p:childTnLst>
                                    <p:set>
                                      <p:cBhvr>
                                        <p:cTn id="14" dur="1" fill="hold">
                                          <p:stCondLst>
                                            <p:cond delay="0"/>
                                          </p:stCondLst>
                                        </p:cTn>
                                        <p:tgtEl>
                                          <p:spTgt spid="171047"/>
                                        </p:tgtEl>
                                        <p:attrNameLst>
                                          <p:attrName>style.visibility</p:attrName>
                                        </p:attrNameLst>
                                      </p:cBhvr>
                                      <p:to>
                                        <p:strVal val="visible"/>
                                      </p:to>
                                    </p:set>
                                    <p:animEffect transition="in" filter="circle(out)">
                                      <p:cBhvr>
                                        <p:cTn id="15" dur="1000"/>
                                        <p:tgtEl>
                                          <p:spTgt spid="17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39"/>
          <p:cNvSpPr>
            <a:spLocks noChangeArrowheads="1"/>
          </p:cNvSpPr>
          <p:nvPr/>
        </p:nvSpPr>
        <p:spPr bwMode="auto">
          <a:xfrm rot="5400000">
            <a:off x="1463676" y="1574801"/>
            <a:ext cx="5319712" cy="4421187"/>
          </a:xfrm>
          <a:prstGeom prst="rtTriangle">
            <a:avLst/>
          </a:prstGeom>
          <a:gradFill rotWithShape="1">
            <a:gsLst>
              <a:gs pos="0">
                <a:srgbClr val="33CC33">
                  <a:alpha val="39998"/>
                </a:srgbClr>
              </a:gs>
              <a:gs pos="100000">
                <a:schemeClr val="bg1"/>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endParaRPr lang="en-US" altLang="en-US"/>
          </a:p>
        </p:txBody>
      </p:sp>
      <p:sp>
        <p:nvSpPr>
          <p:cNvPr id="315441" name="AutoShape 49"/>
          <p:cNvSpPr>
            <a:spLocks noChangeArrowheads="1"/>
          </p:cNvSpPr>
          <p:nvPr/>
        </p:nvSpPr>
        <p:spPr bwMode="auto">
          <a:xfrm>
            <a:off x="3552825" y="4787900"/>
            <a:ext cx="1828800" cy="1651000"/>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alpha val="74998"/>
              </a:schemeClr>
            </a:prstShdw>
          </a:effectLst>
        </p:spPr>
        <p:txBody>
          <a:bodyPr wrap="none" anchor="ctr"/>
          <a:lstStyle/>
          <a:p>
            <a:pPr>
              <a:defRPr/>
            </a:pPr>
            <a:endParaRPr lang="en-US">
              <a:latin typeface="Gill Sans" charset="0"/>
              <a:ea typeface="MS PGothic" charset="0"/>
              <a:cs typeface="Arial" charset="0"/>
            </a:endParaRPr>
          </a:p>
        </p:txBody>
      </p:sp>
      <p:sp>
        <p:nvSpPr>
          <p:cNvPr id="315394" name="AutoShape 2"/>
          <p:cNvSpPr>
            <a:spLocks noChangeArrowheads="1"/>
          </p:cNvSpPr>
          <p:nvPr/>
        </p:nvSpPr>
        <p:spPr bwMode="auto">
          <a:xfrm>
            <a:off x="5178425" y="3048000"/>
            <a:ext cx="1828800" cy="889000"/>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alpha val="74998"/>
              </a:schemeClr>
            </a:prstShdw>
          </a:effectLst>
        </p:spPr>
        <p:txBody>
          <a:bodyPr wrap="none" anchor="ctr"/>
          <a:lstStyle/>
          <a:p>
            <a:pPr>
              <a:defRPr/>
            </a:pPr>
            <a:endParaRPr lang="en-US">
              <a:latin typeface="Gill Sans" charset="0"/>
              <a:ea typeface="MS PGothic" charset="0"/>
              <a:cs typeface="Arial" charset="0"/>
            </a:endParaRPr>
          </a:p>
        </p:txBody>
      </p:sp>
      <p:sp>
        <p:nvSpPr>
          <p:cNvPr id="62469" name="Title 1"/>
          <p:cNvSpPr>
            <a:spLocks noGrp="1"/>
          </p:cNvSpPr>
          <p:nvPr>
            <p:ph type="title" idx="4294967295"/>
          </p:nvPr>
        </p:nvSpPr>
        <p:spPr>
          <a:xfrm>
            <a:off x="1978025" y="609600"/>
            <a:ext cx="6764338" cy="395288"/>
          </a:xfrm>
        </p:spPr>
        <p:txBody>
          <a:bodyPr vert="horz" lIns="91440" tIns="45720" rIns="91440" bIns="45720" rtlCol="0" anchor="ctr">
            <a:normAutofit fontScale="90000"/>
          </a:bodyPr>
          <a:lstStyle/>
          <a:p>
            <a:r>
              <a:rPr lang="en-US" altLang="en-US" smtClean="0">
                <a:solidFill>
                  <a:schemeClr val="hlink"/>
                </a:solidFill>
              </a:rPr>
              <a:t>Apps, APIs and API Mgmt…</a:t>
            </a:r>
          </a:p>
        </p:txBody>
      </p:sp>
      <p:sp>
        <p:nvSpPr>
          <p:cNvPr id="62470" name="TextBox 26"/>
          <p:cNvSpPr txBox="1">
            <a:spLocks noChangeArrowheads="1"/>
          </p:cNvSpPr>
          <p:nvPr/>
        </p:nvSpPr>
        <p:spPr bwMode="auto">
          <a:xfrm>
            <a:off x="3498850" y="6008688"/>
            <a:ext cx="106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rPr>
              <a:t>Business Owner</a:t>
            </a:r>
          </a:p>
        </p:txBody>
      </p:sp>
      <p:sp>
        <p:nvSpPr>
          <p:cNvPr id="62471" name="TextBox 29"/>
          <p:cNvSpPr txBox="1">
            <a:spLocks noChangeArrowheads="1"/>
          </p:cNvSpPr>
          <p:nvPr/>
        </p:nvSpPr>
        <p:spPr bwMode="auto">
          <a:xfrm>
            <a:off x="4659313" y="6091238"/>
            <a:ext cx="482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rPr>
              <a:t>IT</a:t>
            </a:r>
          </a:p>
        </p:txBody>
      </p:sp>
      <p:sp>
        <p:nvSpPr>
          <p:cNvPr id="315422" name="AutoShape 30"/>
          <p:cNvSpPr>
            <a:spLocks noChangeArrowheads="1"/>
          </p:cNvSpPr>
          <p:nvPr/>
        </p:nvSpPr>
        <p:spPr bwMode="auto">
          <a:xfrm>
            <a:off x="6207125" y="1320800"/>
            <a:ext cx="2667000" cy="1485900"/>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alpha val="74998"/>
              </a:schemeClr>
            </a:prstShdw>
          </a:effectLst>
        </p:spPr>
        <p:txBody>
          <a:bodyPr wrap="none" anchor="ctr"/>
          <a:lstStyle/>
          <a:p>
            <a:pPr>
              <a:defRPr/>
            </a:pPr>
            <a:endParaRPr lang="en-US">
              <a:latin typeface="Gill Sans" charset="0"/>
              <a:ea typeface="MS PGothic" charset="0"/>
              <a:cs typeface="Arial" charset="0"/>
            </a:endParaRPr>
          </a:p>
        </p:txBody>
      </p:sp>
      <p:sp>
        <p:nvSpPr>
          <p:cNvPr id="53" name="Right Arrow 52"/>
          <p:cNvSpPr>
            <a:spLocks noChangeArrowheads="1"/>
          </p:cNvSpPr>
          <p:nvPr/>
        </p:nvSpPr>
        <p:spPr bwMode="auto">
          <a:xfrm rot="-2700000">
            <a:off x="6245225" y="2778125"/>
            <a:ext cx="381000" cy="381000"/>
          </a:xfrm>
          <a:prstGeom prst="rightArrow">
            <a:avLst>
              <a:gd name="adj1" fmla="val 50000"/>
              <a:gd name="adj2" fmla="val 50000"/>
            </a:avLst>
          </a:prstGeom>
          <a:solidFill>
            <a:srgbClr val="474A90"/>
          </a:solidFill>
          <a:ln w="25400">
            <a:solidFill>
              <a:srgbClr val="7889FB"/>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pic>
        <p:nvPicPr>
          <p:cNvPr id="62474" name="Picture 6" descr="C:\Documents and Settings\Administrator\My Documents\pitches\pics\Small_Business_SEO_Mobile_De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264" y="1704976"/>
            <a:ext cx="113823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475" name="Group 4"/>
          <p:cNvGrpSpPr>
            <a:grpSpLocks/>
          </p:cNvGrpSpPr>
          <p:nvPr/>
        </p:nvGrpSpPr>
        <p:grpSpPr bwMode="auto">
          <a:xfrm>
            <a:off x="5327650" y="3121025"/>
            <a:ext cx="736600" cy="719138"/>
            <a:chOff x="362154" y="3503584"/>
            <a:chExt cx="1478143" cy="1500216"/>
          </a:xfrm>
        </p:grpSpPr>
        <p:pic>
          <p:nvPicPr>
            <p:cNvPr id="6247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154" y="3571875"/>
              <a:ext cx="1234871"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7" name="Rectangle 2"/>
            <p:cNvSpPr>
              <a:spLocks noChangeArrowheads="1"/>
            </p:cNvSpPr>
            <p:nvPr/>
          </p:nvSpPr>
          <p:spPr bwMode="auto">
            <a:xfrm rot="1196549">
              <a:off x="713786" y="3503584"/>
              <a:ext cx="1099597" cy="3035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800" b="1">
                  <a:solidFill>
                    <a:schemeClr val="tx1"/>
                  </a:solidFill>
                  <a:latin typeface="Gill Sans" pitchFamily="34" charset="0"/>
                  <a:ea typeface="MS PGothic" panose="020B0600070205080204" pitchFamily="34" charset="-128"/>
                </a:defRPr>
              </a:lvl1pPr>
              <a:lvl2pPr marL="742950" indent="-285750" defTabSz="912813" eaLnBrk="0" hangingPunct="0">
                <a:defRPr sz="800" b="1">
                  <a:solidFill>
                    <a:schemeClr val="tx1"/>
                  </a:solidFill>
                  <a:latin typeface="Gill Sans" pitchFamily="34" charset="0"/>
                  <a:ea typeface="MS PGothic" panose="020B0600070205080204" pitchFamily="34" charset="-128"/>
                </a:defRPr>
              </a:lvl2pPr>
              <a:lvl3pPr marL="1143000" indent="-228600" defTabSz="912813" eaLnBrk="0" hangingPunct="0">
                <a:defRPr sz="800" b="1">
                  <a:solidFill>
                    <a:schemeClr val="tx1"/>
                  </a:solidFill>
                  <a:latin typeface="Gill Sans" pitchFamily="34" charset="0"/>
                  <a:ea typeface="MS PGothic" panose="020B0600070205080204" pitchFamily="34" charset="-128"/>
                </a:defRPr>
              </a:lvl3pPr>
              <a:lvl4pPr marL="1600200" indent="-228600" defTabSz="912813" eaLnBrk="0" hangingPunct="0">
                <a:defRPr sz="800" b="1">
                  <a:solidFill>
                    <a:schemeClr val="tx1"/>
                  </a:solidFill>
                  <a:latin typeface="Gill Sans" pitchFamily="34" charset="0"/>
                  <a:ea typeface="MS PGothic" panose="020B0600070205080204" pitchFamily="34" charset="-128"/>
                </a:defRPr>
              </a:lvl4pPr>
              <a:lvl5pPr marL="2057400" indent="-228600" defTabSz="912813" eaLnBrk="0" hangingPunct="0">
                <a:defRPr sz="800" b="1">
                  <a:solidFill>
                    <a:schemeClr val="tx1"/>
                  </a:solidFill>
                  <a:latin typeface="Gill Sans" pitchFamily="34" charset="0"/>
                  <a:ea typeface="MS PGothic" panose="020B0600070205080204" pitchFamily="34" charset="-128"/>
                </a:defRPr>
              </a:lvl5pPr>
              <a:lvl6pPr marL="25146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endParaRPr lang="en-US" altLang="en-US" sz="2400" b="0">
                <a:latin typeface="Arial" panose="020B0604020202020204" pitchFamily="34" charset="0"/>
              </a:endParaRPr>
            </a:p>
          </p:txBody>
        </p:sp>
        <p:sp>
          <p:nvSpPr>
            <p:cNvPr id="62478" name="Rectangle 8"/>
            <p:cNvSpPr>
              <a:spLocks noChangeArrowheads="1"/>
            </p:cNvSpPr>
            <p:nvPr/>
          </p:nvSpPr>
          <p:spPr bwMode="auto">
            <a:xfrm rot="5400000">
              <a:off x="1132533" y="4124153"/>
              <a:ext cx="1116639" cy="2988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800" b="1">
                  <a:solidFill>
                    <a:schemeClr val="tx1"/>
                  </a:solidFill>
                  <a:latin typeface="Gill Sans" pitchFamily="34" charset="0"/>
                  <a:ea typeface="MS PGothic" panose="020B0600070205080204" pitchFamily="34" charset="-128"/>
                </a:defRPr>
              </a:lvl1pPr>
              <a:lvl2pPr marL="742950" indent="-285750" defTabSz="912813" eaLnBrk="0" hangingPunct="0">
                <a:defRPr sz="800" b="1">
                  <a:solidFill>
                    <a:schemeClr val="tx1"/>
                  </a:solidFill>
                  <a:latin typeface="Gill Sans" pitchFamily="34" charset="0"/>
                  <a:ea typeface="MS PGothic" panose="020B0600070205080204" pitchFamily="34" charset="-128"/>
                </a:defRPr>
              </a:lvl2pPr>
              <a:lvl3pPr marL="1143000" indent="-228600" defTabSz="912813" eaLnBrk="0" hangingPunct="0">
                <a:defRPr sz="800" b="1">
                  <a:solidFill>
                    <a:schemeClr val="tx1"/>
                  </a:solidFill>
                  <a:latin typeface="Gill Sans" pitchFamily="34" charset="0"/>
                  <a:ea typeface="MS PGothic" panose="020B0600070205080204" pitchFamily="34" charset="-128"/>
                </a:defRPr>
              </a:lvl3pPr>
              <a:lvl4pPr marL="1600200" indent="-228600" defTabSz="912813" eaLnBrk="0" hangingPunct="0">
                <a:defRPr sz="800" b="1">
                  <a:solidFill>
                    <a:schemeClr val="tx1"/>
                  </a:solidFill>
                  <a:latin typeface="Gill Sans" pitchFamily="34" charset="0"/>
                  <a:ea typeface="MS PGothic" panose="020B0600070205080204" pitchFamily="34" charset="-128"/>
                </a:defRPr>
              </a:lvl4pPr>
              <a:lvl5pPr marL="2057400" indent="-228600" defTabSz="912813" eaLnBrk="0" hangingPunct="0">
                <a:defRPr sz="800" b="1">
                  <a:solidFill>
                    <a:schemeClr val="tx1"/>
                  </a:solidFill>
                  <a:latin typeface="Gill Sans" pitchFamily="34" charset="0"/>
                  <a:ea typeface="MS PGothic" panose="020B0600070205080204" pitchFamily="34" charset="-128"/>
                </a:defRPr>
              </a:lvl5pPr>
              <a:lvl6pPr marL="25146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endParaRPr lang="en-US" altLang="en-US" sz="2400" b="0">
                <a:latin typeface="Arial" panose="020B0604020202020204" pitchFamily="34" charset="0"/>
              </a:endParaRPr>
            </a:p>
          </p:txBody>
        </p:sp>
      </p:grpSp>
      <p:pic>
        <p:nvPicPr>
          <p:cNvPr id="62479" name="Picture 2" descr="C:\Documents and Settings\Administrator\My Documents\pitches\pics\prius12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6539" y="1404939"/>
            <a:ext cx="890587"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0" name="Picture 3" descr="C:\Documents and Settings\Administrator\Desktop\panasonic-viera-th-46pz81-plasma-hdtv.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4926" y="1435101"/>
            <a:ext cx="7667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481" name="Group 37"/>
          <p:cNvGrpSpPr>
            <a:grpSpLocks noChangeAspect="1"/>
          </p:cNvGrpSpPr>
          <p:nvPr/>
        </p:nvGrpSpPr>
        <p:grpSpPr bwMode="auto">
          <a:xfrm>
            <a:off x="7961313" y="2008189"/>
            <a:ext cx="698500" cy="638175"/>
            <a:chOff x="3505200" y="1676400"/>
            <a:chExt cx="1073150" cy="1073150"/>
          </a:xfrm>
        </p:grpSpPr>
        <p:pic>
          <p:nvPicPr>
            <p:cNvPr id="62482" name="Picture 5" descr="C:\Documents and Settings\Administrator\Local Settings\Temporary Internet Files\Content.IE5\VS2I2FT6\MC900432609[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16764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Picture 5" descr="C:\Documents and Settings\Administrator\Local Settings\Temporary Internet Files\Content.IE5\VS2I2FT6\MC900432609[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18288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2484" name="Picture 45" descr="build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7388" y="4391025"/>
            <a:ext cx="1079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38" name="Line 46"/>
          <p:cNvSpPr>
            <a:spLocks noChangeShapeType="1"/>
          </p:cNvSpPr>
          <p:nvPr/>
        </p:nvSpPr>
        <p:spPr bwMode="auto">
          <a:xfrm>
            <a:off x="4806950" y="4227513"/>
            <a:ext cx="0" cy="392112"/>
          </a:xfrm>
          <a:prstGeom prst="line">
            <a:avLst/>
          </a:prstGeom>
          <a:noFill/>
          <a:ln w="3175">
            <a:solidFill>
              <a:schemeClr val="tx1"/>
            </a:solidFill>
            <a:round/>
            <a:headEnd/>
            <a:tailEnd/>
          </a:ln>
          <a:effectLst>
            <a:prstShdw prst="shdw17" dist="17961" dir="2700000">
              <a:schemeClr val="tx1">
                <a:gamma/>
                <a:shade val="60000"/>
                <a:invGamma/>
                <a:alpha val="74998"/>
              </a:schemeClr>
            </a:prstShdw>
          </a:effectLst>
          <a:extLst>
            <a:ext uri="{909E8E84-426E-40dd-AFC4-6F175D3DCCD1}"/>
          </a:extLst>
        </p:spPr>
        <p:txBody>
          <a:bodyPr/>
          <a:lstStyle/>
          <a:p>
            <a:pPr>
              <a:defRPr/>
            </a:pPr>
            <a:endParaRPr lang="en-US">
              <a:latin typeface="Gill Sans" charset="0"/>
              <a:ea typeface="MS PGothic" charset="0"/>
              <a:cs typeface="Arial" charset="0"/>
            </a:endParaRPr>
          </a:p>
        </p:txBody>
      </p:sp>
      <p:sp>
        <p:nvSpPr>
          <p:cNvPr id="315439" name="Line 47"/>
          <p:cNvSpPr>
            <a:spLocks noChangeShapeType="1"/>
          </p:cNvSpPr>
          <p:nvPr/>
        </p:nvSpPr>
        <p:spPr bwMode="auto">
          <a:xfrm>
            <a:off x="5178425" y="4227513"/>
            <a:ext cx="0" cy="392112"/>
          </a:xfrm>
          <a:prstGeom prst="line">
            <a:avLst/>
          </a:prstGeom>
          <a:noFill/>
          <a:ln w="3175">
            <a:solidFill>
              <a:schemeClr val="tx1"/>
            </a:solidFill>
            <a:round/>
            <a:headEnd/>
            <a:tailEnd/>
          </a:ln>
          <a:effectLst>
            <a:prstShdw prst="shdw17" dist="17961" dir="2700000">
              <a:schemeClr val="tx1">
                <a:gamma/>
                <a:shade val="60000"/>
                <a:invGamma/>
                <a:alpha val="74998"/>
              </a:schemeClr>
            </a:prstShdw>
          </a:effectLst>
          <a:extLst>
            <a:ext uri="{909E8E84-426E-40dd-AFC4-6F175D3DCCD1}"/>
          </a:extLst>
        </p:spPr>
        <p:txBody>
          <a:bodyPr/>
          <a:lstStyle/>
          <a:p>
            <a:pPr>
              <a:defRPr/>
            </a:pPr>
            <a:endParaRPr lang="en-US">
              <a:latin typeface="Gill Sans" charset="0"/>
              <a:ea typeface="MS PGothic" charset="0"/>
              <a:cs typeface="Arial" charset="0"/>
            </a:endParaRPr>
          </a:p>
        </p:txBody>
      </p:sp>
      <p:pic>
        <p:nvPicPr>
          <p:cNvPr id="62487" name="Picture 27" descr="Business Analys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0764" y="3206750"/>
            <a:ext cx="6127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Picture 26" descr="Business Us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0789" y="5397500"/>
            <a:ext cx="66357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9" name="Picture 28" descr="IT Architec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0100" y="5394326"/>
            <a:ext cx="674688"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90" name="TextBox 29"/>
          <p:cNvSpPr txBox="1">
            <a:spLocks noChangeArrowheads="1"/>
          </p:cNvSpPr>
          <p:nvPr/>
        </p:nvSpPr>
        <p:spPr bwMode="auto">
          <a:xfrm>
            <a:off x="6018213" y="3716338"/>
            <a:ext cx="825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rPr>
              <a:t>Developer</a:t>
            </a:r>
          </a:p>
        </p:txBody>
      </p:sp>
      <p:sp>
        <p:nvSpPr>
          <p:cNvPr id="62491" name="TextBox 29"/>
          <p:cNvSpPr txBox="1">
            <a:spLocks noChangeArrowheads="1"/>
          </p:cNvSpPr>
          <p:nvPr/>
        </p:nvSpPr>
        <p:spPr bwMode="auto">
          <a:xfrm>
            <a:off x="7872413" y="2573338"/>
            <a:ext cx="952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rPr>
              <a:t>Consumers</a:t>
            </a:r>
          </a:p>
        </p:txBody>
      </p:sp>
      <p:sp>
        <p:nvSpPr>
          <p:cNvPr id="4" name="Right Arrow 52"/>
          <p:cNvSpPr>
            <a:spLocks noChangeArrowheads="1"/>
          </p:cNvSpPr>
          <p:nvPr/>
        </p:nvSpPr>
        <p:spPr bwMode="auto">
          <a:xfrm rot="-2700000">
            <a:off x="5483225" y="3984625"/>
            <a:ext cx="381000" cy="381000"/>
          </a:xfrm>
          <a:prstGeom prst="rightArrow">
            <a:avLst>
              <a:gd name="adj1" fmla="val 50000"/>
              <a:gd name="adj2" fmla="val 50000"/>
            </a:avLst>
          </a:prstGeom>
          <a:solidFill>
            <a:srgbClr val="474A90"/>
          </a:solidFill>
          <a:ln w="25400">
            <a:solidFill>
              <a:srgbClr val="7889FB"/>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pic>
        <p:nvPicPr>
          <p:cNvPr id="62493" name="Picture 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21213" y="4071939"/>
            <a:ext cx="77311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7" name="Rectangle 37"/>
          <p:cNvSpPr>
            <a:spLocks noChangeArrowheads="1"/>
          </p:cNvSpPr>
          <p:nvPr/>
        </p:nvSpPr>
        <p:spPr bwMode="auto">
          <a:xfrm>
            <a:off x="1944689" y="1630364"/>
            <a:ext cx="2535237" cy="331152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lnSpc>
                <a:spcPct val="110000"/>
              </a:lnSpc>
              <a:tabLst>
                <a:tab pos="457200" algn="l"/>
              </a:tabLst>
              <a:defRPr/>
            </a:pPr>
            <a:r>
              <a:rPr lang="en-US" sz="1600">
                <a:latin typeface="Calibri" pitchFamily="34" charset="0"/>
              </a:rPr>
              <a:t>New business opportunities</a:t>
            </a:r>
          </a:p>
          <a:p>
            <a:pPr>
              <a:lnSpc>
                <a:spcPct val="110000"/>
              </a:lnSpc>
              <a:buFontTx/>
              <a:buChar char="•"/>
              <a:tabLst>
                <a:tab pos="457200" algn="l"/>
              </a:tabLst>
              <a:defRPr/>
            </a:pPr>
            <a:r>
              <a:rPr lang="en-US" sz="1600">
                <a:latin typeface="Calibri" pitchFamily="34" charset="0"/>
              </a:rPr>
              <a:t> New markets</a:t>
            </a:r>
          </a:p>
          <a:p>
            <a:pPr>
              <a:lnSpc>
                <a:spcPct val="110000"/>
              </a:lnSpc>
              <a:buFontTx/>
              <a:buChar char="•"/>
              <a:tabLst>
                <a:tab pos="457200" algn="l"/>
              </a:tabLst>
              <a:defRPr/>
            </a:pPr>
            <a:r>
              <a:rPr lang="en-US" sz="1600">
                <a:latin typeface="Calibri" pitchFamily="34" charset="0"/>
              </a:rPr>
              <a:t> Increase customers</a:t>
            </a:r>
          </a:p>
          <a:p>
            <a:pPr>
              <a:lnSpc>
                <a:spcPct val="110000"/>
              </a:lnSpc>
              <a:buFontTx/>
              <a:buChar char="•"/>
              <a:tabLst>
                <a:tab pos="457200" algn="l"/>
              </a:tabLst>
              <a:defRPr/>
            </a:pPr>
            <a:r>
              <a:rPr lang="en-US" sz="1600">
                <a:latin typeface="Calibri" pitchFamily="34" charset="0"/>
              </a:rPr>
              <a:t> Enhance branding</a:t>
            </a:r>
          </a:p>
          <a:p>
            <a:pPr>
              <a:lnSpc>
                <a:spcPct val="110000"/>
              </a:lnSpc>
              <a:buFontTx/>
              <a:buChar char="•"/>
              <a:tabLst>
                <a:tab pos="457200" algn="l"/>
              </a:tabLst>
              <a:defRPr/>
            </a:pPr>
            <a:r>
              <a:rPr lang="en-US" sz="1600">
                <a:latin typeface="Calibri" pitchFamily="34" charset="0"/>
              </a:rPr>
              <a:t> Competitive advantage</a:t>
            </a:r>
          </a:p>
          <a:p>
            <a:pPr>
              <a:lnSpc>
                <a:spcPct val="110000"/>
              </a:lnSpc>
              <a:tabLst>
                <a:tab pos="457200" algn="l"/>
              </a:tabLst>
              <a:defRPr/>
            </a:pPr>
            <a:r>
              <a:rPr lang="en-US" sz="1600">
                <a:latin typeface="Calibri" pitchFamily="34" charset="0"/>
              </a:rPr>
              <a:t/>
            </a:r>
            <a:br>
              <a:rPr lang="en-US" sz="1600">
                <a:latin typeface="Calibri" pitchFamily="34" charset="0"/>
              </a:rPr>
            </a:br>
            <a:r>
              <a:rPr lang="en-US" sz="1600">
                <a:latin typeface="Calibri" pitchFamily="34" charset="0"/>
              </a:rPr>
              <a:t>Extend development team</a:t>
            </a:r>
          </a:p>
          <a:p>
            <a:pPr>
              <a:lnSpc>
                <a:spcPct val="110000"/>
              </a:lnSpc>
              <a:buFontTx/>
              <a:buChar char="•"/>
              <a:tabLst>
                <a:tab pos="457200" algn="l"/>
              </a:tabLst>
              <a:defRPr/>
            </a:pPr>
            <a:r>
              <a:rPr lang="en-US" sz="1600">
                <a:latin typeface="Calibri" pitchFamily="34" charset="0"/>
              </a:rPr>
              <a:t>Increase innovation</a:t>
            </a:r>
          </a:p>
          <a:p>
            <a:pPr>
              <a:lnSpc>
                <a:spcPct val="110000"/>
              </a:lnSpc>
              <a:buFontTx/>
              <a:buChar char="•"/>
              <a:tabLst>
                <a:tab pos="457200" algn="l"/>
              </a:tabLst>
              <a:defRPr/>
            </a:pPr>
            <a:r>
              <a:rPr lang="en-US" sz="1600">
                <a:latin typeface="Calibri" pitchFamily="34" charset="0"/>
              </a:rPr>
              <a:t>Increase scale</a:t>
            </a:r>
            <a:br>
              <a:rPr lang="en-US" sz="1600">
                <a:latin typeface="Calibri" pitchFamily="34" charset="0"/>
              </a:rPr>
            </a:br>
            <a:endParaRPr lang="en-US" sz="1600">
              <a:latin typeface="Calibri" pitchFamily="34" charset="0"/>
            </a:endParaRPr>
          </a:p>
          <a:p>
            <a:pPr>
              <a:lnSpc>
                <a:spcPct val="110000"/>
              </a:lnSpc>
              <a:tabLst>
                <a:tab pos="457200" algn="l"/>
              </a:tabLst>
              <a:defRPr/>
            </a:pPr>
            <a:r>
              <a:rPr lang="en-US" sz="1600">
                <a:latin typeface="Calibri" pitchFamily="34" charset="0"/>
              </a:rPr>
              <a:t>Partner/supplier </a:t>
            </a:r>
          </a:p>
          <a:p>
            <a:pPr>
              <a:lnSpc>
                <a:spcPct val="110000"/>
              </a:lnSpc>
              <a:tabLst>
                <a:tab pos="457200" algn="l"/>
              </a:tabLst>
              <a:defRPr/>
            </a:pPr>
            <a:r>
              <a:rPr lang="en-US" sz="1600">
                <a:latin typeface="Calibri" pitchFamily="34" charset="0"/>
              </a:rPr>
              <a:t>alignment</a:t>
            </a:r>
          </a:p>
        </p:txBody>
      </p:sp>
      <p:sp>
        <p:nvSpPr>
          <p:cNvPr id="62495" name="AutoShape 40"/>
          <p:cNvSpPr>
            <a:spLocks noChangeArrowheads="1"/>
          </p:cNvSpPr>
          <p:nvPr/>
        </p:nvSpPr>
        <p:spPr bwMode="auto">
          <a:xfrm rot="-5400000">
            <a:off x="5403057" y="1523207"/>
            <a:ext cx="5413375" cy="4649788"/>
          </a:xfrm>
          <a:prstGeom prst="rtTriangle">
            <a:avLst/>
          </a:prstGeom>
          <a:gradFill rotWithShape="1">
            <a:gsLst>
              <a:gs pos="0">
                <a:srgbClr val="F04E37">
                  <a:alpha val="39998"/>
                </a:srgbClr>
              </a:gs>
              <a:gs pos="100000">
                <a:schemeClr val="bg1"/>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endParaRPr lang="en-US" altLang="en-US"/>
          </a:p>
        </p:txBody>
      </p:sp>
      <p:sp>
        <p:nvSpPr>
          <p:cNvPr id="10281" name="Text Box 41"/>
          <p:cNvSpPr txBox="1">
            <a:spLocks noChangeArrowheads="1"/>
          </p:cNvSpPr>
          <p:nvPr/>
        </p:nvSpPr>
        <p:spPr bwMode="auto">
          <a:xfrm>
            <a:off x="1919289" y="1216026"/>
            <a:ext cx="2878137" cy="36671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i="1" u="sng">
                <a:effectLst>
                  <a:outerShdw blurRad="38100" dist="38100" dir="2700000" algn="tl">
                    <a:srgbClr val="C0C0C0"/>
                  </a:outerShdw>
                </a:effectLst>
              </a:rPr>
              <a:t>Benefits</a:t>
            </a:r>
          </a:p>
        </p:txBody>
      </p:sp>
      <p:sp>
        <p:nvSpPr>
          <p:cNvPr id="10282" name="Text Box 42"/>
          <p:cNvSpPr txBox="1">
            <a:spLocks noChangeArrowheads="1"/>
          </p:cNvSpPr>
          <p:nvPr/>
        </p:nvSpPr>
        <p:spPr bwMode="auto">
          <a:xfrm>
            <a:off x="8955089" y="3114676"/>
            <a:ext cx="1506537" cy="36671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i="1" u="sng">
                <a:effectLst>
                  <a:outerShdw blurRad="38100" dist="38100" dir="2700000" algn="tl">
                    <a:srgbClr val="C0C0C0"/>
                  </a:outerShdw>
                </a:effectLst>
              </a:rPr>
              <a:t>Challenges</a:t>
            </a:r>
          </a:p>
        </p:txBody>
      </p:sp>
      <p:sp>
        <p:nvSpPr>
          <p:cNvPr id="10283" name="Rectangle 43"/>
          <p:cNvSpPr>
            <a:spLocks noChangeArrowheads="1"/>
          </p:cNvSpPr>
          <p:nvPr/>
        </p:nvSpPr>
        <p:spPr bwMode="auto">
          <a:xfrm>
            <a:off x="8472488" y="3227388"/>
            <a:ext cx="1846262" cy="357981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lgn="r">
              <a:lnSpc>
                <a:spcPct val="110000"/>
              </a:lnSpc>
              <a:tabLst>
                <a:tab pos="457200" algn="l"/>
              </a:tabLst>
              <a:defRPr/>
            </a:pPr>
            <a:endParaRPr lang="en-US" sz="1600">
              <a:latin typeface="Calibri" pitchFamily="34" charset="0"/>
            </a:endParaRPr>
          </a:p>
          <a:p>
            <a:pPr algn="r">
              <a:lnSpc>
                <a:spcPct val="110000"/>
              </a:lnSpc>
              <a:tabLst>
                <a:tab pos="457200" algn="l"/>
              </a:tabLst>
              <a:defRPr/>
            </a:pPr>
            <a:r>
              <a:rPr lang="en-US" sz="1600">
                <a:latin typeface="Calibri" pitchFamily="34" charset="0"/>
              </a:rPr>
              <a:t>Business strategy</a:t>
            </a:r>
          </a:p>
          <a:p>
            <a:pPr algn="r">
              <a:lnSpc>
                <a:spcPct val="110000"/>
              </a:lnSpc>
              <a:tabLst>
                <a:tab pos="457200" algn="l"/>
              </a:tabLst>
              <a:defRPr/>
            </a:pPr>
            <a:endParaRPr lang="en-US" sz="1600">
              <a:latin typeface="Calibri" pitchFamily="34" charset="0"/>
            </a:endParaRPr>
          </a:p>
          <a:p>
            <a:pPr algn="r">
              <a:lnSpc>
                <a:spcPct val="110000"/>
              </a:lnSpc>
              <a:tabLst>
                <a:tab pos="457200" algn="l"/>
              </a:tabLst>
              <a:defRPr/>
            </a:pPr>
            <a:r>
              <a:rPr lang="en-US" sz="1600">
                <a:latin typeface="Calibri" pitchFamily="34" charset="0"/>
              </a:rPr>
              <a:t>Infrastructure</a:t>
            </a:r>
          </a:p>
          <a:p>
            <a:pPr algn="r">
              <a:lnSpc>
                <a:spcPct val="110000"/>
              </a:lnSpc>
              <a:buFontTx/>
              <a:buChar char="•"/>
              <a:tabLst>
                <a:tab pos="457200" algn="l"/>
              </a:tabLst>
              <a:defRPr/>
            </a:pPr>
            <a:r>
              <a:rPr lang="en-US" sz="1600">
                <a:latin typeface="Calibri" pitchFamily="34" charset="0"/>
              </a:rPr>
              <a:t> Security</a:t>
            </a:r>
          </a:p>
          <a:p>
            <a:pPr algn="r">
              <a:lnSpc>
                <a:spcPct val="110000"/>
              </a:lnSpc>
              <a:buFontTx/>
              <a:buChar char="•"/>
              <a:tabLst>
                <a:tab pos="457200" algn="l"/>
              </a:tabLst>
              <a:defRPr/>
            </a:pPr>
            <a:r>
              <a:rPr lang="en-US" sz="1600">
                <a:latin typeface="Calibri" pitchFamily="34" charset="0"/>
              </a:rPr>
              <a:t> Creation</a:t>
            </a:r>
          </a:p>
          <a:p>
            <a:pPr algn="r">
              <a:lnSpc>
                <a:spcPct val="110000"/>
              </a:lnSpc>
              <a:buFontTx/>
              <a:buChar char="•"/>
              <a:tabLst>
                <a:tab pos="457200" algn="l"/>
              </a:tabLst>
              <a:defRPr/>
            </a:pPr>
            <a:r>
              <a:rPr lang="en-US" sz="1600">
                <a:latin typeface="Calibri" pitchFamily="34" charset="0"/>
              </a:rPr>
              <a:t> Scalability</a:t>
            </a:r>
          </a:p>
          <a:p>
            <a:pPr algn="r">
              <a:lnSpc>
                <a:spcPct val="110000"/>
              </a:lnSpc>
              <a:tabLst>
                <a:tab pos="457200" algn="l"/>
              </a:tabLst>
              <a:defRPr/>
            </a:pPr>
            <a:endParaRPr lang="en-US" sz="1600">
              <a:latin typeface="Calibri" pitchFamily="34" charset="0"/>
            </a:endParaRPr>
          </a:p>
          <a:p>
            <a:pPr algn="r">
              <a:lnSpc>
                <a:spcPct val="110000"/>
              </a:lnSpc>
              <a:tabLst>
                <a:tab pos="457200" algn="l"/>
              </a:tabLst>
              <a:defRPr/>
            </a:pPr>
            <a:r>
              <a:rPr lang="en-US" sz="1600">
                <a:latin typeface="Calibri" pitchFamily="34" charset="0"/>
              </a:rPr>
              <a:t>Operational control</a:t>
            </a:r>
          </a:p>
          <a:p>
            <a:pPr algn="r">
              <a:lnSpc>
                <a:spcPct val="110000"/>
              </a:lnSpc>
              <a:buFontTx/>
              <a:buChar char="•"/>
              <a:tabLst>
                <a:tab pos="457200" algn="l"/>
              </a:tabLst>
              <a:defRPr/>
            </a:pPr>
            <a:r>
              <a:rPr lang="en-US" sz="1600">
                <a:latin typeface="Calibri" pitchFamily="34" charset="0"/>
              </a:rPr>
              <a:t> Publish</a:t>
            </a:r>
          </a:p>
          <a:p>
            <a:pPr algn="r">
              <a:lnSpc>
                <a:spcPct val="110000"/>
              </a:lnSpc>
              <a:buFontTx/>
              <a:buChar char="•"/>
              <a:tabLst>
                <a:tab pos="457200" algn="l"/>
              </a:tabLst>
              <a:defRPr/>
            </a:pPr>
            <a:r>
              <a:rPr lang="en-US" sz="1600">
                <a:latin typeface="Calibri" pitchFamily="34" charset="0"/>
              </a:rPr>
              <a:t> Analyze</a:t>
            </a:r>
          </a:p>
          <a:p>
            <a:pPr algn="r">
              <a:lnSpc>
                <a:spcPct val="110000"/>
              </a:lnSpc>
              <a:buFontTx/>
              <a:buChar char="•"/>
              <a:tabLst>
                <a:tab pos="457200" algn="l"/>
              </a:tabLst>
              <a:defRPr/>
            </a:pPr>
            <a:r>
              <a:rPr lang="en-US" sz="1600">
                <a:latin typeface="Calibri" pitchFamily="34" charset="0"/>
              </a:rPr>
              <a:t> Monitor </a:t>
            </a:r>
          </a:p>
          <a:p>
            <a:pPr algn="r">
              <a:lnSpc>
                <a:spcPct val="110000"/>
              </a:lnSpc>
              <a:buFontTx/>
              <a:buChar char="•"/>
              <a:tabLst>
                <a:tab pos="457200" algn="l"/>
              </a:tabLst>
              <a:defRPr/>
            </a:pPr>
            <a:endParaRPr lang="en-US" sz="1600">
              <a:latin typeface="Calibri" pitchFamily="34" charset="0"/>
            </a:endParaRPr>
          </a:p>
        </p:txBody>
      </p:sp>
    </p:spTree>
    <p:extLst>
      <p:ext uri="{BB962C8B-B14F-4D97-AF65-F5344CB8AC3E}">
        <p14:creationId xmlns:p14="http://schemas.microsoft.com/office/powerpoint/2010/main" val="252455682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r>
              <a:rPr lang="en-US" altLang="en-US" smtClean="0">
                <a:solidFill>
                  <a:schemeClr val="hlink"/>
                </a:solidFill>
              </a:rPr>
              <a:t>API Management:  Identifying Opportunities</a:t>
            </a:r>
          </a:p>
        </p:txBody>
      </p:sp>
      <p:sp>
        <p:nvSpPr>
          <p:cNvPr id="195587" name="Text Box 3"/>
          <p:cNvSpPr txBox="1">
            <a:spLocks noChangeArrowheads="1"/>
          </p:cNvSpPr>
          <p:nvPr/>
        </p:nvSpPr>
        <p:spPr bwMode="auto">
          <a:xfrm>
            <a:off x="1727201" y="3513139"/>
            <a:ext cx="2130425" cy="98488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defRPr/>
            </a:pPr>
            <a:r>
              <a:rPr lang="en-US" sz="1600" u="sng" dirty="0">
                <a:solidFill>
                  <a:srgbClr val="801C7D"/>
                </a:solidFill>
                <a:effectLst>
                  <a:outerShdw blurRad="38100" dist="38100" dir="2700000" algn="tl">
                    <a:srgbClr val="C0C0C0"/>
                  </a:outerShdw>
                </a:effectLst>
                <a:latin typeface="Calibri" pitchFamily="34" charset="0"/>
                <a:cs typeface="Arial" pitchFamily="34" charset="0"/>
              </a:rPr>
              <a:t>Target Audience</a:t>
            </a:r>
          </a:p>
          <a:p>
            <a:pPr algn="ctr">
              <a:buFontTx/>
              <a:buChar char="•"/>
              <a:defRPr/>
            </a:pPr>
            <a:r>
              <a:rPr lang="en-US" sz="1400" dirty="0">
                <a:solidFill>
                  <a:srgbClr val="801C7D"/>
                </a:solidFill>
                <a:effectLst>
                  <a:outerShdw blurRad="38100" dist="38100" dir="2700000" algn="tl">
                    <a:srgbClr val="C0C0C0"/>
                  </a:outerShdw>
                </a:effectLst>
                <a:latin typeface="Calibri" pitchFamily="34" charset="0"/>
                <a:cs typeface="Arial" pitchFamily="34" charset="0"/>
              </a:rPr>
              <a:t> Customer Size:  </a:t>
            </a:r>
            <a:br>
              <a:rPr lang="en-US" sz="1400" dirty="0">
                <a:solidFill>
                  <a:srgbClr val="801C7D"/>
                </a:solidFill>
                <a:effectLst>
                  <a:outerShdw blurRad="38100" dist="38100" dir="2700000" algn="tl">
                    <a:srgbClr val="C0C0C0"/>
                  </a:outerShdw>
                </a:effectLst>
                <a:latin typeface="Calibri" pitchFamily="34" charset="0"/>
                <a:cs typeface="Arial" pitchFamily="34" charset="0"/>
              </a:rPr>
            </a:br>
            <a:r>
              <a:rPr lang="en-US" sz="1400" dirty="0">
                <a:solidFill>
                  <a:srgbClr val="801C7D"/>
                </a:solidFill>
                <a:effectLst>
                  <a:outerShdw blurRad="38100" dist="38100" dir="2700000" algn="tl">
                    <a:srgbClr val="C0C0C0"/>
                  </a:outerShdw>
                </a:effectLst>
                <a:latin typeface="Calibri" pitchFamily="34" charset="0"/>
                <a:cs typeface="Arial" pitchFamily="34" charset="0"/>
              </a:rPr>
              <a:t>  Mid-market to Core</a:t>
            </a:r>
          </a:p>
          <a:p>
            <a:pPr algn="ctr">
              <a:buFontTx/>
              <a:buChar char="•"/>
              <a:defRPr/>
            </a:pPr>
            <a:r>
              <a:rPr lang="en-US" sz="1400" dirty="0">
                <a:solidFill>
                  <a:srgbClr val="801C7D"/>
                </a:solidFill>
                <a:effectLst>
                  <a:outerShdw blurRad="38100" dist="38100" dir="2700000" algn="tl">
                    <a:srgbClr val="C0C0C0"/>
                  </a:outerShdw>
                </a:effectLst>
                <a:latin typeface="Calibri" pitchFamily="34" charset="0"/>
                <a:cs typeface="Arial" pitchFamily="34" charset="0"/>
              </a:rPr>
              <a:t> Industries:  All</a:t>
            </a:r>
          </a:p>
        </p:txBody>
      </p:sp>
      <p:sp>
        <p:nvSpPr>
          <p:cNvPr id="195588" name="Text Box 4"/>
          <p:cNvSpPr txBox="1">
            <a:spLocks noChangeArrowheads="1"/>
          </p:cNvSpPr>
          <p:nvPr/>
        </p:nvSpPr>
        <p:spPr bwMode="auto">
          <a:xfrm>
            <a:off x="4602163" y="1125538"/>
            <a:ext cx="237566"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cs typeface="Arial" pitchFamily="34" charset="0"/>
              </a:rPr>
              <a:t> </a:t>
            </a:r>
          </a:p>
        </p:txBody>
      </p:sp>
      <p:sp>
        <p:nvSpPr>
          <p:cNvPr id="195589" name="Text Box 5"/>
          <p:cNvSpPr txBox="1">
            <a:spLocks noChangeArrowheads="1"/>
          </p:cNvSpPr>
          <p:nvPr/>
        </p:nvSpPr>
        <p:spPr bwMode="auto">
          <a:xfrm>
            <a:off x="7889875" y="1181100"/>
            <a:ext cx="237566"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a:cs typeface="Arial" pitchFamily="34" charset="0"/>
              </a:rPr>
              <a:t> </a:t>
            </a:r>
          </a:p>
        </p:txBody>
      </p:sp>
      <p:pic>
        <p:nvPicPr>
          <p:cNvPr id="65542" name="Picture 6" descr="MC90044149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639" y="1049339"/>
            <a:ext cx="5032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7" descr="MC90018715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2938" y="1022351"/>
            <a:ext cx="6540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5663" name="Group 79"/>
          <p:cNvGraphicFramePr>
            <a:graphicFrameLocks noGrp="1"/>
          </p:cNvGraphicFramePr>
          <p:nvPr>
            <p:ph idx="4294967295"/>
          </p:nvPr>
        </p:nvGraphicFramePr>
        <p:xfrm>
          <a:off x="3778251" y="1552576"/>
          <a:ext cx="6596065" cy="5113337"/>
        </p:xfrm>
        <a:graphic>
          <a:graphicData uri="http://schemas.openxmlformats.org/drawingml/2006/table">
            <a:tbl>
              <a:tblPr/>
              <a:tblGrid>
                <a:gridCol w="208272"/>
                <a:gridCol w="3111350"/>
                <a:gridCol w="3276443"/>
              </a:tblGrid>
              <a:tr h="457228">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endParaRPr kumimoji="0" lang="en-US" sz="1200" b="1" i="1" u="none" strike="noStrike" cap="none" normalizeH="0" baseline="0" dirty="0" smtClean="0">
                        <a:ln>
                          <a:noFill/>
                        </a:ln>
                        <a:solidFill>
                          <a:schemeClr val="tx1"/>
                        </a:solidFill>
                        <a:effectLst/>
                        <a:latin typeface="Calibri" pitchFamily="34" charset="0"/>
                        <a:ea typeface="MS PGothic" pitchFamily="34" charset="-128"/>
                      </a:endParaRPr>
                    </a:p>
                  </a:txBody>
                  <a:tcPr marL="91436" marR="91436" marT="45723" marB="45723"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1" i="1" u="none" strike="noStrike" cap="none" normalizeH="0" baseline="0" smtClean="0">
                          <a:ln>
                            <a:noFill/>
                          </a:ln>
                          <a:solidFill>
                            <a:schemeClr val="tx1"/>
                          </a:solidFill>
                          <a:effectLst/>
                          <a:latin typeface="Calibri" pitchFamily="34" charset="0"/>
                          <a:ea typeface="MS PGothic" pitchFamily="34" charset="-128"/>
                        </a:rPr>
                        <a:t>Questions to ask to identify an API management opportunity…</a:t>
                      </a:r>
                    </a:p>
                  </a:txBody>
                  <a:tcPr marL="91436" marR="91436" marT="45723" marB="45723" horzOverflow="overflow">
                    <a:lnL>
                      <a:noFill/>
                    </a:lnL>
                    <a:lnR>
                      <a:noFill/>
                    </a:lnR>
                    <a:lnT cap="fla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1" i="1" u="none" strike="noStrike" cap="none" normalizeH="0" baseline="0" dirty="0" smtClean="0">
                          <a:ln>
                            <a:noFill/>
                          </a:ln>
                          <a:solidFill>
                            <a:schemeClr val="tx1"/>
                          </a:solidFill>
                          <a:effectLst/>
                          <a:latin typeface="Calibri" pitchFamily="34" charset="0"/>
                          <a:ea typeface="MS PGothic" pitchFamily="34" charset="-128"/>
                        </a:rPr>
                        <a:t>… Customer needs and key words to listen for.</a:t>
                      </a:r>
                    </a:p>
                  </a:txBody>
                  <a:tcPr marL="91436" marR="91436" marT="45723" marB="45723" horzOverflow="overflow">
                    <a:lnL>
                      <a:noFill/>
                    </a:lnL>
                    <a:lnR cap="flat">
                      <a:noFill/>
                    </a:lnR>
                    <a:lnT cap="flat">
                      <a:noFill/>
                    </a:lnT>
                    <a:lnB>
                      <a:noFill/>
                    </a:lnB>
                    <a:lnTlToBr>
                      <a:noFill/>
                    </a:lnTlToBr>
                    <a:lnBlToTr>
                      <a:noFill/>
                    </a:lnBlToTr>
                    <a:noFill/>
                  </a:tcPr>
                </a:tc>
              </a:tr>
              <a:tr h="711752">
                <a:tc rowSpan="2">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endParaRPr kumimoji="0" lang="en-US" sz="1200" b="0" i="0" u="none" strike="noStrike" cap="none" normalizeH="0" baseline="0" smtClean="0">
                        <a:ln>
                          <a:noFill/>
                        </a:ln>
                        <a:solidFill>
                          <a:schemeClr val="tx1"/>
                        </a:solidFill>
                        <a:effectLst/>
                        <a:latin typeface="Calibri" pitchFamily="34" charset="0"/>
                        <a:ea typeface="MS PGothic" pitchFamily="34" charset="-128"/>
                      </a:endParaRPr>
                    </a:p>
                  </a:txBody>
                  <a:tcPr marL="91436" marR="91436" marT="45723" marB="45723"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400" b="1" i="0" u="none" strike="noStrike" cap="none" normalizeH="0" baseline="0" dirty="0" smtClean="0">
                          <a:ln>
                            <a:noFill/>
                          </a:ln>
                          <a:solidFill>
                            <a:schemeClr val="tx1"/>
                          </a:solidFill>
                          <a:effectLst/>
                          <a:latin typeface="Calibri" pitchFamily="34" charset="0"/>
                          <a:ea typeface="MS PGothic" pitchFamily="34" charset="-128"/>
                        </a:rPr>
                        <a:t>What strategies are you exploring to grow revenues in the coming year?</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Are partners part of the growth plans?</a:t>
                      </a:r>
                    </a:p>
                  </a:txBody>
                  <a:tcPr marL="91436" marR="91436" marT="45723" marB="45723" horzOverflow="overflow">
                    <a:lnL>
                      <a:noFill/>
                    </a:lnL>
                    <a:lnR>
                      <a:noFill/>
                    </a:lnR>
                    <a:lnT>
                      <a:noFill/>
                    </a:lnT>
                    <a:lnB>
                      <a:noFill/>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a:t>
                      </a:r>
                      <a:r>
                        <a:rPr kumimoji="0" lang="en-US" sz="1200" b="1" i="0" u="none" strike="noStrike" cap="none" normalizeH="0" baseline="0" dirty="0" smtClean="0">
                          <a:ln>
                            <a:noFill/>
                          </a:ln>
                          <a:solidFill>
                            <a:schemeClr val="tx1"/>
                          </a:solidFill>
                          <a:effectLst/>
                          <a:latin typeface="Calibri" pitchFamily="34" charset="0"/>
                          <a:ea typeface="MS PGothic" pitchFamily="34" charset="-128"/>
                        </a:rPr>
                        <a:t>Cultivate new markets</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Target customers with relevant solutions</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a:t>
                      </a:r>
                      <a:r>
                        <a:rPr kumimoji="0" lang="en-US" sz="1400" b="1" i="0" u="none" strike="noStrike" cap="none" normalizeH="0" baseline="0" dirty="0" smtClean="0">
                          <a:ln>
                            <a:noFill/>
                          </a:ln>
                          <a:solidFill>
                            <a:schemeClr val="tx1"/>
                          </a:solidFill>
                          <a:effectLst/>
                          <a:latin typeface="Calibri" pitchFamily="34" charset="0"/>
                          <a:ea typeface="MS PGothic" pitchFamily="34" charset="-128"/>
                        </a:rPr>
                        <a:t>Retain and </a:t>
                      </a:r>
                      <a:r>
                        <a:rPr kumimoji="0" lang="en-US" sz="1400" b="1" i="0" u="none" strike="noStrike" cap="none" normalizeH="0" baseline="0" dirty="0" err="1" smtClean="0">
                          <a:ln>
                            <a:noFill/>
                          </a:ln>
                          <a:solidFill>
                            <a:schemeClr val="tx1"/>
                          </a:solidFill>
                          <a:effectLst/>
                          <a:latin typeface="Calibri" pitchFamily="34" charset="0"/>
                          <a:ea typeface="MS PGothic" pitchFamily="34" charset="-128"/>
                        </a:rPr>
                        <a:t>upsell</a:t>
                      </a:r>
                      <a:r>
                        <a:rPr kumimoji="0" lang="en-US" sz="1400" b="1" i="0" u="none" strike="noStrike" cap="none" normalizeH="0" baseline="0" dirty="0" smtClean="0">
                          <a:ln>
                            <a:noFill/>
                          </a:ln>
                          <a:solidFill>
                            <a:schemeClr val="tx1"/>
                          </a:solidFill>
                          <a:effectLst/>
                          <a:latin typeface="Calibri" pitchFamily="34" charset="0"/>
                          <a:ea typeface="MS PGothic" pitchFamily="34" charset="-128"/>
                        </a:rPr>
                        <a:t> existing customers</a:t>
                      </a:r>
                    </a:p>
                  </a:txBody>
                  <a:tcPr marL="91436" marR="91436" marT="45723" marB="45723" horzOverflow="overflow">
                    <a:lnL>
                      <a:noFill/>
                    </a:lnL>
                    <a:lnR cap="flat">
                      <a:noFill/>
                    </a:lnR>
                    <a:lnT>
                      <a:noFill/>
                    </a:lnT>
                    <a:lnB>
                      <a:noFill/>
                    </a:lnB>
                    <a:lnTlToBr>
                      <a:noFill/>
                    </a:lnTlToBr>
                    <a:lnBlToTr>
                      <a:noFill/>
                    </a:lnBlToTr>
                    <a:solidFill>
                      <a:srgbClr val="EAEAEA"/>
                    </a:solidFill>
                  </a:tcPr>
                </a:tc>
              </a:tr>
              <a:tr h="658409">
                <a:tc vMerge="1">
                  <a:txBody>
                    <a:bodyPr/>
                    <a:lstStyle/>
                    <a:p>
                      <a:endParaRPr lang="en-US"/>
                    </a:p>
                  </a:txBody>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smtClean="0">
                          <a:ln>
                            <a:noFill/>
                          </a:ln>
                          <a:solidFill>
                            <a:schemeClr val="tx1"/>
                          </a:solidFill>
                          <a:effectLst/>
                          <a:latin typeface="Calibri" pitchFamily="34" charset="0"/>
                          <a:ea typeface="MS PGothic" pitchFamily="34" charset="-128"/>
                        </a:rPr>
                        <a:t>Have you discussed an API management strategy?</a:t>
                      </a:r>
                    </a:p>
                  </a:txBody>
                  <a:tcPr marL="91436" marR="91436"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smtClean="0">
                          <a:ln>
                            <a:noFill/>
                          </a:ln>
                          <a:solidFill>
                            <a:schemeClr val="tx1"/>
                          </a:solidFill>
                          <a:effectLst/>
                          <a:latin typeface="Calibri" pitchFamily="34" charset="0"/>
                          <a:ea typeface="MS PGothic" pitchFamily="34" charset="-128"/>
                        </a:rPr>
                        <a:t>… Yes!  Trialing solutions</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smtClean="0">
                          <a:ln>
                            <a:noFill/>
                          </a:ln>
                          <a:solidFill>
                            <a:schemeClr val="tx1"/>
                          </a:solidFill>
                          <a:effectLst/>
                          <a:latin typeface="Calibri" pitchFamily="34" charset="0"/>
                          <a:ea typeface="MS PGothic" pitchFamily="34" charset="-128"/>
                        </a:rPr>
                        <a:t>… IT concerned about security</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smtClean="0">
                          <a:ln>
                            <a:noFill/>
                          </a:ln>
                          <a:solidFill>
                            <a:schemeClr val="tx1"/>
                          </a:solidFill>
                          <a:effectLst/>
                          <a:latin typeface="Calibri" pitchFamily="34" charset="0"/>
                          <a:ea typeface="MS PGothic" pitchFamily="34" charset="-128"/>
                        </a:rPr>
                        <a:t>… Don’t know where to start</a:t>
                      </a:r>
                    </a:p>
                  </a:txBody>
                  <a:tcPr marL="91436" marR="91436" marT="45723" marB="45723" horzOverflow="overflow">
                    <a:lnL>
                      <a:noFill/>
                    </a:lnL>
                    <a:lnR cap="flat">
                      <a:noFill/>
                    </a:lnR>
                    <a:lnT>
                      <a:noFill/>
                    </a:lnT>
                    <a:lnB>
                      <a:noFill/>
                    </a:lnB>
                    <a:lnTlToBr>
                      <a:noFill/>
                    </a:lnTlToBr>
                    <a:lnBlToTr>
                      <a:noFill/>
                    </a:lnBlToTr>
                    <a:noFill/>
                  </a:tcPr>
                </a:tc>
              </a:tr>
              <a:tr h="518192">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endParaRPr kumimoji="0" lang="en-US" sz="1200" b="0" i="0" u="none" strike="noStrike" cap="none" normalizeH="0" baseline="0" smtClean="0">
                        <a:ln>
                          <a:noFill/>
                        </a:ln>
                        <a:solidFill>
                          <a:schemeClr val="tx1"/>
                        </a:solidFill>
                        <a:effectLst/>
                        <a:latin typeface="Calibri" pitchFamily="34" charset="0"/>
                        <a:ea typeface="MS PGothic" pitchFamily="34" charset="-128"/>
                      </a:endParaRPr>
                    </a:p>
                  </a:txBody>
                  <a:tcPr marL="91436" marR="91436" marT="45723" marB="45723"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400" b="1" i="0" u="none" strike="noStrike" cap="none" normalizeH="0" baseline="0" dirty="0" smtClean="0">
                          <a:ln>
                            <a:noFill/>
                          </a:ln>
                          <a:solidFill>
                            <a:schemeClr val="tx1"/>
                          </a:solidFill>
                          <a:effectLst/>
                          <a:latin typeface="Calibri" pitchFamily="34" charset="0"/>
                          <a:ea typeface="MS PGothic" pitchFamily="34" charset="-128"/>
                        </a:rPr>
                        <a:t>What role is mobile playing in your go-to-market strategy?</a:t>
                      </a:r>
                    </a:p>
                  </a:txBody>
                  <a:tcPr marL="91436" marR="91436" marT="45723" marB="45723" horzOverflow="overflow">
                    <a:lnL>
                      <a:noFill/>
                    </a:lnL>
                    <a:lnR>
                      <a:noFill/>
                    </a:lnR>
                    <a:lnT>
                      <a:noFill/>
                    </a:lnT>
                    <a:lnB w="19050" cap="flat" cmpd="sng" algn="ctr">
                      <a:solidFill>
                        <a:schemeClr val="tx1"/>
                      </a:solidFill>
                      <a:prstDash val="sysDash"/>
                      <a:round/>
                      <a:headEnd type="none" w="med" len="med"/>
                      <a:tailEnd type="none" w="med" len="med"/>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Building multiple mobile apps</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a:t>
                      </a:r>
                      <a:r>
                        <a:rPr kumimoji="0" lang="en-US" sz="1400" b="1" i="0" u="none" strike="noStrike" cap="none" normalizeH="0" baseline="0" dirty="0" smtClean="0">
                          <a:ln>
                            <a:noFill/>
                          </a:ln>
                          <a:solidFill>
                            <a:schemeClr val="tx1"/>
                          </a:solidFill>
                          <a:effectLst/>
                          <a:latin typeface="Calibri" pitchFamily="34" charset="0"/>
                          <a:ea typeface="MS PGothic" pitchFamily="34" charset="-128"/>
                        </a:rPr>
                        <a:t>Exposing assets for mobile developers</a:t>
                      </a:r>
                    </a:p>
                  </a:txBody>
                  <a:tcPr marL="91436" marR="91436" marT="45723" marB="45723" horzOverflow="overflow">
                    <a:lnL>
                      <a:noFill/>
                    </a:lnL>
                    <a:lnR cap="flat">
                      <a:noFill/>
                    </a:lnR>
                    <a:lnT>
                      <a:noFill/>
                    </a:lnT>
                    <a:lnB w="19050" cap="flat" cmpd="sng" algn="ctr">
                      <a:solidFill>
                        <a:schemeClr val="tx1"/>
                      </a:solidFill>
                      <a:prstDash val="sysDash"/>
                      <a:round/>
                      <a:headEnd type="none" w="med" len="med"/>
                      <a:tailEnd type="none" w="med" len="med"/>
                    </a:lnB>
                    <a:lnTlToBr>
                      <a:noFill/>
                    </a:lnTlToBr>
                    <a:lnBlToTr>
                      <a:noFill/>
                    </a:lnBlToTr>
                    <a:solidFill>
                      <a:srgbClr val="EAEAEA"/>
                    </a:solidFill>
                  </a:tcPr>
                </a:tc>
              </a:tr>
              <a:tr h="466373">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endParaRPr kumimoji="0" lang="en-US" sz="1200" b="0" i="0" u="none" strike="noStrike" cap="none" normalizeH="0" baseline="0" smtClean="0">
                        <a:ln>
                          <a:noFill/>
                        </a:ln>
                        <a:solidFill>
                          <a:schemeClr val="tx1"/>
                        </a:solidFill>
                        <a:effectLst/>
                        <a:latin typeface="Calibri" pitchFamily="34" charset="0"/>
                        <a:ea typeface="MS PGothic" pitchFamily="34" charset="-128"/>
                      </a:endParaRPr>
                    </a:p>
                  </a:txBody>
                  <a:tcPr marL="91436" marR="91436" marT="45723" marB="45723"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smtClean="0">
                          <a:ln>
                            <a:noFill/>
                          </a:ln>
                          <a:solidFill>
                            <a:schemeClr val="tx1"/>
                          </a:solidFill>
                          <a:effectLst/>
                          <a:latin typeface="Calibri" pitchFamily="34" charset="0"/>
                          <a:ea typeface="MS PGothic" pitchFamily="34" charset="-128"/>
                        </a:rPr>
                        <a:t>What plans have been defined to expose assets as APIs?</a:t>
                      </a:r>
                    </a:p>
                  </a:txBody>
                  <a:tcPr marL="91436" marR="91436" marT="45723" marB="45723" horzOverflow="overflow">
                    <a:lnL>
                      <a:noFill/>
                    </a:lnL>
                    <a:lnR>
                      <a:noFill/>
                    </a:lnR>
                    <a:lnT w="19050" cap="flat" cmpd="sng" algn="ctr">
                      <a:solidFill>
                        <a:schemeClr val="tx1"/>
                      </a:solidFill>
                      <a:prstDash val="sysDash"/>
                      <a:round/>
                      <a:headEnd type="none" w="med" len="med"/>
                      <a:tailEnd type="none" w="med" len="med"/>
                    </a:lnT>
                    <a:lnB>
                      <a:noFill/>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smtClean="0">
                          <a:ln>
                            <a:noFill/>
                          </a:ln>
                          <a:solidFill>
                            <a:schemeClr val="tx1"/>
                          </a:solidFill>
                          <a:effectLst/>
                          <a:latin typeface="Calibri" pitchFamily="34" charset="0"/>
                          <a:ea typeface="MS PGothic" pitchFamily="34" charset="-128"/>
                        </a:rPr>
                        <a:t>… Publicize multiple APIs</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smtClean="0">
                          <a:ln>
                            <a:noFill/>
                          </a:ln>
                          <a:solidFill>
                            <a:schemeClr val="tx1"/>
                          </a:solidFill>
                          <a:effectLst/>
                          <a:latin typeface="Calibri" pitchFamily="34" charset="0"/>
                          <a:ea typeface="MS PGothic" pitchFamily="34" charset="-128"/>
                        </a:rPr>
                        <a:t>… Engage external developers</a:t>
                      </a:r>
                    </a:p>
                  </a:txBody>
                  <a:tcPr marL="91436" marR="91436" marT="45723" marB="45723" horzOverflow="overflow">
                    <a:lnL>
                      <a:noFill/>
                    </a:lnL>
                    <a:lnR cap="flat">
                      <a:noFill/>
                    </a:lnR>
                    <a:lnT w="19050" cap="flat" cmpd="sng" algn="ctr">
                      <a:solidFill>
                        <a:schemeClr val="tx1"/>
                      </a:solidFill>
                      <a:prstDash val="sysDash"/>
                      <a:round/>
                      <a:headEnd type="none" w="med" len="med"/>
                      <a:tailEnd type="none" w="med" len="med"/>
                    </a:lnT>
                    <a:lnB>
                      <a:noFill/>
                    </a:lnB>
                    <a:lnTlToBr>
                      <a:noFill/>
                    </a:lnTlToBr>
                    <a:lnBlToTr>
                      <a:noFill/>
                    </a:lnBlToTr>
                    <a:solidFill>
                      <a:srgbClr val="EAEAEA"/>
                    </a:solidFill>
                  </a:tcPr>
                </a:tc>
              </a:tr>
              <a:tr h="688891">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endParaRPr kumimoji="0" lang="en-US" sz="1200" b="0" i="0" u="none" strike="noStrike" cap="none" normalizeH="0" baseline="0" smtClean="0">
                        <a:ln>
                          <a:noFill/>
                        </a:ln>
                        <a:solidFill>
                          <a:schemeClr val="tx1"/>
                        </a:solidFill>
                        <a:effectLst/>
                        <a:latin typeface="Calibri" pitchFamily="34" charset="0"/>
                        <a:ea typeface="MS PGothic" pitchFamily="34" charset="-128"/>
                      </a:endParaRPr>
                    </a:p>
                  </a:txBody>
                  <a:tcPr marL="91436" marR="91436" marT="45723" marB="45723"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smtClean="0">
                          <a:ln>
                            <a:noFill/>
                          </a:ln>
                          <a:solidFill>
                            <a:schemeClr val="tx1"/>
                          </a:solidFill>
                          <a:effectLst/>
                          <a:latin typeface="Calibri" pitchFamily="34" charset="0"/>
                          <a:ea typeface="MS PGothic" pitchFamily="34" charset="-128"/>
                        </a:rPr>
                        <a:t>What mobile strategies are you exploring?</a:t>
                      </a:r>
                    </a:p>
                  </a:txBody>
                  <a:tcPr marL="91436" marR="91436" marT="45723" marB="45723"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Multiple mobile applications</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Tap into external developer communities</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a:t>
                      </a:r>
                      <a:r>
                        <a:rPr kumimoji="0" lang="en-US" sz="1400" b="1" i="0" u="none" strike="noStrike" cap="none" normalizeH="0" baseline="0" dirty="0" smtClean="0">
                          <a:ln>
                            <a:noFill/>
                          </a:ln>
                          <a:solidFill>
                            <a:schemeClr val="tx1"/>
                          </a:solidFill>
                          <a:effectLst/>
                          <a:latin typeface="Calibri" pitchFamily="34" charset="0"/>
                          <a:ea typeface="MS PGothic" pitchFamily="34" charset="-128"/>
                        </a:rPr>
                        <a:t>Charge to access APIs</a:t>
                      </a:r>
                    </a:p>
                  </a:txBody>
                  <a:tcPr marL="91436" marR="91436" marT="45723" marB="45723" horzOverflow="overflow">
                    <a:lnL>
                      <a:noFill/>
                    </a:lnL>
                    <a:lnR cap="flat">
                      <a:noFill/>
                    </a:lnR>
                    <a:lnT>
                      <a:noFill/>
                    </a:lnT>
                    <a:lnB>
                      <a:noFill/>
                    </a:lnB>
                    <a:lnTlToBr>
                      <a:noFill/>
                    </a:lnTlToBr>
                    <a:lnBlToTr>
                      <a:noFill/>
                    </a:lnBlToTr>
                    <a:noFill/>
                  </a:tcPr>
                </a:tc>
              </a:tr>
              <a:tr h="880927">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endParaRPr kumimoji="0" lang="en-US" sz="1200" b="0" i="0" u="none" strike="noStrike" cap="none" normalizeH="0" baseline="0" smtClean="0">
                        <a:ln>
                          <a:noFill/>
                        </a:ln>
                        <a:solidFill>
                          <a:schemeClr val="tx1"/>
                        </a:solidFill>
                        <a:effectLst/>
                        <a:latin typeface="Calibri" pitchFamily="34" charset="0"/>
                        <a:ea typeface="MS PGothic" pitchFamily="34" charset="-128"/>
                      </a:endParaRPr>
                    </a:p>
                  </a:txBody>
                  <a:tcPr marL="91436" marR="91436" marT="45723" marB="45723"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smtClean="0">
                          <a:ln>
                            <a:noFill/>
                          </a:ln>
                          <a:solidFill>
                            <a:schemeClr val="tx1"/>
                          </a:solidFill>
                          <a:effectLst/>
                          <a:latin typeface="Calibri" pitchFamily="34" charset="0"/>
                          <a:ea typeface="MS PGothic" pitchFamily="34" charset="-128"/>
                        </a:rPr>
                        <a:t>What are your concerns with supporting the API/mobile plans?</a:t>
                      </a:r>
                    </a:p>
                  </a:txBody>
                  <a:tcPr marL="91436" marR="91436" marT="45723" marB="45723" horzOverflow="overflow">
                    <a:lnL>
                      <a:noFill/>
                    </a:lnL>
                    <a:lnR>
                      <a:noFill/>
                    </a:lnR>
                    <a:lnT>
                      <a:noFill/>
                    </a:lnT>
                    <a:lnB>
                      <a:noFill/>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a:t>
                      </a:r>
                      <a:r>
                        <a:rPr kumimoji="0" lang="en-US" sz="1200" b="1" i="0" u="none" strike="noStrike" cap="none" normalizeH="0" baseline="0" dirty="0" smtClean="0">
                          <a:ln>
                            <a:noFill/>
                          </a:ln>
                          <a:solidFill>
                            <a:schemeClr val="tx1"/>
                          </a:solidFill>
                          <a:effectLst/>
                          <a:latin typeface="Calibri" pitchFamily="34" charset="0"/>
                          <a:ea typeface="MS PGothic" pitchFamily="34" charset="-128"/>
                        </a:rPr>
                        <a:t>Security risks</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Limit consumption</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Monitor usage</a:t>
                      </a:r>
                    </a:p>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a:t>
                      </a:r>
                      <a:r>
                        <a:rPr kumimoji="0" lang="en-US" sz="1400" b="1" i="0" u="none" strike="noStrike" cap="none" normalizeH="0" baseline="0" dirty="0" smtClean="0">
                          <a:ln>
                            <a:noFill/>
                          </a:ln>
                          <a:solidFill>
                            <a:schemeClr val="tx1"/>
                          </a:solidFill>
                          <a:effectLst/>
                          <a:latin typeface="Calibri" pitchFamily="34" charset="0"/>
                          <a:ea typeface="MS PGothic" pitchFamily="34" charset="-128"/>
                        </a:rPr>
                        <a:t>Assemble APIs from disparate sources</a:t>
                      </a:r>
                    </a:p>
                  </a:txBody>
                  <a:tcPr marL="91436" marR="91436" marT="45723" marB="45723" horzOverflow="overflow">
                    <a:lnL>
                      <a:noFill/>
                    </a:lnL>
                    <a:lnR cap="flat">
                      <a:noFill/>
                    </a:lnR>
                    <a:lnT>
                      <a:noFill/>
                    </a:lnT>
                    <a:lnB>
                      <a:noFill/>
                    </a:lnB>
                    <a:lnTlToBr>
                      <a:noFill/>
                    </a:lnTlToBr>
                    <a:lnBlToTr>
                      <a:noFill/>
                    </a:lnBlToTr>
                    <a:solidFill>
                      <a:srgbClr val="EAEAEA"/>
                    </a:solidFill>
                  </a:tcPr>
                </a:tc>
              </a:tr>
              <a:tr h="731565">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endParaRPr kumimoji="0" lang="en-US" sz="1200" b="0" i="0" u="none" strike="noStrike" cap="none" normalizeH="0" baseline="0" smtClean="0">
                        <a:ln>
                          <a:noFill/>
                        </a:ln>
                        <a:solidFill>
                          <a:schemeClr val="tx1"/>
                        </a:solidFill>
                        <a:effectLst/>
                        <a:latin typeface="Calibri" pitchFamily="34" charset="0"/>
                        <a:ea typeface="MS PGothic" pitchFamily="34" charset="-128"/>
                      </a:endParaRPr>
                    </a:p>
                  </a:txBody>
                  <a:tcPr marL="91436" marR="91436" marT="45723" marB="45723"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400" b="1" i="0" u="none" strike="noStrike" cap="none" normalizeH="0" baseline="0" dirty="0" smtClean="0">
                          <a:ln>
                            <a:noFill/>
                          </a:ln>
                          <a:solidFill>
                            <a:schemeClr val="tx1"/>
                          </a:solidFill>
                          <a:effectLst/>
                          <a:latin typeface="Calibri" pitchFamily="34" charset="0"/>
                          <a:ea typeface="MS PGothic" pitchFamily="34" charset="-128"/>
                        </a:rPr>
                        <a:t>Have you explored leveraging your DP infrastructure to support API management</a:t>
                      </a:r>
                    </a:p>
                  </a:txBody>
                  <a:tcPr marL="91436" marR="91436" marT="45723" marB="45723" horzOverflow="overflow">
                    <a:lnL>
                      <a:noFill/>
                    </a:lnL>
                    <a:lnR>
                      <a:noFill/>
                    </a:lnR>
                    <a:lnT>
                      <a:noFill/>
                    </a:lnT>
                    <a:lnB cap="flat">
                      <a:noFill/>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0"/>
                        </a:spcBef>
                        <a:spcAft>
                          <a:spcPct val="5000"/>
                        </a:spcAft>
                        <a:buClr>
                          <a:schemeClr val="tx1"/>
                        </a:buClr>
                        <a:buSzTx/>
                        <a:buFontTx/>
                        <a:buNone/>
                        <a:tabLst/>
                      </a:pPr>
                      <a:r>
                        <a:rPr kumimoji="0" lang="en-US" sz="1200" b="0" i="0" u="none" strike="noStrike" cap="none" normalizeH="0" baseline="0" dirty="0" smtClean="0">
                          <a:ln>
                            <a:noFill/>
                          </a:ln>
                          <a:solidFill>
                            <a:schemeClr val="tx1"/>
                          </a:solidFill>
                          <a:effectLst/>
                          <a:latin typeface="Calibri" pitchFamily="34" charset="0"/>
                          <a:ea typeface="MS PGothic" pitchFamily="34" charset="-128"/>
                        </a:rPr>
                        <a:t>… Yes</a:t>
                      </a:r>
                    </a:p>
                  </a:txBody>
                  <a:tcPr marL="91436" marR="91436" marT="45723" marB="45723" horzOverflow="overflow">
                    <a:lnL>
                      <a:noFill/>
                    </a:lnL>
                    <a:lnR cap="flat">
                      <a:noFill/>
                    </a:lnR>
                    <a:lnT>
                      <a:noFill/>
                    </a:lnT>
                    <a:lnB cap="flat">
                      <a:noFill/>
                    </a:lnB>
                    <a:lnTlToBr>
                      <a:noFill/>
                    </a:lnTlToBr>
                    <a:lnBlToTr>
                      <a:noFill/>
                    </a:lnBlToTr>
                    <a:solidFill>
                      <a:schemeClr val="bg1"/>
                    </a:solidFill>
                  </a:tcPr>
                </a:tc>
              </a:tr>
            </a:tbl>
          </a:graphicData>
        </a:graphic>
      </p:graphicFrame>
      <p:sp>
        <p:nvSpPr>
          <p:cNvPr id="195646" name="Text Box 62"/>
          <p:cNvSpPr txBox="1">
            <a:spLocks noChangeArrowheads="1"/>
          </p:cNvSpPr>
          <p:nvPr/>
        </p:nvSpPr>
        <p:spPr bwMode="auto">
          <a:xfrm>
            <a:off x="1517650" y="2082801"/>
            <a:ext cx="2298700" cy="98488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600" i="1" dirty="0">
                <a:solidFill>
                  <a:srgbClr val="801C7D"/>
                </a:solidFill>
                <a:effectLst>
                  <a:outerShdw blurRad="38100" dist="38100" dir="2700000" algn="tl">
                    <a:srgbClr val="C0C0C0"/>
                  </a:outerShdw>
                </a:effectLst>
                <a:latin typeface="Calibri" pitchFamily="34" charset="0"/>
                <a:cs typeface="Arial" pitchFamily="34" charset="0"/>
              </a:rPr>
              <a:t>Line of Business</a:t>
            </a:r>
            <a:br>
              <a:rPr lang="en-US" sz="1600" i="1" dirty="0">
                <a:solidFill>
                  <a:srgbClr val="801C7D"/>
                </a:solidFill>
                <a:effectLst>
                  <a:outerShdw blurRad="38100" dist="38100" dir="2700000" algn="tl">
                    <a:srgbClr val="C0C0C0"/>
                  </a:outerShdw>
                </a:effectLst>
                <a:latin typeface="Calibri" pitchFamily="34" charset="0"/>
                <a:cs typeface="Arial" pitchFamily="34" charset="0"/>
              </a:rPr>
            </a:br>
            <a:r>
              <a:rPr lang="en-US" sz="1400" dirty="0">
                <a:solidFill>
                  <a:srgbClr val="801C7D"/>
                </a:solidFill>
                <a:effectLst>
                  <a:outerShdw blurRad="38100" dist="38100" dir="2700000" algn="tl">
                    <a:srgbClr val="C0C0C0"/>
                  </a:outerShdw>
                </a:effectLst>
                <a:latin typeface="Calibri" pitchFamily="34" charset="0"/>
                <a:cs typeface="Arial" pitchFamily="34" charset="0"/>
              </a:rPr>
              <a:t>(Chief Marketing Officer, Chief Strategy Officer, Product Line Managers, etc)</a:t>
            </a:r>
            <a:endParaRPr lang="en-US" sz="1400" u="sng" dirty="0">
              <a:solidFill>
                <a:srgbClr val="801C7D"/>
              </a:solidFill>
              <a:effectLst>
                <a:outerShdw blurRad="38100" dist="38100" dir="2700000" algn="tl">
                  <a:srgbClr val="C0C0C0"/>
                </a:outerShdw>
              </a:effectLst>
              <a:latin typeface="Calibri" pitchFamily="34" charset="0"/>
              <a:cs typeface="Arial" pitchFamily="34" charset="0"/>
            </a:endParaRPr>
          </a:p>
        </p:txBody>
      </p:sp>
      <p:sp>
        <p:nvSpPr>
          <p:cNvPr id="195647" name="Text Box 63"/>
          <p:cNvSpPr txBox="1">
            <a:spLocks noChangeArrowheads="1"/>
          </p:cNvSpPr>
          <p:nvPr/>
        </p:nvSpPr>
        <p:spPr bwMode="auto">
          <a:xfrm>
            <a:off x="1517650" y="5054600"/>
            <a:ext cx="2451100" cy="762000"/>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spcBef>
                <a:spcPct val="50000"/>
              </a:spcBef>
              <a:defRPr/>
            </a:pPr>
            <a:r>
              <a:rPr lang="en-US" sz="1600" i="1">
                <a:solidFill>
                  <a:srgbClr val="801C7D"/>
                </a:solidFill>
                <a:effectLst>
                  <a:outerShdw blurRad="38100" dist="38100" dir="2700000" algn="tl">
                    <a:srgbClr val="C0C0C0"/>
                  </a:outerShdw>
                </a:effectLst>
                <a:latin typeface="Calibri" pitchFamily="34" charset="0"/>
                <a:cs typeface="Arial" pitchFamily="34" charset="0"/>
              </a:rPr>
              <a:t>Information Technology</a:t>
            </a:r>
            <a:r>
              <a:rPr lang="en-US" sz="1600" u="sng">
                <a:solidFill>
                  <a:srgbClr val="801C7D"/>
                </a:solidFill>
                <a:effectLst>
                  <a:outerShdw blurRad="38100" dist="38100" dir="2700000" algn="tl">
                    <a:srgbClr val="C0C0C0"/>
                  </a:outerShdw>
                </a:effectLst>
                <a:latin typeface="Calibri" pitchFamily="34" charset="0"/>
                <a:cs typeface="Arial" pitchFamily="34" charset="0"/>
              </a:rPr>
              <a:t/>
            </a:r>
            <a:br>
              <a:rPr lang="en-US" sz="1600" u="sng">
                <a:solidFill>
                  <a:srgbClr val="801C7D"/>
                </a:solidFill>
                <a:effectLst>
                  <a:outerShdw blurRad="38100" dist="38100" dir="2700000" algn="tl">
                    <a:srgbClr val="C0C0C0"/>
                  </a:outerShdw>
                </a:effectLst>
                <a:latin typeface="Calibri" pitchFamily="34" charset="0"/>
                <a:cs typeface="Arial" pitchFamily="34" charset="0"/>
              </a:rPr>
            </a:br>
            <a:r>
              <a:rPr lang="en-US" sz="1400">
                <a:solidFill>
                  <a:srgbClr val="801C7D"/>
                </a:solidFill>
                <a:effectLst>
                  <a:outerShdw blurRad="38100" dist="38100" dir="2700000" algn="tl">
                    <a:srgbClr val="C0C0C0"/>
                  </a:outerShdw>
                </a:effectLst>
                <a:latin typeface="Calibri" pitchFamily="34" charset="0"/>
                <a:cs typeface="Arial" pitchFamily="34" charset="0"/>
              </a:rPr>
              <a:t>(CIO, Director of IT, Architects, Security Officers, etc)</a:t>
            </a:r>
            <a:endParaRPr lang="en-US" sz="1400" u="sng">
              <a:solidFill>
                <a:srgbClr val="801C7D"/>
              </a:solidFill>
              <a:effectLst>
                <a:outerShdw blurRad="38100" dist="38100" dir="2700000" algn="tl">
                  <a:srgbClr val="C0C0C0"/>
                </a:outerShdw>
              </a:effectLst>
              <a:latin typeface="Calibri" pitchFamily="34" charset="0"/>
              <a:cs typeface="Arial" pitchFamily="34" charset="0"/>
            </a:endParaRPr>
          </a:p>
        </p:txBody>
      </p:sp>
    </p:spTree>
    <p:extLst>
      <p:ext uri="{BB962C8B-B14F-4D97-AF65-F5344CB8AC3E}">
        <p14:creationId xmlns:p14="http://schemas.microsoft.com/office/powerpoint/2010/main" val="155557708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r>
              <a:rPr lang="en-US" altLang="en-US" smtClean="0"/>
              <a:t>Competitive Landscape</a:t>
            </a:r>
          </a:p>
        </p:txBody>
      </p:sp>
      <p:sp>
        <p:nvSpPr>
          <p:cNvPr id="67587" name="Rectangle 3"/>
          <p:cNvSpPr>
            <a:spLocks noGrp="1" noChangeArrowheads="1"/>
          </p:cNvSpPr>
          <p:nvPr>
            <p:ph type="body" idx="4294967295"/>
          </p:nvPr>
        </p:nvSpPr>
        <p:spPr>
          <a:xfrm>
            <a:off x="2468563" y="2805114"/>
            <a:ext cx="7510462" cy="3887787"/>
          </a:xfrm>
          <a:solidFill>
            <a:schemeClr val="bg1"/>
          </a:solidFill>
        </p:spPr>
        <p:txBody>
          <a:bodyPr>
            <a:normAutofit/>
          </a:bodyPr>
          <a:lstStyle/>
          <a:p>
            <a:r>
              <a:rPr lang="en-US" altLang="en-US" sz="1800" dirty="0">
                <a:latin typeface="Calibri" panose="020F0502020204030204" pitchFamily="34" charset="0"/>
              </a:rPr>
              <a:t>Primary competitors target different audiences with very different solutions</a:t>
            </a:r>
          </a:p>
          <a:p>
            <a:pPr lvl="1"/>
            <a:r>
              <a:rPr lang="en-US" altLang="en-US" sz="1600" dirty="0" err="1">
                <a:latin typeface="Calibri" panose="020F0502020204030204" pitchFamily="34" charset="0"/>
              </a:rPr>
              <a:t>Mashery</a:t>
            </a:r>
            <a:r>
              <a:rPr lang="en-US" altLang="en-US" sz="1600" dirty="0">
                <a:latin typeface="Calibri" panose="020F0502020204030204" pitchFamily="34" charset="0"/>
              </a:rPr>
              <a:t>:  Cloud-based and </a:t>
            </a:r>
            <a:r>
              <a:rPr lang="en-US" altLang="en-US" sz="1600" dirty="0" err="1">
                <a:latin typeface="Calibri" panose="020F0502020204030204" pitchFamily="34" charset="0"/>
              </a:rPr>
              <a:t>on-premise</a:t>
            </a:r>
            <a:r>
              <a:rPr lang="en-US" altLang="en-US" sz="1600" dirty="0">
                <a:latin typeface="Calibri" panose="020F0502020204030204" pitchFamily="34" charset="0"/>
              </a:rPr>
              <a:t>, strong-alignment with Intel, Best of breed for socialization and external </a:t>
            </a:r>
            <a:r>
              <a:rPr lang="en-US" altLang="en-US" sz="1600" dirty="0" err="1">
                <a:latin typeface="Calibri" panose="020F0502020204030204" pitchFamily="34" charset="0"/>
              </a:rPr>
              <a:t>apis</a:t>
            </a:r>
            <a:r>
              <a:rPr lang="en-US" altLang="en-US" sz="1600" dirty="0">
                <a:latin typeface="Calibri" panose="020F0502020204030204" pitchFamily="34" charset="0"/>
              </a:rPr>
              <a:t>.</a:t>
            </a:r>
          </a:p>
          <a:p>
            <a:pPr lvl="1"/>
            <a:r>
              <a:rPr lang="en-US" altLang="en-US" sz="1600" dirty="0" err="1">
                <a:latin typeface="Calibri" panose="020F0502020204030204" pitchFamily="34" charset="0"/>
              </a:rPr>
              <a:t>Apigee</a:t>
            </a:r>
            <a:r>
              <a:rPr lang="en-US" altLang="en-US" sz="1600" dirty="0">
                <a:latin typeface="Calibri" panose="020F0502020204030204" pitchFamily="34" charset="0"/>
              </a:rPr>
              <a:t>:  Cloud-based, and </a:t>
            </a:r>
            <a:r>
              <a:rPr lang="en-US" altLang="en-US" sz="1600" dirty="0" err="1">
                <a:latin typeface="Calibri" panose="020F0502020204030204" pitchFamily="34" charset="0"/>
              </a:rPr>
              <a:t>on-premise</a:t>
            </a:r>
            <a:r>
              <a:rPr lang="en-US" altLang="en-US" sz="1600" dirty="0">
                <a:latin typeface="Calibri" panose="020F0502020204030204" pitchFamily="34" charset="0"/>
              </a:rPr>
              <a:t> stems from integration background, moving towards more business focus.</a:t>
            </a:r>
          </a:p>
          <a:p>
            <a:pPr lvl="1"/>
            <a:r>
              <a:rPr lang="en-US" altLang="en-US" sz="1600" dirty="0">
                <a:latin typeface="Calibri" panose="020F0502020204030204" pitchFamily="34" charset="0"/>
              </a:rPr>
              <a:t>Layer7:  On-premise and Cloud-based.  Position API management as an IT initiative. Coined term “internet service bus”</a:t>
            </a:r>
          </a:p>
          <a:p>
            <a:pPr lvl="1">
              <a:buFont typeface="Arial" panose="020B0604020202020204" pitchFamily="34" charset="0"/>
              <a:buNone/>
            </a:pPr>
            <a:endParaRPr lang="en-US" altLang="ja-JP" sz="1500" dirty="0">
              <a:latin typeface="Calibri" panose="020F0502020204030204" pitchFamily="34" charset="0"/>
            </a:endParaRPr>
          </a:p>
        </p:txBody>
      </p:sp>
      <p:pic>
        <p:nvPicPr>
          <p:cNvPr id="6759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5600" y="1868489"/>
            <a:ext cx="1524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591" name="Group 19"/>
          <p:cNvGrpSpPr>
            <a:grpSpLocks/>
          </p:cNvGrpSpPr>
          <p:nvPr/>
        </p:nvGrpSpPr>
        <p:grpSpPr bwMode="auto">
          <a:xfrm>
            <a:off x="2087564" y="1776414"/>
            <a:ext cx="1620837" cy="915987"/>
            <a:chOff x="1816" y="1662"/>
            <a:chExt cx="1021" cy="577"/>
          </a:xfrm>
        </p:grpSpPr>
        <p:pic>
          <p:nvPicPr>
            <p:cNvPr id="67592" name="Picture 17" descr="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 y="1662"/>
              <a:ext cx="1021"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 y="1788"/>
              <a:ext cx="470"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594" name="Group 18"/>
          <p:cNvGrpSpPr>
            <a:grpSpLocks/>
          </p:cNvGrpSpPr>
          <p:nvPr/>
        </p:nvGrpSpPr>
        <p:grpSpPr bwMode="auto">
          <a:xfrm>
            <a:off x="4186239" y="1809751"/>
            <a:ext cx="1620837" cy="854075"/>
            <a:chOff x="764" y="1251"/>
            <a:chExt cx="1021" cy="538"/>
          </a:xfrm>
        </p:grpSpPr>
        <p:pic>
          <p:nvPicPr>
            <p:cNvPr id="67595" name="Picture 15" descr="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 y="1251"/>
              <a:ext cx="1021"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Picture 11" descr="http://www.geardiary.com/wp-content/uploads/2010/02/geardiary_apigee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 y="1366"/>
              <a:ext cx="58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597" name="Group 13"/>
          <p:cNvGrpSpPr>
            <a:grpSpLocks/>
          </p:cNvGrpSpPr>
          <p:nvPr/>
        </p:nvGrpSpPr>
        <p:grpSpPr bwMode="auto">
          <a:xfrm>
            <a:off x="1914526" y="1339851"/>
            <a:ext cx="8291513" cy="519113"/>
            <a:chOff x="204" y="1237"/>
            <a:chExt cx="5223" cy="327"/>
          </a:xfrm>
        </p:grpSpPr>
        <p:sp>
          <p:nvSpPr>
            <p:cNvPr id="67598" name="AutoShape 8"/>
            <p:cNvSpPr>
              <a:spLocks noChangeArrowheads="1"/>
            </p:cNvSpPr>
            <p:nvPr/>
          </p:nvSpPr>
          <p:spPr bwMode="auto">
            <a:xfrm>
              <a:off x="204" y="1237"/>
              <a:ext cx="5223" cy="327"/>
            </a:xfrm>
            <a:prstGeom prst="leftRightArrow">
              <a:avLst>
                <a:gd name="adj1" fmla="val 69389"/>
                <a:gd name="adj2" fmla="val 125414"/>
              </a:avLst>
            </a:prstGeom>
            <a:solidFill>
              <a:srgbClr val="1D70A9"/>
            </a:solidFill>
            <a:ln w="9525">
              <a:solidFill>
                <a:schemeClr val="tx1"/>
              </a:solidFill>
              <a:miter lim="800000"/>
              <a:headEnd/>
              <a:tailEnd/>
            </a:ln>
            <a:effectLst>
              <a:prstShdw prst="shdw17" dist="17961" dir="2700000">
                <a:srgbClr val="808080">
                  <a:alpha val="74997"/>
                </a:srgbClr>
              </a:prstShdw>
            </a:effectLst>
          </p:spPr>
          <p:txBody>
            <a:bodyPr wrap="none" anchor="ct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endParaRPr lang="en-US" altLang="en-US"/>
            </a:p>
          </p:txBody>
        </p:sp>
        <p:sp>
          <p:nvSpPr>
            <p:cNvPr id="180233" name="Text Box 9"/>
            <p:cNvSpPr txBox="1">
              <a:spLocks noChangeArrowheads="1"/>
            </p:cNvSpPr>
            <p:nvPr/>
          </p:nvSpPr>
          <p:spPr bwMode="auto">
            <a:xfrm>
              <a:off x="4200" y="1294"/>
              <a:ext cx="1091" cy="216"/>
            </a:xfrm>
            <a:prstGeom prst="rect">
              <a:avLst/>
            </a:prstGeom>
            <a:noFill/>
            <a:ln>
              <a:noFill/>
            </a:ln>
            <a:effectLst>
              <a:prstShdw prst="shdw17" dist="17961" dir="2700000">
                <a:schemeClr val="accent1">
                  <a:gamma/>
                  <a:shade val="60000"/>
                  <a:invGamma/>
                  <a:alpha val="74998"/>
                </a:schemeClr>
              </a:prstShdw>
            </a:effectLst>
            <a:extLst/>
          </p:spPr>
          <p:txBody>
            <a:bodyPr>
              <a:spAutoFit/>
            </a:bodyPr>
            <a:lstStyle/>
            <a:p>
              <a:pPr algn="ctr">
                <a:lnSpc>
                  <a:spcPct val="75000"/>
                </a:lnSpc>
                <a:spcBef>
                  <a:spcPct val="50000"/>
                </a:spcBef>
                <a:defRPr/>
              </a:pPr>
              <a:r>
                <a:rPr lang="en-US" sz="1200" i="1">
                  <a:solidFill>
                    <a:schemeClr val="bg1"/>
                  </a:solidFill>
                  <a:latin typeface="Calibri" charset="0"/>
                  <a:ea typeface="MS PGothic" charset="0"/>
                  <a:cs typeface="MS PGothic" charset="0"/>
                </a:rPr>
                <a:t>IT</a:t>
              </a:r>
              <a:br>
                <a:rPr lang="en-US" sz="1200" i="1">
                  <a:solidFill>
                    <a:schemeClr val="bg1"/>
                  </a:solidFill>
                  <a:latin typeface="Calibri" charset="0"/>
                  <a:ea typeface="MS PGothic" charset="0"/>
                  <a:cs typeface="MS PGothic" charset="0"/>
                </a:rPr>
              </a:br>
              <a:r>
                <a:rPr lang="en-US" sz="1000" i="1">
                  <a:solidFill>
                    <a:schemeClr val="bg1"/>
                  </a:solidFill>
                  <a:latin typeface="Calibri" charset="0"/>
                  <a:ea typeface="MS PGothic" charset="0"/>
                  <a:cs typeface="MS PGothic" charset="0"/>
                </a:rPr>
                <a:t>(Define, Secure)</a:t>
              </a:r>
            </a:p>
          </p:txBody>
        </p:sp>
        <p:sp>
          <p:nvSpPr>
            <p:cNvPr id="180234" name="Text Box 10"/>
            <p:cNvSpPr txBox="1">
              <a:spLocks noChangeArrowheads="1"/>
            </p:cNvSpPr>
            <p:nvPr/>
          </p:nvSpPr>
          <p:spPr bwMode="auto">
            <a:xfrm>
              <a:off x="416" y="1295"/>
              <a:ext cx="1354" cy="216"/>
            </a:xfrm>
            <a:prstGeom prst="rect">
              <a:avLst/>
            </a:prstGeom>
            <a:noFill/>
            <a:ln>
              <a:noFill/>
            </a:ln>
            <a:effectLst>
              <a:prstShdw prst="shdw17" dist="17961" dir="2700000">
                <a:schemeClr val="accent1">
                  <a:gamma/>
                  <a:shade val="60000"/>
                  <a:invGamma/>
                  <a:alpha val="74998"/>
                </a:schemeClr>
              </a:prstShdw>
            </a:effectLst>
            <a:extLst/>
          </p:spPr>
          <p:txBody>
            <a:bodyPr>
              <a:spAutoFit/>
            </a:bodyPr>
            <a:lstStyle/>
            <a:p>
              <a:pPr algn="ctr">
                <a:lnSpc>
                  <a:spcPct val="75000"/>
                </a:lnSpc>
                <a:spcBef>
                  <a:spcPct val="50000"/>
                </a:spcBef>
                <a:defRPr/>
              </a:pPr>
              <a:r>
                <a:rPr lang="en-US" sz="1200" i="1">
                  <a:solidFill>
                    <a:schemeClr val="bg1"/>
                  </a:solidFill>
                  <a:latin typeface="Calibri" charset="0"/>
                  <a:ea typeface="MS PGothic" charset="0"/>
                  <a:cs typeface="MS PGothic" charset="0"/>
                </a:rPr>
                <a:t> Business</a:t>
              </a:r>
              <a:br>
                <a:rPr lang="en-US" sz="1200" i="1">
                  <a:solidFill>
                    <a:schemeClr val="bg1"/>
                  </a:solidFill>
                  <a:latin typeface="Calibri" charset="0"/>
                  <a:ea typeface="MS PGothic" charset="0"/>
                  <a:cs typeface="MS PGothic" charset="0"/>
                </a:rPr>
              </a:br>
              <a:r>
                <a:rPr lang="en-US" sz="1000" i="1">
                  <a:solidFill>
                    <a:schemeClr val="bg1"/>
                  </a:solidFill>
                  <a:latin typeface="Calibri" charset="0"/>
                  <a:ea typeface="MS PGothic" charset="0"/>
                  <a:cs typeface="MS PGothic" charset="0"/>
                </a:rPr>
                <a:t>(Manage, Analyze, Socialize)</a:t>
              </a:r>
            </a:p>
          </p:txBody>
        </p:sp>
        <p:sp>
          <p:nvSpPr>
            <p:cNvPr id="180236" name="Text Box 12"/>
            <p:cNvSpPr txBox="1">
              <a:spLocks noChangeArrowheads="1"/>
            </p:cNvSpPr>
            <p:nvPr/>
          </p:nvSpPr>
          <p:spPr bwMode="auto">
            <a:xfrm>
              <a:off x="1893" y="1300"/>
              <a:ext cx="1931" cy="212"/>
            </a:xfrm>
            <a:prstGeom prst="rect">
              <a:avLst/>
            </a:prstGeom>
            <a:noFill/>
            <a:ln>
              <a:noFill/>
            </a:ln>
            <a:effectLst>
              <a:prstShdw prst="shdw17" dist="17961" dir="2700000">
                <a:schemeClr val="accent1">
                  <a:gamma/>
                  <a:shade val="60000"/>
                  <a:invGamma/>
                  <a:alpha val="74998"/>
                </a:schemeClr>
              </a:prstShdw>
            </a:effectLst>
            <a:extLst/>
          </p:spPr>
          <p:txBody>
            <a:bodyPr>
              <a:spAutoFit/>
            </a:bodyPr>
            <a:lstStyle/>
            <a:p>
              <a:pPr algn="ctr">
                <a:spcBef>
                  <a:spcPct val="50000"/>
                </a:spcBef>
                <a:defRPr/>
              </a:pPr>
              <a:r>
                <a:rPr lang="en-US" sz="1600">
                  <a:solidFill>
                    <a:schemeClr val="bg1"/>
                  </a:solidFill>
                  <a:latin typeface="Calibri" charset="0"/>
                  <a:ea typeface="MS PGothic" charset="0"/>
                  <a:cs typeface="MS PGothic" charset="0"/>
                </a:rPr>
                <a:t>Target Audience</a:t>
              </a:r>
            </a:p>
          </p:txBody>
        </p:sp>
      </p:grpSp>
    </p:spTree>
    <p:extLst>
      <p:ext uri="{BB962C8B-B14F-4D97-AF65-F5344CB8AC3E}">
        <p14:creationId xmlns:p14="http://schemas.microsoft.com/office/powerpoint/2010/main" val="390299544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changes everything</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19</a:t>
            </a:fld>
            <a:endParaRPr lang="en-US"/>
          </a:p>
        </p:txBody>
      </p:sp>
      <p:pic>
        <p:nvPicPr>
          <p:cNvPr id="12" name="Picture 11" descr="iStock_000023264507XSmall.jpg"/>
          <p:cNvPicPr>
            <a:picLocks noChangeAspect="1"/>
          </p:cNvPicPr>
          <p:nvPr/>
        </p:nvPicPr>
        <p:blipFill>
          <a:blip r:embed="rId3"/>
          <a:srcRect l="20376" t="3373" r="14326"/>
          <a:stretch>
            <a:fillRect/>
          </a:stretch>
        </p:blipFill>
        <p:spPr>
          <a:xfrm rot="20904309">
            <a:off x="3686835" y="1928399"/>
            <a:ext cx="1358294"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13" name="Picture 12" descr="roundabout-washer.jpg"/>
          <p:cNvPicPr>
            <a:picLocks noChangeAspect="1"/>
          </p:cNvPicPr>
          <p:nvPr/>
        </p:nvPicPr>
        <p:blipFill>
          <a:blip r:embed="rId4"/>
          <a:srcRect l="3847" t="3846" r="3847" b="3846"/>
          <a:stretch>
            <a:fillRect/>
          </a:stretch>
        </p:blipFill>
        <p:spPr>
          <a:xfrm rot="20880761">
            <a:off x="6670651" y="1932431"/>
            <a:ext cx="1362456"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14" name="Picture 13" descr="iStock_000024716990Small.jpg"/>
          <p:cNvPicPr>
            <a:picLocks noChangeAspect="1"/>
          </p:cNvPicPr>
          <p:nvPr/>
        </p:nvPicPr>
        <p:blipFill>
          <a:blip r:embed="rId5"/>
          <a:srcRect l="1496" t="12222" r="1240" b="15555"/>
          <a:stretch>
            <a:fillRect/>
          </a:stretch>
        </p:blipFill>
        <p:spPr>
          <a:xfrm rot="337707">
            <a:off x="1197169" y="1869327"/>
            <a:ext cx="1362456"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18" name="Picture 17" descr="iStock_000018051724XSmall.jpg"/>
          <p:cNvPicPr>
            <a:picLocks noChangeAspect="1"/>
          </p:cNvPicPr>
          <p:nvPr/>
        </p:nvPicPr>
        <p:blipFill>
          <a:blip r:embed="rId6"/>
          <a:srcRect l="18368" r="18367" b="5572"/>
          <a:stretch>
            <a:fillRect/>
          </a:stretch>
        </p:blipFill>
        <p:spPr>
          <a:xfrm>
            <a:off x="9365480" y="1805798"/>
            <a:ext cx="1375716"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19" name="Picture 18" descr="iStock_000016088897XSmall.jpg"/>
          <p:cNvPicPr>
            <a:picLocks noChangeAspect="1"/>
          </p:cNvPicPr>
          <p:nvPr/>
        </p:nvPicPr>
        <p:blipFill>
          <a:blip r:embed="rId7"/>
          <a:srcRect l="14986" r="18867"/>
          <a:stretch>
            <a:fillRect/>
          </a:stretch>
        </p:blipFill>
        <p:spPr>
          <a:xfrm>
            <a:off x="5113353" y="4355289"/>
            <a:ext cx="1362651" cy="1366909"/>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21" name="Picture 20" descr="infotainment.jpg"/>
          <p:cNvPicPr>
            <a:picLocks noChangeAspect="1"/>
          </p:cNvPicPr>
          <p:nvPr/>
        </p:nvPicPr>
        <p:blipFill>
          <a:blip r:embed="rId8"/>
          <a:srcRect l="10000" r="18333"/>
          <a:stretch>
            <a:fillRect/>
          </a:stretch>
        </p:blipFill>
        <p:spPr>
          <a:xfrm>
            <a:off x="2195045" y="4359742"/>
            <a:ext cx="1368729" cy="1362456"/>
          </a:xfrm>
          <a:prstGeom prst="ellipse">
            <a:avLst/>
          </a:prstGeom>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l="-5970" t="-6890" r="-6233" b="-9367"/>
          <a:stretch/>
        </p:blipFill>
        <p:spPr>
          <a:xfrm>
            <a:off x="8025583" y="4359742"/>
            <a:ext cx="1339897" cy="1362456"/>
          </a:xfrm>
          <a:prstGeom prst="ellipse">
            <a:avLst/>
          </a:prstGeom>
          <a:solidFill>
            <a:srgbClr val="FFFFFF"/>
          </a:solidFill>
          <a:ln w="19050" cap="flat" cmpd="sng" algn="ctr">
            <a:solidFill>
              <a:schemeClr val="bg1"/>
            </a:solidFill>
            <a:prstDash val="solid"/>
            <a:round/>
            <a:headEnd type="none" w="med" len="med"/>
            <a:tailEnd type="none" w="med" len="med"/>
          </a:ln>
          <a:effectLst>
            <a:outerShdw blurRad="127000" dir="2700000">
              <a:srgbClr val="000000">
                <a:alpha val="40000"/>
              </a:srgbClr>
            </a:outerShdw>
          </a:effectLst>
        </p:spPr>
      </p:pic>
    </p:spTree>
    <p:extLst>
      <p:ext uri="{BB962C8B-B14F-4D97-AF65-F5344CB8AC3E}">
        <p14:creationId xmlns:p14="http://schemas.microsoft.com/office/powerpoint/2010/main" val="28283870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IN" sz="2800" dirty="0" err="1"/>
              <a:t>Apigee</a:t>
            </a:r>
            <a:r>
              <a:rPr lang="en-IN" sz="2800" dirty="0"/>
              <a:t> Edge Overview</a:t>
            </a:r>
          </a:p>
          <a:p>
            <a:r>
              <a:rPr lang="en-IN" sz="2800" dirty="0"/>
              <a:t>API services review</a:t>
            </a:r>
          </a:p>
          <a:p>
            <a:r>
              <a:rPr lang="en-IN" sz="2800" dirty="0"/>
              <a:t>Developer services </a:t>
            </a:r>
            <a:r>
              <a:rPr lang="en-IN" sz="2800" dirty="0" smtClean="0"/>
              <a:t>review</a:t>
            </a:r>
          </a:p>
          <a:p>
            <a:r>
              <a:rPr lang="en-IN" sz="2800" dirty="0"/>
              <a:t>Analytics services </a:t>
            </a:r>
            <a:r>
              <a:rPr lang="en-IN" sz="2800" dirty="0" smtClean="0"/>
              <a:t>review</a:t>
            </a:r>
          </a:p>
          <a:p>
            <a:r>
              <a:rPr lang="en-IN" sz="2800" dirty="0"/>
              <a:t>Technical overview</a:t>
            </a:r>
          </a:p>
          <a:p>
            <a:r>
              <a:rPr lang="en-IN" sz="2800" dirty="0"/>
              <a:t>Architectural details</a:t>
            </a:r>
          </a:p>
          <a:p>
            <a:r>
              <a:rPr lang="en-IN" sz="2800" dirty="0"/>
              <a:t>Troubleshooting and issue </a:t>
            </a:r>
            <a:r>
              <a:rPr lang="en-IN" sz="2800" dirty="0" smtClean="0"/>
              <a:t>management</a:t>
            </a:r>
          </a:p>
          <a:p>
            <a:r>
              <a:rPr lang="en-IN" sz="2800" dirty="0"/>
              <a:t>Community</a:t>
            </a:r>
          </a:p>
          <a:p>
            <a:endParaRPr lang="en-IN" sz="28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a:t>
            </a:fld>
            <a:endParaRPr lang="en-US" dirty="0"/>
          </a:p>
        </p:txBody>
      </p:sp>
    </p:spTree>
    <p:extLst>
      <p:ext uri="{BB962C8B-B14F-4D97-AF65-F5344CB8AC3E}">
        <p14:creationId xmlns:p14="http://schemas.microsoft.com/office/powerpoint/2010/main" val="3015881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Delivering your services</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20</a:t>
            </a:fld>
            <a:endParaRPr lang="en-US"/>
          </a:p>
        </p:txBody>
      </p:sp>
      <p:grpSp>
        <p:nvGrpSpPr>
          <p:cNvPr id="5" name="Group 4"/>
          <p:cNvGrpSpPr/>
          <p:nvPr/>
        </p:nvGrpSpPr>
        <p:grpSpPr>
          <a:xfrm>
            <a:off x="7681873" y="4754968"/>
            <a:ext cx="1660193" cy="1175023"/>
            <a:chOff x="2014425" y="1262886"/>
            <a:chExt cx="1545388" cy="1204000"/>
          </a:xfrm>
        </p:grpSpPr>
        <p:pic>
          <p:nvPicPr>
            <p:cNvPr id="6" name="Picture 5" descr="p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7" name="Picture 6" descr="mark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pic>
        <p:nvPicPr>
          <p:cNvPr id="8" name="Picture 7" descr="smartpho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65" y="1552250"/>
            <a:ext cx="780491" cy="1190570"/>
          </a:xfrm>
          <a:prstGeom prst="rect">
            <a:avLst/>
          </a:prstGeom>
        </p:spPr>
      </p:pic>
      <p:grpSp>
        <p:nvGrpSpPr>
          <p:cNvPr id="9" name="Group 8"/>
          <p:cNvGrpSpPr/>
          <p:nvPr/>
        </p:nvGrpSpPr>
        <p:grpSpPr>
          <a:xfrm>
            <a:off x="7734927" y="3239469"/>
            <a:ext cx="1396006" cy="1108933"/>
            <a:chOff x="4779163" y="1376035"/>
            <a:chExt cx="1310684" cy="1146086"/>
          </a:xfrm>
        </p:grpSpPr>
        <p:pic>
          <p:nvPicPr>
            <p:cNvPr id="10" name="Picture 9" descr="displa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11" name="Picture 10" descr="cha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pic>
        <p:nvPicPr>
          <p:cNvPr id="12" name="Picture 11" descr="partn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4273" y="3163043"/>
            <a:ext cx="1310243" cy="1092963"/>
          </a:xfrm>
          <a:prstGeom prst="rect">
            <a:avLst/>
          </a:prstGeom>
        </p:spPr>
      </p:pic>
      <p:pic>
        <p:nvPicPr>
          <p:cNvPr id="13" name="Picture 12" descr="us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9356" y="4864502"/>
            <a:ext cx="1166144" cy="1092963"/>
          </a:xfrm>
          <a:prstGeom prst="rect">
            <a:avLst/>
          </a:prstGeom>
        </p:spPr>
      </p:pic>
      <p:pic>
        <p:nvPicPr>
          <p:cNvPr id="14" name="Picture 13" descr="desk_gu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7758" y="1383616"/>
            <a:ext cx="1183077" cy="1159487"/>
          </a:xfrm>
          <a:prstGeom prst="rect">
            <a:avLst/>
          </a:prstGeom>
        </p:spPr>
      </p:pic>
      <p:sp>
        <p:nvSpPr>
          <p:cNvPr id="3" name="TextBox 2"/>
          <p:cNvSpPr txBox="1"/>
          <p:nvPr/>
        </p:nvSpPr>
        <p:spPr>
          <a:xfrm>
            <a:off x="3222807" y="2418707"/>
            <a:ext cx="1211126" cy="369332"/>
          </a:xfrm>
          <a:prstGeom prst="rect">
            <a:avLst/>
          </a:prstGeom>
          <a:noFill/>
        </p:spPr>
        <p:txBody>
          <a:bodyPr wrap="none" rtlCol="0">
            <a:spAutoFit/>
          </a:bodyPr>
          <a:lstStyle/>
          <a:p>
            <a:r>
              <a:rPr lang="en-US" dirty="0" smtClean="0">
                <a:latin typeface="Arial"/>
                <a:cs typeface="Arial"/>
              </a:rPr>
              <a:t>Employee</a:t>
            </a:r>
            <a:endParaRPr lang="en-US" dirty="0">
              <a:latin typeface="Arial"/>
              <a:cs typeface="Arial"/>
            </a:endParaRPr>
          </a:p>
        </p:txBody>
      </p:sp>
      <p:sp>
        <p:nvSpPr>
          <p:cNvPr id="15" name="TextBox 14"/>
          <p:cNvSpPr txBox="1"/>
          <p:nvPr/>
        </p:nvSpPr>
        <p:spPr>
          <a:xfrm>
            <a:off x="3367887" y="4165333"/>
            <a:ext cx="941634" cy="369332"/>
          </a:xfrm>
          <a:prstGeom prst="rect">
            <a:avLst/>
          </a:prstGeom>
          <a:noFill/>
        </p:spPr>
        <p:txBody>
          <a:bodyPr wrap="none" rtlCol="0">
            <a:spAutoFit/>
          </a:bodyPr>
          <a:lstStyle/>
          <a:p>
            <a:r>
              <a:rPr lang="en-US" dirty="0" smtClean="0">
                <a:latin typeface="Arial"/>
                <a:cs typeface="Arial"/>
              </a:rPr>
              <a:t>Partner</a:t>
            </a:r>
            <a:endParaRPr lang="en-US" dirty="0">
              <a:latin typeface="Arial"/>
              <a:cs typeface="Arial"/>
            </a:endParaRPr>
          </a:p>
        </p:txBody>
      </p:sp>
      <p:sp>
        <p:nvSpPr>
          <p:cNvPr id="16" name="TextBox 15"/>
          <p:cNvSpPr txBox="1"/>
          <p:nvPr/>
        </p:nvSpPr>
        <p:spPr>
          <a:xfrm>
            <a:off x="3219738" y="5952596"/>
            <a:ext cx="1185203" cy="369332"/>
          </a:xfrm>
          <a:prstGeom prst="rect">
            <a:avLst/>
          </a:prstGeom>
          <a:noFill/>
        </p:spPr>
        <p:txBody>
          <a:bodyPr wrap="none" rtlCol="0">
            <a:spAutoFit/>
          </a:bodyPr>
          <a:lstStyle/>
          <a:p>
            <a:r>
              <a:rPr lang="en-US" dirty="0" smtClean="0">
                <a:latin typeface="Arial"/>
                <a:cs typeface="Arial"/>
              </a:rPr>
              <a:t>Customer</a:t>
            </a:r>
            <a:endParaRPr lang="en-US" sz="1600" dirty="0">
              <a:latin typeface="Arial"/>
              <a:cs typeface="Arial"/>
            </a:endParaRPr>
          </a:p>
        </p:txBody>
      </p:sp>
      <p:cxnSp>
        <p:nvCxnSpPr>
          <p:cNvPr id="38" name="Straight Arrow Connector 37"/>
          <p:cNvCxnSpPr/>
          <p:nvPr/>
        </p:nvCxnSpPr>
        <p:spPr>
          <a:xfrm>
            <a:off x="5469459" y="3789010"/>
            <a:ext cx="1193690" cy="0"/>
          </a:xfrm>
          <a:prstGeom prst="straightConnector1">
            <a:avLst/>
          </a:prstGeom>
          <a:ln w="34925">
            <a:solidFill>
              <a:schemeClr val="tx2"/>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6683288" y="2132128"/>
            <a:ext cx="0" cy="3256842"/>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6663149" y="2137620"/>
            <a:ext cx="107177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V="1">
            <a:off x="6663149" y="5388970"/>
            <a:ext cx="107177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V="1">
            <a:off x="5455736" y="2132128"/>
            <a:ext cx="0" cy="3256842"/>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4414614" y="2137620"/>
            <a:ext cx="107177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4434753" y="5388970"/>
            <a:ext cx="107177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8493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enable your backend services?</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21</a:t>
            </a:fld>
            <a:endParaRPr lang="en-US"/>
          </a:p>
        </p:txBody>
      </p:sp>
      <p:grpSp>
        <p:nvGrpSpPr>
          <p:cNvPr id="5" name="Group 4"/>
          <p:cNvGrpSpPr/>
          <p:nvPr/>
        </p:nvGrpSpPr>
        <p:grpSpPr>
          <a:xfrm>
            <a:off x="4159092" y="4540237"/>
            <a:ext cx="1372060" cy="1068203"/>
            <a:chOff x="2014425" y="1262886"/>
            <a:chExt cx="1545388" cy="1204000"/>
          </a:xfrm>
        </p:grpSpPr>
        <p:pic>
          <p:nvPicPr>
            <p:cNvPr id="6" name="Picture 5" descr="p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7" name="Picture 6" descr="mark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grpSp>
        <p:nvGrpSpPr>
          <p:cNvPr id="9" name="Group 8"/>
          <p:cNvGrpSpPr/>
          <p:nvPr/>
        </p:nvGrpSpPr>
        <p:grpSpPr>
          <a:xfrm>
            <a:off x="4225668" y="3058284"/>
            <a:ext cx="1153725" cy="1008121"/>
            <a:chOff x="4779163" y="1376035"/>
            <a:chExt cx="1310684" cy="1146086"/>
          </a:xfrm>
        </p:grpSpPr>
        <p:pic>
          <p:nvPicPr>
            <p:cNvPr id="10" name="Picture 9" descr="displa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11" name="Picture 10" descr="cha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pic>
        <p:nvPicPr>
          <p:cNvPr id="12" name="Picture 11" descr="partn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612" y="3120802"/>
            <a:ext cx="1099511" cy="903275"/>
          </a:xfrm>
          <a:prstGeom prst="rect">
            <a:avLst/>
          </a:prstGeom>
        </p:spPr>
      </p:pic>
      <p:pic>
        <p:nvPicPr>
          <p:cNvPr id="13" name="Picture 12" descr="us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942" y="4628025"/>
            <a:ext cx="1014845" cy="903275"/>
          </a:xfrm>
          <a:prstGeom prst="rect">
            <a:avLst/>
          </a:prstGeom>
        </p:spPr>
      </p:pic>
      <p:pic>
        <p:nvPicPr>
          <p:cNvPr id="14" name="Picture 13" descr="desk_gu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143" y="1529032"/>
            <a:ext cx="930179" cy="958254"/>
          </a:xfrm>
          <a:prstGeom prst="rect">
            <a:avLst/>
          </a:prstGeom>
        </p:spPr>
      </p:pic>
      <p:pic>
        <p:nvPicPr>
          <p:cNvPr id="15" name="Picture 14" descr="cluste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11274" y="4034135"/>
            <a:ext cx="2110478" cy="1098324"/>
          </a:xfrm>
          <a:prstGeom prst="rect">
            <a:avLst/>
          </a:prstGeom>
        </p:spPr>
      </p:pic>
      <p:grpSp>
        <p:nvGrpSpPr>
          <p:cNvPr id="16" name="Group 15"/>
          <p:cNvGrpSpPr/>
          <p:nvPr/>
        </p:nvGrpSpPr>
        <p:grpSpPr>
          <a:xfrm>
            <a:off x="9576278" y="1976279"/>
            <a:ext cx="1930041" cy="971225"/>
            <a:chOff x="2260439" y="5162231"/>
            <a:chExt cx="1593944" cy="1068348"/>
          </a:xfrm>
        </p:grpSpPr>
        <p:pic>
          <p:nvPicPr>
            <p:cNvPr id="17" name="Picture 16" descr="db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60439" y="5162231"/>
              <a:ext cx="768675" cy="889496"/>
            </a:xfrm>
            <a:prstGeom prst="rect">
              <a:avLst/>
            </a:prstGeom>
          </p:spPr>
        </p:pic>
        <p:pic>
          <p:nvPicPr>
            <p:cNvPr id="18" name="Picture 17" descr="db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29396" y="5258027"/>
              <a:ext cx="856029" cy="876756"/>
            </a:xfrm>
            <a:prstGeom prst="rect">
              <a:avLst/>
            </a:prstGeom>
          </p:spPr>
        </p:pic>
        <p:pic>
          <p:nvPicPr>
            <p:cNvPr id="19" name="Picture 18" descr="db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85708" y="5341083"/>
              <a:ext cx="768675" cy="889496"/>
            </a:xfrm>
            <a:prstGeom prst="rect">
              <a:avLst/>
            </a:prstGeom>
          </p:spPr>
        </p:pic>
      </p:grpSp>
      <p:sp>
        <p:nvSpPr>
          <p:cNvPr id="3" name="Rectangle 2"/>
          <p:cNvSpPr/>
          <p:nvPr/>
        </p:nvSpPr>
        <p:spPr>
          <a:xfrm>
            <a:off x="6585190" y="3007485"/>
            <a:ext cx="569800" cy="923330"/>
          </a:xfrm>
          <a:prstGeom prst="rect">
            <a:avLst/>
          </a:prstGeom>
          <a:noFill/>
          <a:effectLst/>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tx2"/>
                </a:solidFill>
                <a:latin typeface="Arial"/>
                <a:cs typeface="Arial"/>
              </a:rPr>
              <a:t>?</a:t>
            </a:r>
            <a:endParaRPr lang="en-US" sz="5400" cap="none" spc="0" dirty="0">
              <a:ln w="12700">
                <a:solidFill>
                  <a:schemeClr val="tx2">
                    <a:satMod val="155000"/>
                  </a:schemeClr>
                </a:solidFill>
                <a:prstDash val="solid"/>
              </a:ln>
              <a:solidFill>
                <a:schemeClr val="tx2"/>
              </a:solidFill>
              <a:latin typeface="Arial"/>
              <a:cs typeface="Arial"/>
            </a:endParaRPr>
          </a:p>
        </p:txBody>
      </p:sp>
      <p:cxnSp>
        <p:nvCxnSpPr>
          <p:cNvPr id="29" name="Straight Arrow Connector 28"/>
          <p:cNvCxnSpPr/>
          <p:nvPr/>
        </p:nvCxnSpPr>
        <p:spPr>
          <a:xfrm flipV="1">
            <a:off x="8477435" y="2419524"/>
            <a:ext cx="0" cy="2250468"/>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8457296" y="2425016"/>
            <a:ext cx="1071778" cy="9627"/>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8457296" y="4660366"/>
            <a:ext cx="1071778" cy="9627"/>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516585" y="3481699"/>
            <a:ext cx="960850" cy="0"/>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3" name="Elbow Connector 80"/>
          <p:cNvCxnSpPr/>
          <p:nvPr/>
        </p:nvCxnSpPr>
        <p:spPr>
          <a:xfrm flipH="1">
            <a:off x="5451996" y="3481699"/>
            <a:ext cx="891422" cy="0"/>
          </a:xfrm>
          <a:prstGeom prst="straightConnector1">
            <a:avLst/>
          </a:prstGeom>
          <a:ln w="34925">
            <a:solidFill>
              <a:schemeClr val="accent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53" name="Picture 52" descr="smartphon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04652" y="1529032"/>
            <a:ext cx="643599" cy="981753"/>
          </a:xfrm>
          <a:prstGeom prst="rect">
            <a:avLst/>
          </a:prstGeom>
        </p:spPr>
      </p:pic>
      <p:cxnSp>
        <p:nvCxnSpPr>
          <p:cNvPr id="54" name="Straight Arrow Connector 53"/>
          <p:cNvCxnSpPr/>
          <p:nvPr/>
        </p:nvCxnSpPr>
        <p:spPr>
          <a:xfrm>
            <a:off x="2404586" y="3484216"/>
            <a:ext cx="1193690" cy="0"/>
          </a:xfrm>
          <a:prstGeom prst="straightConnector1">
            <a:avLst/>
          </a:prstGeom>
          <a:ln w="34925">
            <a:solidFill>
              <a:schemeClr val="tx2"/>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3618415" y="1996664"/>
            <a:ext cx="0" cy="3087512"/>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598276" y="1996664"/>
            <a:ext cx="627392" cy="15120"/>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6" idx="1"/>
          </p:cNvCxnSpPr>
          <p:nvPr/>
        </p:nvCxnSpPr>
        <p:spPr>
          <a:xfrm flipV="1">
            <a:off x="3598276" y="5074339"/>
            <a:ext cx="560816" cy="19465"/>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2390863" y="1976279"/>
            <a:ext cx="0" cy="310789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1778000" y="1996664"/>
            <a:ext cx="643519" cy="5493"/>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1778000" y="5084177"/>
            <a:ext cx="663658" cy="9627"/>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2648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Elbow Connector 80"/>
          <p:cNvCxnSpPr/>
          <p:nvPr/>
        </p:nvCxnSpPr>
        <p:spPr>
          <a:xfrm flipH="1">
            <a:off x="3101372" y="5326479"/>
            <a:ext cx="2265961"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2" name="Title 1"/>
          <p:cNvSpPr>
            <a:spLocks noGrp="1"/>
          </p:cNvSpPr>
          <p:nvPr>
            <p:ph type="title"/>
          </p:nvPr>
        </p:nvSpPr>
        <p:spPr/>
        <p:txBody>
          <a:bodyPr/>
          <a:lstStyle/>
          <a:p>
            <a:r>
              <a:rPr lang="en-US" dirty="0" smtClean="0"/>
              <a:t>Digital Channels and Apigee Edge</a:t>
            </a:r>
            <a:endParaRPr lang="en-US" dirty="0"/>
          </a:p>
        </p:txBody>
      </p:sp>
      <p:grpSp>
        <p:nvGrpSpPr>
          <p:cNvPr id="6" name="Group 5"/>
          <p:cNvGrpSpPr/>
          <p:nvPr/>
        </p:nvGrpSpPr>
        <p:grpSpPr>
          <a:xfrm>
            <a:off x="9552652" y="1882244"/>
            <a:ext cx="1997185" cy="1096581"/>
            <a:chOff x="2678658" y="5133998"/>
            <a:chExt cx="1499451" cy="1096581"/>
          </a:xfrm>
        </p:grpSpPr>
        <p:grpSp>
          <p:nvGrpSpPr>
            <p:cNvPr id="38" name="Group 37"/>
            <p:cNvGrpSpPr/>
            <p:nvPr/>
          </p:nvGrpSpPr>
          <p:grpSpPr>
            <a:xfrm>
              <a:off x="2678658" y="5271577"/>
              <a:ext cx="1499451" cy="959002"/>
              <a:chOff x="2354932" y="5271577"/>
              <a:chExt cx="1499451" cy="959002"/>
            </a:xfrm>
          </p:grpSpPr>
          <p:pic>
            <p:nvPicPr>
              <p:cNvPr id="35" name="Picture 34"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932" y="5271577"/>
                <a:ext cx="674182" cy="780150"/>
              </a:xfrm>
              <a:prstGeom prst="rect">
                <a:avLst/>
              </a:prstGeom>
            </p:spPr>
          </p:pic>
          <p:pic>
            <p:nvPicPr>
              <p:cNvPr id="36" name="Picture 35" descr="db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628" y="5365807"/>
                <a:ext cx="750797" cy="768976"/>
              </a:xfrm>
              <a:prstGeom prst="rect">
                <a:avLst/>
              </a:prstGeom>
            </p:spPr>
          </p:pic>
          <p:pic>
            <p:nvPicPr>
              <p:cNvPr id="37" name="Picture 36"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201" y="5450429"/>
                <a:ext cx="674182" cy="780150"/>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4767" y="5133998"/>
              <a:ext cx="537001" cy="537281"/>
            </a:xfrm>
            <a:prstGeom prst="rect">
              <a:avLst/>
            </a:prstGeom>
          </p:spPr>
        </p:pic>
      </p:grpSp>
      <p:grpSp>
        <p:nvGrpSpPr>
          <p:cNvPr id="5" name="Group 4"/>
          <p:cNvGrpSpPr/>
          <p:nvPr/>
        </p:nvGrpSpPr>
        <p:grpSpPr>
          <a:xfrm>
            <a:off x="9505928" y="3973695"/>
            <a:ext cx="2043909" cy="1145435"/>
            <a:chOff x="4900361" y="5122500"/>
            <a:chExt cx="1534530" cy="1145435"/>
          </a:xfrm>
        </p:grpSpPr>
        <p:pic>
          <p:nvPicPr>
            <p:cNvPr id="34" name="Picture 33" descr="clus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361" y="5204255"/>
              <a:ext cx="1534530" cy="1063680"/>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6390" y="5122500"/>
              <a:ext cx="537001" cy="537281"/>
            </a:xfrm>
            <a:prstGeom prst="rect">
              <a:avLst/>
            </a:prstGeom>
          </p:spPr>
        </p:pic>
      </p:grpSp>
      <p:cxnSp>
        <p:nvCxnSpPr>
          <p:cNvPr id="81" name="Elbow Connector 80"/>
          <p:cNvCxnSpPr/>
          <p:nvPr/>
        </p:nvCxnSpPr>
        <p:spPr>
          <a:xfrm flipH="1">
            <a:off x="5367331" y="3481699"/>
            <a:ext cx="891422" cy="0"/>
          </a:xfrm>
          <a:prstGeom prst="straightConnector1">
            <a:avLst/>
          </a:prstGeom>
          <a:ln w="34925" cmpd="sng">
            <a:solidFill>
              <a:schemeClr val="tx2"/>
            </a:solidFill>
            <a:prstDash val="sysDot"/>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24" name="Group 23"/>
          <p:cNvGrpSpPr/>
          <p:nvPr/>
        </p:nvGrpSpPr>
        <p:grpSpPr>
          <a:xfrm>
            <a:off x="1456909" y="4712397"/>
            <a:ext cx="1644463" cy="1087485"/>
            <a:chOff x="670515" y="5026388"/>
            <a:chExt cx="1234633" cy="1087485"/>
          </a:xfrm>
        </p:grpSpPr>
        <p:grpSp>
          <p:nvGrpSpPr>
            <p:cNvPr id="31" name="Group 30"/>
            <p:cNvGrpSpPr/>
            <p:nvPr/>
          </p:nvGrpSpPr>
          <p:grpSpPr>
            <a:xfrm>
              <a:off x="714065" y="5026388"/>
              <a:ext cx="1116175" cy="869603"/>
              <a:chOff x="2014425" y="1262886"/>
              <a:chExt cx="1545388" cy="1204000"/>
            </a:xfrm>
          </p:grpSpPr>
          <p:pic>
            <p:nvPicPr>
              <p:cNvPr id="7" name="Picture 6" descr="p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4" name="Picture 3" descr="marku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sp>
          <p:nvSpPr>
            <p:cNvPr id="84" name="Text Placeholder 2"/>
            <p:cNvSpPr txBox="1">
              <a:spLocks/>
            </p:cNvSpPr>
            <p:nvPr/>
          </p:nvSpPr>
          <p:spPr>
            <a:xfrm flipH="1">
              <a:off x="670515" y="5803035"/>
              <a:ext cx="1234633" cy="310838"/>
            </a:xfrm>
            <a:prstGeom prst="rect">
              <a:avLst/>
            </a:prstGeom>
          </p:spPr>
          <p:txBody>
            <a:bodyPr anchor="t">
              <a:normAutofit fontScale="85000" lnSpcReduction="2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900" dirty="0" smtClean="0">
                  <a:solidFill>
                    <a:schemeClr val="tx1"/>
                  </a:solidFill>
                  <a:latin typeface="Arial"/>
                  <a:cs typeface="Arial"/>
                </a:rPr>
                <a:t>Web</a:t>
              </a:r>
              <a:endParaRPr lang="en-US" sz="1400" dirty="0">
                <a:solidFill>
                  <a:schemeClr val="tx1"/>
                </a:solidFill>
                <a:latin typeface="Arial"/>
                <a:cs typeface="Arial"/>
              </a:endParaRPr>
            </a:p>
          </p:txBody>
        </p:sp>
      </p:grpSp>
      <p:grpSp>
        <p:nvGrpSpPr>
          <p:cNvPr id="26" name="Group 25"/>
          <p:cNvGrpSpPr/>
          <p:nvPr/>
        </p:nvGrpSpPr>
        <p:grpSpPr>
          <a:xfrm>
            <a:off x="1456909" y="2549015"/>
            <a:ext cx="1644463" cy="1011964"/>
            <a:chOff x="670515" y="2570363"/>
            <a:chExt cx="1234633" cy="1011964"/>
          </a:xfrm>
        </p:grpSpPr>
        <p:grpSp>
          <p:nvGrpSpPr>
            <p:cNvPr id="32" name="Group 31"/>
            <p:cNvGrpSpPr/>
            <p:nvPr/>
          </p:nvGrpSpPr>
          <p:grpSpPr>
            <a:xfrm>
              <a:off x="814835" y="2570363"/>
              <a:ext cx="914635" cy="799773"/>
              <a:chOff x="4779163" y="1376035"/>
              <a:chExt cx="1310684" cy="1146086"/>
            </a:xfrm>
          </p:grpSpPr>
          <p:pic>
            <p:nvPicPr>
              <p:cNvPr id="29" name="Picture 28" descr="displ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27" name="Picture 26" descr="cha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sp>
          <p:nvSpPr>
            <p:cNvPr id="86" name="Text Placeholder 2"/>
            <p:cNvSpPr txBox="1">
              <a:spLocks/>
            </p:cNvSpPr>
            <p:nvPr/>
          </p:nvSpPr>
          <p:spPr>
            <a:xfrm flipH="1">
              <a:off x="670515" y="3271489"/>
              <a:ext cx="1234633" cy="310838"/>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dirty="0" smtClean="0">
                  <a:solidFill>
                    <a:schemeClr val="tx1"/>
                  </a:solidFill>
                  <a:latin typeface="Arial"/>
                  <a:cs typeface="Arial"/>
                </a:rPr>
                <a:t>Point of Sale</a:t>
              </a:r>
              <a:endParaRPr lang="en-US" sz="1600" dirty="0">
                <a:solidFill>
                  <a:schemeClr val="tx1"/>
                </a:solidFill>
                <a:latin typeface="Arial"/>
                <a:cs typeface="Arial"/>
              </a:endParaRPr>
            </a:p>
          </p:txBody>
        </p:sp>
      </p:grpSp>
      <p:grpSp>
        <p:nvGrpSpPr>
          <p:cNvPr id="28" name="Group 27"/>
          <p:cNvGrpSpPr/>
          <p:nvPr/>
        </p:nvGrpSpPr>
        <p:grpSpPr>
          <a:xfrm>
            <a:off x="1456909" y="3627593"/>
            <a:ext cx="1644463" cy="1018191"/>
            <a:chOff x="670515" y="1311386"/>
            <a:chExt cx="1234633" cy="1018191"/>
          </a:xfrm>
        </p:grpSpPr>
        <p:pic>
          <p:nvPicPr>
            <p:cNvPr id="30" name="Picture 29" descr="partn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7824" y="1311386"/>
              <a:ext cx="788657" cy="770783"/>
            </a:xfrm>
            <a:prstGeom prst="rect">
              <a:avLst/>
            </a:prstGeom>
          </p:spPr>
        </p:pic>
        <p:sp>
          <p:nvSpPr>
            <p:cNvPr id="87" name="Text Placeholder 2"/>
            <p:cNvSpPr txBox="1">
              <a:spLocks/>
            </p:cNvSpPr>
            <p:nvPr/>
          </p:nvSpPr>
          <p:spPr>
            <a:xfrm flipH="1">
              <a:off x="670515" y="2018739"/>
              <a:ext cx="1234633" cy="310838"/>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dirty="0" smtClean="0">
                  <a:solidFill>
                    <a:schemeClr val="tx1"/>
                  </a:solidFill>
                  <a:latin typeface="Arial"/>
                  <a:cs typeface="Arial"/>
                </a:rPr>
                <a:t>Partner</a:t>
              </a:r>
              <a:endParaRPr lang="en-US" sz="1600" dirty="0">
                <a:solidFill>
                  <a:schemeClr val="tx1"/>
                </a:solidFill>
                <a:latin typeface="Arial"/>
                <a:cs typeface="Arial"/>
              </a:endParaRPr>
            </a:p>
          </p:txBody>
        </p:sp>
      </p:grpSp>
      <p:sp>
        <p:nvSpPr>
          <p:cNvPr id="91" name="Text Placeholder 2"/>
          <p:cNvSpPr txBox="1">
            <a:spLocks/>
          </p:cNvSpPr>
          <p:nvPr/>
        </p:nvSpPr>
        <p:spPr>
          <a:xfrm flipH="1">
            <a:off x="5677674" y="3845681"/>
            <a:ext cx="2632079" cy="762017"/>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smtClean="0">
                <a:solidFill>
                  <a:schemeClr val="tx2"/>
                </a:solidFill>
                <a:latin typeface="Arial"/>
                <a:cs typeface="Arial"/>
              </a:rPr>
              <a:t>App, API, Analytics Infrastructure</a:t>
            </a:r>
            <a:endParaRPr lang="en-US" sz="1800" b="1" dirty="0">
              <a:solidFill>
                <a:schemeClr val="tx2"/>
              </a:solidFill>
              <a:latin typeface="Arial"/>
              <a:cs typeface="Arial"/>
            </a:endParaRPr>
          </a:p>
        </p:txBody>
      </p:sp>
      <p:grpSp>
        <p:nvGrpSpPr>
          <p:cNvPr id="25" name="Group 24"/>
          <p:cNvGrpSpPr/>
          <p:nvPr/>
        </p:nvGrpSpPr>
        <p:grpSpPr>
          <a:xfrm>
            <a:off x="1456909" y="1444246"/>
            <a:ext cx="1644463" cy="1038156"/>
            <a:chOff x="670515" y="3972237"/>
            <a:chExt cx="1234633" cy="1038156"/>
          </a:xfrm>
        </p:grpSpPr>
        <p:sp>
          <p:nvSpPr>
            <p:cNvPr id="85" name="Text Placeholder 2"/>
            <p:cNvSpPr txBox="1">
              <a:spLocks/>
            </p:cNvSpPr>
            <p:nvPr/>
          </p:nvSpPr>
          <p:spPr>
            <a:xfrm flipH="1">
              <a:off x="670515" y="4699555"/>
              <a:ext cx="1234633" cy="310838"/>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600" dirty="0" smtClean="0">
                  <a:solidFill>
                    <a:schemeClr val="tx1"/>
                  </a:solidFill>
                  <a:latin typeface="Arial"/>
                  <a:cs typeface="Arial"/>
                </a:rPr>
                <a:t>Mobile</a:t>
              </a:r>
              <a:endParaRPr lang="en-US" sz="1600" dirty="0">
                <a:solidFill>
                  <a:schemeClr val="tx1"/>
                </a:solidFill>
                <a:latin typeface="Arial"/>
                <a:cs typeface="Arial"/>
              </a:endParaRPr>
            </a:p>
          </p:txBody>
        </p:sp>
        <p:grpSp>
          <p:nvGrpSpPr>
            <p:cNvPr id="23" name="Group 22"/>
            <p:cNvGrpSpPr/>
            <p:nvPr/>
          </p:nvGrpSpPr>
          <p:grpSpPr>
            <a:xfrm>
              <a:off x="1012681" y="3972237"/>
              <a:ext cx="518942" cy="812620"/>
              <a:chOff x="-1633708" y="1430180"/>
              <a:chExt cx="628348" cy="983941"/>
            </a:xfrm>
          </p:grpSpPr>
          <p:pic>
            <p:nvPicPr>
              <p:cNvPr id="8" name="Picture 7" descr="smartphon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3708" y="1430180"/>
                <a:ext cx="628348" cy="983941"/>
              </a:xfrm>
              <a:prstGeom prst="rect">
                <a:avLst/>
              </a:prstGeom>
            </p:spPr>
          </p:pic>
          <p:pic>
            <p:nvPicPr>
              <p:cNvPr id="92" name="Picture 91" descr="app_logic.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08438" y="1737656"/>
                <a:ext cx="393672" cy="343147"/>
              </a:xfrm>
              <a:prstGeom prst="rect">
                <a:avLst/>
              </a:prstGeom>
            </p:spPr>
          </p:pic>
        </p:grpSp>
      </p:grpSp>
      <p:sp>
        <p:nvSpPr>
          <p:cNvPr id="102" name="TextBox 101"/>
          <p:cNvSpPr txBox="1"/>
          <p:nvPr/>
        </p:nvSpPr>
        <p:spPr>
          <a:xfrm>
            <a:off x="9033436" y="2983239"/>
            <a:ext cx="2834375" cy="731098"/>
          </a:xfrm>
          <a:prstGeom prst="rect">
            <a:avLst/>
          </a:prstGeom>
          <a:noFill/>
        </p:spPr>
        <p:txBody>
          <a:bodyPr wrap="none" rtlCol="0">
            <a:noAutofit/>
          </a:bodyPr>
          <a:lstStyle/>
          <a:p>
            <a:pPr algn="ctr"/>
            <a:r>
              <a:rPr lang="en-US" sz="1600" b="1" dirty="0" smtClean="0">
                <a:solidFill>
                  <a:srgbClr val="7F7F7F"/>
                </a:solidFill>
                <a:latin typeface="Arial"/>
                <a:cs typeface="Arial"/>
              </a:rPr>
              <a:t>ESB, SOA,</a:t>
            </a:r>
          </a:p>
          <a:p>
            <a:pPr algn="ctr"/>
            <a:r>
              <a:rPr lang="en-US" sz="1600" b="1" dirty="0" smtClean="0">
                <a:solidFill>
                  <a:srgbClr val="7F7F7F"/>
                </a:solidFill>
                <a:latin typeface="Arial"/>
                <a:cs typeface="Arial"/>
              </a:rPr>
              <a:t>App Servers,</a:t>
            </a:r>
          </a:p>
          <a:p>
            <a:pPr algn="ctr"/>
            <a:r>
              <a:rPr lang="en-US" b="1" dirty="0" smtClean="0">
                <a:solidFill>
                  <a:srgbClr val="7F7F7F"/>
                </a:solidFill>
                <a:latin typeface="Arial"/>
                <a:cs typeface="Arial"/>
              </a:rPr>
              <a:t>Databases</a:t>
            </a:r>
            <a:endParaRPr lang="en-US" sz="1600" b="1" dirty="0">
              <a:solidFill>
                <a:srgbClr val="7F7F7F"/>
              </a:solidFill>
              <a:latin typeface="Arial"/>
              <a:cs typeface="Arial"/>
            </a:endParaRPr>
          </a:p>
        </p:txBody>
      </p:sp>
      <p:cxnSp>
        <p:nvCxnSpPr>
          <p:cNvPr id="42" name="Straight Arrow Connector 41"/>
          <p:cNvCxnSpPr/>
          <p:nvPr/>
        </p:nvCxnSpPr>
        <p:spPr>
          <a:xfrm flipV="1">
            <a:off x="8477435" y="2419524"/>
            <a:ext cx="0" cy="2250468"/>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8457296" y="2425016"/>
            <a:ext cx="1071778" cy="9627"/>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8457296" y="4660366"/>
            <a:ext cx="1071778" cy="9627"/>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516585" y="3481699"/>
            <a:ext cx="960850" cy="0"/>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706923" y="3196688"/>
            <a:ext cx="565251" cy="558897"/>
            <a:chOff x="4547131" y="3072257"/>
            <a:chExt cx="558751" cy="558897"/>
          </a:xfrm>
        </p:grpSpPr>
        <p:pic>
          <p:nvPicPr>
            <p:cNvPr id="58" name="Picture 57"/>
            <p:cNvPicPr>
              <a:picLocks noChangeAspect="1"/>
            </p:cNvPicPr>
            <p:nvPr/>
          </p:nvPicPr>
          <p:blipFill>
            <a:blip r:embed="rId14"/>
            <a:stretch>
              <a:fillRect/>
            </a:stretch>
          </p:blipFill>
          <p:spPr>
            <a:xfrm flipH="1">
              <a:off x="4547131" y="3072257"/>
              <a:ext cx="558751" cy="558897"/>
            </a:xfrm>
            <a:prstGeom prst="rect">
              <a:avLst/>
            </a:prstGeom>
          </p:spPr>
        </p:pic>
        <p:pic>
          <p:nvPicPr>
            <p:cNvPr id="60" name="Picture 59"/>
            <p:cNvPicPr>
              <a:picLocks noChangeAspect="1"/>
            </p:cNvPicPr>
            <p:nvPr/>
          </p:nvPicPr>
          <p:blipFill>
            <a:blip r:embed="rId15"/>
            <a:stretch>
              <a:fillRect/>
            </a:stretch>
          </p:blipFill>
          <p:spPr>
            <a:xfrm>
              <a:off x="4618929" y="3133868"/>
              <a:ext cx="415154" cy="446801"/>
            </a:xfrm>
            <a:prstGeom prst="rect">
              <a:avLst/>
            </a:prstGeom>
          </p:spPr>
        </p:pic>
      </p:grpSp>
      <p:cxnSp>
        <p:nvCxnSpPr>
          <p:cNvPr id="40" name="Straight Arrow Connector 39"/>
          <p:cNvCxnSpPr/>
          <p:nvPr/>
        </p:nvCxnSpPr>
        <p:spPr>
          <a:xfrm flipH="1">
            <a:off x="5356994" y="1609556"/>
            <a:ext cx="10339" cy="3716923"/>
          </a:xfrm>
          <a:prstGeom prst="straightConnector1">
            <a:avLst/>
          </a:prstGeom>
          <a:ln w="34925" cmpd="sng">
            <a:solidFill>
              <a:srgbClr val="FF4300"/>
            </a:solidFill>
            <a:prstDash val="sysDot"/>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Elbow Connector 80"/>
          <p:cNvCxnSpPr/>
          <p:nvPr/>
        </p:nvCxnSpPr>
        <p:spPr>
          <a:xfrm flipH="1">
            <a:off x="3101372" y="4113773"/>
            <a:ext cx="2265961"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4" name="Elbow Connector 80"/>
          <p:cNvCxnSpPr/>
          <p:nvPr/>
        </p:nvCxnSpPr>
        <p:spPr>
          <a:xfrm flipH="1">
            <a:off x="3101372" y="2896277"/>
            <a:ext cx="2265961"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5" name="Elbow Connector 80"/>
          <p:cNvCxnSpPr/>
          <p:nvPr/>
        </p:nvCxnSpPr>
        <p:spPr>
          <a:xfrm flipH="1">
            <a:off x="3101372" y="1614766"/>
            <a:ext cx="2265961"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79" name="Text Placeholder 2"/>
          <p:cNvSpPr txBox="1">
            <a:spLocks/>
          </p:cNvSpPr>
          <p:nvPr/>
        </p:nvSpPr>
        <p:spPr>
          <a:xfrm flipH="1">
            <a:off x="1473668" y="5980990"/>
            <a:ext cx="1644463"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00" b="1" dirty="0" smtClean="0">
                <a:solidFill>
                  <a:srgbClr val="686868"/>
                </a:solidFill>
                <a:latin typeface="Arial"/>
                <a:cs typeface="Arial"/>
              </a:rPr>
              <a:t>Apps</a:t>
            </a:r>
            <a:endParaRPr lang="en-US" sz="1500" b="1" dirty="0">
              <a:solidFill>
                <a:srgbClr val="686868"/>
              </a:solidFill>
              <a:latin typeface="Arial"/>
              <a:cs typeface="Arial"/>
            </a:endParaRPr>
          </a:p>
        </p:txBody>
      </p:sp>
      <p:sp>
        <p:nvSpPr>
          <p:cNvPr id="80" name="Text Placeholder 2"/>
          <p:cNvSpPr txBox="1">
            <a:spLocks/>
          </p:cNvSpPr>
          <p:nvPr/>
        </p:nvSpPr>
        <p:spPr>
          <a:xfrm flipH="1">
            <a:off x="9033436" y="5157168"/>
            <a:ext cx="3001729" cy="411652"/>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00" b="1" dirty="0" smtClean="0">
                <a:solidFill>
                  <a:srgbClr val="686868"/>
                </a:solidFill>
                <a:latin typeface="Arial"/>
                <a:cs typeface="Arial"/>
              </a:rPr>
              <a:t>Backend Services</a:t>
            </a:r>
            <a:endParaRPr lang="en-US" sz="1500" b="1" dirty="0">
              <a:solidFill>
                <a:srgbClr val="686868"/>
              </a:solidFill>
              <a:latin typeface="Arial"/>
              <a:cs typeface="Arial"/>
            </a:endParaRPr>
          </a:p>
        </p:txBody>
      </p:sp>
    </p:spTree>
    <p:extLst>
      <p:ext uri="{BB962C8B-B14F-4D97-AF65-F5344CB8AC3E}">
        <p14:creationId xmlns:p14="http://schemas.microsoft.com/office/powerpoint/2010/main" val="74531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Digital Transformation</a:t>
            </a:r>
            <a:endParaRPr lang="en-IN" sz="3200" dirty="0"/>
          </a:p>
        </p:txBody>
      </p:sp>
      <p:sp>
        <p:nvSpPr>
          <p:cNvPr id="3" name="Content Placeholder 2"/>
          <p:cNvSpPr>
            <a:spLocks noGrp="1"/>
          </p:cNvSpPr>
          <p:nvPr>
            <p:ph idx="1"/>
          </p:nvPr>
        </p:nvSpPr>
        <p:spPr/>
        <p:txBody>
          <a:bodyPr>
            <a:noAutofit/>
          </a:bodyPr>
          <a:lstStyle/>
          <a:p>
            <a:pPr defTabSz="457122">
              <a:spcBef>
                <a:spcPts val="0"/>
              </a:spcBef>
              <a:buClrTx/>
              <a:buFont typeface="Wingdings" panose="05000000000000000000" pitchFamily="2" charset="2"/>
              <a:buChar char="§"/>
              <a:defRPr/>
            </a:pPr>
            <a:r>
              <a:rPr lang="en-US" sz="2800" dirty="0"/>
              <a:t>Mobile is changing everything, especially your customers’ expectations.</a:t>
            </a:r>
          </a:p>
          <a:p>
            <a:pPr defTabSz="457122">
              <a:spcBef>
                <a:spcPts val="0"/>
              </a:spcBef>
              <a:buClrTx/>
              <a:buFont typeface="Wingdings" panose="05000000000000000000" pitchFamily="2" charset="2"/>
              <a:buChar char="§"/>
              <a:defRPr/>
            </a:pPr>
            <a:r>
              <a:rPr lang="en-US" sz="2800" dirty="0"/>
              <a:t>How can you meet and exceed these expectations to standout in the marketplace?</a:t>
            </a:r>
          </a:p>
          <a:p>
            <a:pPr defTabSz="457122">
              <a:spcBef>
                <a:spcPts val="0"/>
              </a:spcBef>
              <a:buClrTx/>
              <a:buFont typeface="Wingdings" panose="05000000000000000000" pitchFamily="2" charset="2"/>
              <a:buChar char="§"/>
              <a:defRPr/>
            </a:pPr>
            <a:r>
              <a:rPr lang="en-US" sz="2800" dirty="0"/>
              <a:t>You need to deliver choice, shaped by context, and get there with speed.</a:t>
            </a:r>
          </a:p>
          <a:p>
            <a:pPr defTabSz="457122">
              <a:spcBef>
                <a:spcPts val="0"/>
              </a:spcBef>
              <a:buClrTx/>
              <a:buFont typeface="Wingdings" panose="05000000000000000000" pitchFamily="2" charset="2"/>
              <a:buChar char="§"/>
              <a:defRPr/>
            </a:pPr>
            <a:r>
              <a:rPr lang="en-US" sz="2800" dirty="0"/>
              <a:t>In the digital world </a:t>
            </a:r>
            <a:r>
              <a:rPr lang="en-US" sz="2800" b="1" dirty="0"/>
              <a:t>choice is delivered through apps, context is shaped by data and all is connected and catalyzed by APIs</a:t>
            </a:r>
            <a:r>
              <a:rPr lang="en-US" sz="2800" dirty="0"/>
              <a:t>.</a:t>
            </a:r>
          </a:p>
          <a:p>
            <a:pPr defTabSz="457122">
              <a:spcBef>
                <a:spcPts val="0"/>
              </a:spcBef>
              <a:buClrTx/>
              <a:buFont typeface="Wingdings" panose="05000000000000000000" pitchFamily="2" charset="2"/>
              <a:buChar char="§"/>
              <a:defRPr/>
            </a:pPr>
            <a:r>
              <a:rPr lang="en-US" sz="2800" dirty="0"/>
              <a:t>Apps, Data, and APIs are the building blocks of the transformation your business needs to go through.</a:t>
            </a:r>
          </a:p>
          <a:p>
            <a:pPr defTabSz="457122">
              <a:spcBef>
                <a:spcPts val="0"/>
              </a:spcBef>
              <a:buClrTx/>
              <a:buFont typeface="Wingdings" panose="05000000000000000000" pitchFamily="2" charset="2"/>
              <a:buChar char="§"/>
              <a:defRPr/>
            </a:pPr>
            <a:r>
              <a:rPr lang="en-US" sz="2800" dirty="0"/>
              <a:t>The process is called the Digital Transformation.</a:t>
            </a:r>
          </a:p>
          <a:p>
            <a:pPr>
              <a:buFont typeface="Wingdings" panose="05000000000000000000" pitchFamily="2" charset="2"/>
              <a:buChar char="§"/>
            </a:pPr>
            <a:endParaRPr lang="en-IN" sz="28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23</a:t>
            </a:fld>
            <a:endParaRPr lang="en-US"/>
          </a:p>
        </p:txBody>
      </p:sp>
    </p:spTree>
    <p:extLst>
      <p:ext uri="{BB962C8B-B14F-4D97-AF65-F5344CB8AC3E}">
        <p14:creationId xmlns:p14="http://schemas.microsoft.com/office/powerpoint/2010/main" val="1782297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242596"/>
            <a:ext cx="10961370" cy="887308"/>
          </a:xfrm>
        </p:spPr>
        <p:txBody>
          <a:bodyPr>
            <a:noAutofit/>
          </a:bodyPr>
          <a:lstStyle/>
          <a:p>
            <a:r>
              <a:rPr lang="en-US" sz="3200" dirty="0"/>
              <a:t>Mobile is changing </a:t>
            </a:r>
            <a:r>
              <a:rPr lang="en-US" sz="3200" dirty="0" smtClean="0"/>
              <a:t>everything</a:t>
            </a:r>
            <a:r>
              <a:rPr lang="en-US" sz="3200" b="0" dirty="0">
                <a:solidFill>
                  <a:schemeClr val="tx1"/>
                </a:solidFill>
              </a:rPr>
              <a:t/>
            </a:r>
            <a:br>
              <a:rPr lang="en-US" sz="3200" b="0" dirty="0">
                <a:solidFill>
                  <a:schemeClr val="tx1"/>
                </a:solidFill>
              </a:rPr>
            </a:br>
            <a:endParaRPr lang="en-IN" sz="3200" dirty="0"/>
          </a:p>
        </p:txBody>
      </p:sp>
      <p:sp>
        <p:nvSpPr>
          <p:cNvPr id="3" name="Content Placeholder 2"/>
          <p:cNvSpPr>
            <a:spLocks noGrp="1"/>
          </p:cNvSpPr>
          <p:nvPr>
            <p:ph idx="1"/>
          </p:nvPr>
        </p:nvSpPr>
        <p:spPr/>
        <p:txBody>
          <a:bodyPr>
            <a:normAutofit/>
          </a:bodyPr>
          <a:lstStyle/>
          <a:p>
            <a:r>
              <a:rPr lang="en-US" sz="2400" dirty="0"/>
              <a:t>It’s </a:t>
            </a:r>
            <a:r>
              <a:rPr lang="en-US" sz="2400" b="1" dirty="0"/>
              <a:t>propagating digital technology</a:t>
            </a:r>
            <a:r>
              <a:rPr lang="en-US" sz="2400" dirty="0"/>
              <a:t> into all aspects of life.</a:t>
            </a:r>
          </a:p>
          <a:p>
            <a:endParaRPr lang="en-US" sz="2400" dirty="0"/>
          </a:p>
          <a:p>
            <a:r>
              <a:rPr lang="en-US" sz="2400" dirty="0"/>
              <a:t>Your customers/employees have many more </a:t>
            </a:r>
            <a:r>
              <a:rPr lang="en-US" sz="2400" b="1" dirty="0"/>
              <a:t>choices</a:t>
            </a:r>
            <a:r>
              <a:rPr lang="en-US" sz="2400" dirty="0"/>
              <a:t> in how they can interact and transact with you.</a:t>
            </a:r>
          </a:p>
          <a:p>
            <a:r>
              <a:rPr lang="en-US" sz="2400" dirty="0"/>
              <a:t>They’re on their smart phones and tablets, they’re wearing smart technologies, they’re standing in front of kiosks that are ready to serve digitally.</a:t>
            </a:r>
          </a:p>
          <a:p>
            <a:r>
              <a:rPr lang="en-US" sz="2400" dirty="0"/>
              <a:t>In today’s digital world, these choices manifest themselves as </a:t>
            </a:r>
            <a:r>
              <a:rPr lang="en-US" sz="2400" b="1" dirty="0"/>
              <a:t>apps</a:t>
            </a:r>
            <a:r>
              <a:rPr lang="en-US" sz="2400" dirty="0"/>
              <a:t>.</a:t>
            </a:r>
          </a:p>
          <a:p>
            <a:r>
              <a:rPr lang="en-US" sz="2400" dirty="0"/>
              <a:t>Apps have become the store, the branch, the office, the desk, the reality.</a:t>
            </a:r>
          </a:p>
          <a:p>
            <a:r>
              <a:rPr lang="en-US" sz="2400" dirty="0"/>
              <a:t>Apps are the purpose built environment for you to interact and transact with your customers/users.</a:t>
            </a:r>
          </a:p>
          <a:p>
            <a:endParaRPr lang="en-IN" sz="24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24</a:t>
            </a:fld>
            <a:endParaRPr lang="en-US"/>
          </a:p>
        </p:txBody>
      </p:sp>
    </p:spTree>
    <p:extLst>
      <p:ext uri="{BB962C8B-B14F-4D97-AF65-F5344CB8AC3E}">
        <p14:creationId xmlns:p14="http://schemas.microsoft.com/office/powerpoint/2010/main" val="37864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149290"/>
            <a:ext cx="10961370" cy="822687"/>
          </a:xfrm>
        </p:spPr>
        <p:txBody>
          <a:bodyPr>
            <a:noAutofit/>
          </a:bodyPr>
          <a:lstStyle/>
          <a:p>
            <a:r>
              <a:rPr lang="en-US" sz="3200" dirty="0"/>
              <a:t>How quickly can you get there?</a:t>
            </a:r>
            <a:br>
              <a:rPr lang="en-US" sz="3200" dirty="0"/>
            </a:br>
            <a:endParaRPr lang="en-IN" sz="3200" dirty="0"/>
          </a:p>
        </p:txBody>
      </p:sp>
      <p:sp>
        <p:nvSpPr>
          <p:cNvPr id="3" name="Content Placeholder 2"/>
          <p:cNvSpPr>
            <a:spLocks noGrp="1"/>
          </p:cNvSpPr>
          <p:nvPr>
            <p:ph idx="1"/>
          </p:nvPr>
        </p:nvSpPr>
        <p:spPr/>
        <p:txBody>
          <a:bodyPr>
            <a:normAutofit/>
          </a:bodyPr>
          <a:lstStyle/>
          <a:p>
            <a:r>
              <a:rPr lang="en-US" sz="2800" dirty="0"/>
              <a:t>Digital technology has shifted the </a:t>
            </a:r>
            <a:r>
              <a:rPr lang="en-US" sz="2800" b="1" dirty="0"/>
              <a:t>speed</a:t>
            </a:r>
            <a:r>
              <a:rPr lang="en-US" sz="2800" dirty="0"/>
              <a:t> of decision making into hyper-drive.</a:t>
            </a:r>
          </a:p>
          <a:p>
            <a:r>
              <a:rPr lang="en-US" sz="2800" dirty="0"/>
              <a:t>To compete, you need the tools of the digital trade.</a:t>
            </a:r>
          </a:p>
          <a:p>
            <a:r>
              <a:rPr lang="en-US" sz="2800" b="1" dirty="0"/>
              <a:t>APIs </a:t>
            </a:r>
            <a:r>
              <a:rPr lang="en-US" sz="2800" dirty="0"/>
              <a:t>are the catalyst for the transition to the digital world.</a:t>
            </a:r>
          </a:p>
          <a:p>
            <a:r>
              <a:rPr lang="en-US" sz="2800" dirty="0"/>
              <a:t>APIs </a:t>
            </a:r>
            <a:r>
              <a:rPr lang="en-US" sz="2800" b="1" dirty="0"/>
              <a:t>transform your digital assets into innovation engines </a:t>
            </a:r>
            <a:r>
              <a:rPr lang="en-US" sz="2800" dirty="0"/>
              <a:t>so that partners and developers can build upon them.</a:t>
            </a:r>
          </a:p>
          <a:p>
            <a:endParaRPr lang="en-IN" sz="28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25</a:t>
            </a:fld>
            <a:endParaRPr lang="en-US"/>
          </a:p>
        </p:txBody>
      </p:sp>
    </p:spTree>
    <p:extLst>
      <p:ext uri="{BB962C8B-B14F-4D97-AF65-F5344CB8AC3E}">
        <p14:creationId xmlns:p14="http://schemas.microsoft.com/office/powerpoint/2010/main" val="1080723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68" y="297283"/>
            <a:ext cx="11651461" cy="674694"/>
          </a:xfrm>
        </p:spPr>
        <p:txBody>
          <a:bodyPr>
            <a:noAutofit/>
          </a:bodyPr>
          <a:lstStyle/>
          <a:p>
            <a:r>
              <a:rPr lang="en-US" sz="3200" dirty="0"/>
              <a:t>And how do you keep improving and building the next great product or service?</a:t>
            </a:r>
            <a:endParaRPr lang="en-IN" sz="3200" dirty="0"/>
          </a:p>
        </p:txBody>
      </p:sp>
      <p:sp>
        <p:nvSpPr>
          <p:cNvPr id="3" name="Content Placeholder 2"/>
          <p:cNvSpPr>
            <a:spLocks noGrp="1"/>
          </p:cNvSpPr>
          <p:nvPr>
            <p:ph idx="1"/>
          </p:nvPr>
        </p:nvSpPr>
        <p:spPr/>
        <p:txBody>
          <a:bodyPr>
            <a:noAutofit/>
          </a:bodyPr>
          <a:lstStyle/>
          <a:p>
            <a:r>
              <a:rPr lang="en-US" sz="2800" dirty="0"/>
              <a:t>APIs are not just about accelerating app development.</a:t>
            </a:r>
          </a:p>
          <a:p>
            <a:r>
              <a:rPr lang="en-US" sz="2800" dirty="0"/>
              <a:t>Just as importantly, if not more, they’re about empowering you to connect digitally with your customers, so that you can understand their choices and their context.</a:t>
            </a:r>
          </a:p>
          <a:p>
            <a:r>
              <a:rPr lang="en-US" sz="2800" dirty="0"/>
              <a:t>When an app asks the user if it can use their location, it’s learning about their </a:t>
            </a:r>
            <a:r>
              <a:rPr lang="en-US" sz="2800" b="1" dirty="0"/>
              <a:t>physical</a:t>
            </a:r>
            <a:r>
              <a:rPr lang="en-US" sz="2800" dirty="0"/>
              <a:t> </a:t>
            </a:r>
            <a:r>
              <a:rPr lang="en-US" sz="2800" b="1" dirty="0"/>
              <a:t>context</a:t>
            </a:r>
            <a:r>
              <a:rPr lang="en-US" sz="2800" dirty="0"/>
              <a:t> and capturing it as </a:t>
            </a:r>
            <a:r>
              <a:rPr lang="en-US" sz="2800" b="1" dirty="0"/>
              <a:t>data </a:t>
            </a:r>
            <a:r>
              <a:rPr lang="en-US" sz="2800" dirty="0"/>
              <a:t>through an API</a:t>
            </a:r>
            <a:r>
              <a:rPr lang="en-US" sz="2800" dirty="0" smtClean="0"/>
              <a:t>.</a:t>
            </a:r>
            <a:endParaRPr lang="en-US" sz="28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26</a:t>
            </a:fld>
            <a:endParaRPr lang="en-US"/>
          </a:p>
        </p:txBody>
      </p:sp>
    </p:spTree>
    <p:extLst>
      <p:ext uri="{BB962C8B-B14F-4D97-AF65-F5344CB8AC3E}">
        <p14:creationId xmlns:p14="http://schemas.microsoft.com/office/powerpoint/2010/main" val="4173909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68" y="297283"/>
            <a:ext cx="11651461" cy="674694"/>
          </a:xfrm>
        </p:spPr>
        <p:txBody>
          <a:bodyPr>
            <a:noAutofit/>
          </a:bodyPr>
          <a:lstStyle/>
          <a:p>
            <a:r>
              <a:rPr lang="en-US" sz="3200" dirty="0"/>
              <a:t>And how do you keep improving and building the next great product or service?</a:t>
            </a:r>
            <a:endParaRPr lang="en-IN" sz="3200" dirty="0"/>
          </a:p>
        </p:txBody>
      </p:sp>
      <p:sp>
        <p:nvSpPr>
          <p:cNvPr id="3" name="Content Placeholder 2"/>
          <p:cNvSpPr>
            <a:spLocks noGrp="1"/>
          </p:cNvSpPr>
          <p:nvPr>
            <p:ph idx="1"/>
          </p:nvPr>
        </p:nvSpPr>
        <p:spPr/>
        <p:txBody>
          <a:bodyPr>
            <a:noAutofit/>
          </a:bodyPr>
          <a:lstStyle/>
          <a:p>
            <a:r>
              <a:rPr lang="en-US" sz="2800" dirty="0"/>
              <a:t>When an app asks the user if it can use their social contacts, it’s learning about their </a:t>
            </a:r>
            <a:r>
              <a:rPr lang="en-US" sz="2800" b="1" dirty="0"/>
              <a:t>logical</a:t>
            </a:r>
            <a:r>
              <a:rPr lang="en-US" sz="2800" dirty="0"/>
              <a:t> </a:t>
            </a:r>
            <a:r>
              <a:rPr lang="en-US" sz="2800" b="1" dirty="0"/>
              <a:t>context</a:t>
            </a:r>
            <a:r>
              <a:rPr lang="en-US" sz="2800" dirty="0"/>
              <a:t> and using it as </a:t>
            </a:r>
            <a:r>
              <a:rPr lang="en-US" sz="2800" b="1" dirty="0"/>
              <a:t>data </a:t>
            </a:r>
            <a:r>
              <a:rPr lang="en-US" sz="2800" dirty="0"/>
              <a:t>through an API.</a:t>
            </a:r>
          </a:p>
          <a:p>
            <a:r>
              <a:rPr lang="en-US" sz="2800" dirty="0"/>
              <a:t>When an app is bringing in </a:t>
            </a:r>
            <a:r>
              <a:rPr lang="en-US" sz="2800" b="1" dirty="0"/>
              <a:t>historical context </a:t>
            </a:r>
            <a:r>
              <a:rPr lang="en-US" sz="2800" dirty="0"/>
              <a:t>about surroundings such as weather and temperature, that’s based on </a:t>
            </a:r>
            <a:r>
              <a:rPr lang="en-US" sz="2800" b="1" dirty="0"/>
              <a:t>data</a:t>
            </a:r>
            <a:r>
              <a:rPr lang="en-US" sz="2800" dirty="0"/>
              <a:t> capture through APIs.</a:t>
            </a:r>
          </a:p>
          <a:p>
            <a:r>
              <a:rPr lang="en-US" sz="2800" dirty="0"/>
              <a:t>And all this data makes your business more intelligent about its customers in general, but also in ways we’ve never imagined were possible, allowing it to build better products and services in the future</a:t>
            </a:r>
            <a:r>
              <a:rPr lang="en-US" sz="2800" dirty="0" smtClean="0"/>
              <a:t>.</a:t>
            </a:r>
            <a:endParaRPr lang="en-US" sz="28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27</a:t>
            </a:fld>
            <a:endParaRPr lang="en-US"/>
          </a:p>
        </p:txBody>
      </p:sp>
    </p:spTree>
    <p:extLst>
      <p:ext uri="{BB962C8B-B14F-4D97-AF65-F5344CB8AC3E}">
        <p14:creationId xmlns:p14="http://schemas.microsoft.com/office/powerpoint/2010/main" val="601348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368" y="297283"/>
            <a:ext cx="11651461" cy="674694"/>
          </a:xfrm>
        </p:spPr>
        <p:txBody>
          <a:bodyPr>
            <a:noAutofit/>
          </a:bodyPr>
          <a:lstStyle/>
          <a:p>
            <a:r>
              <a:rPr lang="en-US" sz="3200" dirty="0"/>
              <a:t>And how do you keep improving and building the next great product or service?</a:t>
            </a:r>
            <a:endParaRPr lang="en-IN" sz="3200" dirty="0"/>
          </a:p>
        </p:txBody>
      </p:sp>
      <p:sp>
        <p:nvSpPr>
          <p:cNvPr id="3" name="Content Placeholder 2"/>
          <p:cNvSpPr>
            <a:spLocks noGrp="1"/>
          </p:cNvSpPr>
          <p:nvPr>
            <p:ph idx="1"/>
          </p:nvPr>
        </p:nvSpPr>
        <p:spPr>
          <a:xfrm>
            <a:off x="608965" y="1422748"/>
            <a:ext cx="10961370" cy="4930264"/>
          </a:xfrm>
        </p:spPr>
        <p:txBody>
          <a:bodyPr>
            <a:noAutofit/>
          </a:bodyPr>
          <a:lstStyle/>
          <a:p>
            <a:r>
              <a:rPr lang="en-US" sz="2800" dirty="0"/>
              <a:t>In today’s digital world </a:t>
            </a:r>
            <a:r>
              <a:rPr lang="en-US" sz="2800" b="1" dirty="0"/>
              <a:t>choice is delivered as apps, optimized by data and catalyzed by APIs</a:t>
            </a:r>
            <a:r>
              <a:rPr lang="en-US" sz="2800" dirty="0"/>
              <a:t>.</a:t>
            </a:r>
          </a:p>
          <a:p>
            <a:r>
              <a:rPr lang="en-US" sz="2800" b="1" dirty="0"/>
              <a:t>Apps, data, and APIs are the building blocks</a:t>
            </a:r>
            <a:r>
              <a:rPr lang="en-US" sz="2800" dirty="0"/>
              <a:t> </a:t>
            </a:r>
            <a:r>
              <a:rPr lang="en-US" sz="2800" b="1" dirty="0"/>
              <a:t>of the digital business</a:t>
            </a:r>
            <a:r>
              <a:rPr lang="en-US" sz="2800" dirty="0"/>
              <a:t>.</a:t>
            </a:r>
          </a:p>
          <a:p>
            <a:endParaRPr lang="en-US" sz="2800" dirty="0"/>
          </a:p>
          <a:p>
            <a:r>
              <a:rPr lang="en-US" sz="2800" dirty="0"/>
              <a:t>To compete and thrive, enterprises have to </a:t>
            </a:r>
            <a:r>
              <a:rPr lang="en-US" sz="2800" b="1" dirty="0"/>
              <a:t>extend their businesses into the digital world</a:t>
            </a:r>
            <a:r>
              <a:rPr lang="en-US" sz="2800" dirty="0"/>
              <a:t>.</a:t>
            </a:r>
          </a:p>
          <a:p>
            <a:endParaRPr lang="en-US" sz="2800" dirty="0"/>
          </a:p>
          <a:p>
            <a:r>
              <a:rPr lang="en-US" sz="2800" dirty="0"/>
              <a:t>This process of reinventing business through the use of Apps, Data and APIs is called </a:t>
            </a:r>
            <a:r>
              <a:rPr lang="en-US" sz="2800" b="1" dirty="0"/>
              <a:t>Digital Transformation</a:t>
            </a:r>
            <a:r>
              <a:rPr lang="en-US" sz="2800" dirty="0"/>
              <a:t>.</a:t>
            </a:r>
          </a:p>
        </p:txBody>
      </p:sp>
      <p:sp>
        <p:nvSpPr>
          <p:cNvPr id="4" name="Slide Number Placeholder 3"/>
          <p:cNvSpPr>
            <a:spLocks noGrp="1"/>
          </p:cNvSpPr>
          <p:nvPr>
            <p:ph type="sldNum" sz="quarter" idx="4"/>
          </p:nvPr>
        </p:nvSpPr>
        <p:spPr/>
        <p:txBody>
          <a:bodyPr/>
          <a:lstStyle/>
          <a:p>
            <a:fld id="{B9CF2066-C172-C043-9656-E2597F9B5BE6}" type="slidenum">
              <a:rPr lang="en-US" smtClean="0"/>
              <a:pPr/>
              <a:t>28</a:t>
            </a:fld>
            <a:endParaRPr lang="en-US"/>
          </a:p>
        </p:txBody>
      </p:sp>
    </p:spTree>
    <p:extLst>
      <p:ext uri="{BB962C8B-B14F-4D97-AF65-F5344CB8AC3E}">
        <p14:creationId xmlns:p14="http://schemas.microsoft.com/office/powerpoint/2010/main" val="307981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385" y="297283"/>
            <a:ext cx="10961370" cy="674694"/>
          </a:xfrm>
        </p:spPr>
        <p:txBody>
          <a:bodyPr>
            <a:normAutofit/>
          </a:bodyPr>
          <a:lstStyle/>
          <a:p>
            <a:r>
              <a:rPr lang="en-IN" sz="3200" dirty="0"/>
              <a:t>Supporting Data</a:t>
            </a:r>
          </a:p>
        </p:txBody>
      </p:sp>
      <p:sp>
        <p:nvSpPr>
          <p:cNvPr id="3" name="Content Placeholder 2"/>
          <p:cNvSpPr>
            <a:spLocks noGrp="1"/>
          </p:cNvSpPr>
          <p:nvPr>
            <p:ph idx="1"/>
          </p:nvPr>
        </p:nvSpPr>
        <p:spPr>
          <a:xfrm>
            <a:off x="130628" y="1422748"/>
            <a:ext cx="11849877" cy="4703415"/>
          </a:xfrm>
        </p:spPr>
        <p:txBody>
          <a:bodyPr>
            <a:noAutofit/>
          </a:bodyPr>
          <a:lstStyle/>
          <a:p>
            <a:pPr>
              <a:spcBef>
                <a:spcPts val="1200"/>
              </a:spcBef>
              <a:defRPr/>
            </a:pPr>
            <a:r>
              <a:rPr lang="en-US" sz="2800" dirty="0">
                <a:solidFill>
                  <a:schemeClr val="bg1">
                    <a:lumMod val="50000"/>
                  </a:schemeClr>
                </a:solidFill>
              </a:rPr>
              <a:t>72% of the total world population (5.8 billion) will use mobile phones by 2015. (</a:t>
            </a:r>
            <a:r>
              <a:rPr lang="en-US" sz="2800" dirty="0" err="1">
                <a:solidFill>
                  <a:schemeClr val="bg1">
                    <a:lumMod val="50000"/>
                  </a:schemeClr>
                </a:solidFill>
              </a:rPr>
              <a:t>eMarketer</a:t>
            </a:r>
            <a:r>
              <a:rPr lang="en-US" sz="2800" dirty="0">
                <a:solidFill>
                  <a:schemeClr val="bg1">
                    <a:lumMod val="50000"/>
                  </a:schemeClr>
                </a:solidFill>
              </a:rPr>
              <a:t>)</a:t>
            </a:r>
          </a:p>
          <a:p>
            <a:pPr lvl="0">
              <a:spcBef>
                <a:spcPts val="1200"/>
              </a:spcBef>
            </a:pPr>
            <a:r>
              <a:rPr lang="en-US" sz="2800" dirty="0" smtClean="0">
                <a:solidFill>
                  <a:schemeClr val="bg1">
                    <a:lumMod val="50000"/>
                  </a:schemeClr>
                </a:solidFill>
              </a:rPr>
              <a:t> </a:t>
            </a:r>
            <a:r>
              <a:rPr lang="en-US" sz="2800" dirty="0">
                <a:solidFill>
                  <a:schemeClr val="bg1">
                    <a:lumMod val="50000"/>
                  </a:schemeClr>
                </a:solidFill>
              </a:rPr>
              <a:t>30 Million new smartphone users in the US last year.</a:t>
            </a:r>
          </a:p>
          <a:p>
            <a:pPr lvl="0">
              <a:spcBef>
                <a:spcPts val="1200"/>
              </a:spcBef>
            </a:pPr>
            <a:r>
              <a:rPr lang="en-US" sz="2800" dirty="0" smtClean="0">
                <a:solidFill>
                  <a:schemeClr val="bg1">
                    <a:lumMod val="50000"/>
                  </a:schemeClr>
                </a:solidFill>
              </a:rPr>
              <a:t> </a:t>
            </a:r>
            <a:r>
              <a:rPr lang="en-US" sz="2800" dirty="0">
                <a:solidFill>
                  <a:schemeClr val="bg1">
                    <a:lumMod val="50000"/>
                  </a:schemeClr>
                </a:solidFill>
              </a:rPr>
              <a:t>900,000 iOS apps. 800,000 Android apps.</a:t>
            </a:r>
          </a:p>
          <a:p>
            <a:pPr>
              <a:spcBef>
                <a:spcPts val="1200"/>
              </a:spcBef>
            </a:pPr>
            <a:r>
              <a:rPr lang="en-US" sz="2800" dirty="0" smtClean="0">
                <a:solidFill>
                  <a:schemeClr val="bg1">
                    <a:lumMod val="50000"/>
                  </a:schemeClr>
                </a:solidFill>
              </a:rPr>
              <a:t> </a:t>
            </a:r>
            <a:r>
              <a:rPr lang="en-US" sz="2800" dirty="0">
                <a:solidFill>
                  <a:schemeClr val="bg1">
                    <a:lumMod val="50000"/>
                  </a:schemeClr>
                </a:solidFill>
              </a:rPr>
              <a:t>App downloads: 50 Billion on Apple App Store. 48 Billion on Google Play. </a:t>
            </a:r>
            <a:endParaRPr lang="en-US" sz="2800" dirty="0"/>
          </a:p>
          <a:p>
            <a:pPr marL="0" indent="0" defTabSz="1015716">
              <a:spcBef>
                <a:spcPts val="0"/>
              </a:spcBef>
              <a:buClrTx/>
              <a:buNone/>
              <a:defRPr/>
            </a:pPr>
            <a:endParaRPr lang="en-IN" sz="28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29</a:t>
            </a:fld>
            <a:endParaRPr lang="en-US"/>
          </a:p>
        </p:txBody>
      </p:sp>
    </p:spTree>
    <p:extLst>
      <p:ext uri="{BB962C8B-B14F-4D97-AF65-F5344CB8AC3E}">
        <p14:creationId xmlns:p14="http://schemas.microsoft.com/office/powerpoint/2010/main" val="4277164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 </a:t>
            </a:r>
            <a:endParaRPr lang="en-IN" dirty="0"/>
          </a:p>
        </p:txBody>
      </p:sp>
      <p:sp>
        <p:nvSpPr>
          <p:cNvPr id="3" name="Content Placeholder 2"/>
          <p:cNvSpPr>
            <a:spLocks noGrp="1"/>
          </p:cNvSpPr>
          <p:nvPr>
            <p:ph idx="1"/>
          </p:nvPr>
        </p:nvSpPr>
        <p:spPr/>
        <p:txBody>
          <a:bodyPr/>
          <a:lstStyle/>
          <a:p>
            <a:r>
              <a:rPr lang="en-IN" dirty="0"/>
              <a:t>Application programming interface (API) is the base upon which digital business is built</a:t>
            </a:r>
            <a:r>
              <a:rPr lang="en-IN" dirty="0" smtClean="0"/>
              <a:t>.</a:t>
            </a:r>
          </a:p>
          <a:p>
            <a:endParaRPr lang="en-IN" dirty="0"/>
          </a:p>
          <a:p>
            <a:r>
              <a:rPr lang="en-IN" dirty="0" smtClean="0"/>
              <a:t> </a:t>
            </a:r>
            <a:r>
              <a:rPr lang="en-IN" dirty="0"/>
              <a:t>It allows app developers to create apps that can serve the needs of a specific segment of users. </a:t>
            </a:r>
            <a:endParaRPr lang="en-IN" dirty="0" smtClean="0"/>
          </a:p>
          <a:p>
            <a:endParaRPr lang="en-IN" dirty="0">
              <a:hlinkClick r:id="rId2"/>
            </a:endParaRPr>
          </a:p>
          <a:p>
            <a:r>
              <a:rPr lang="en-IN" dirty="0" smtClean="0"/>
              <a:t>API </a:t>
            </a:r>
            <a:r>
              <a:rPr lang="en-IN" dirty="0"/>
              <a:t>Management</a:t>
            </a:r>
            <a:r>
              <a:rPr lang="en-IN" dirty="0">
                <a:hlinkClick r:id="rId2"/>
              </a:rPr>
              <a:t> </a:t>
            </a:r>
            <a:r>
              <a:rPr lang="en-IN" dirty="0"/>
              <a:t>enables you to create, </a:t>
            </a:r>
            <a:r>
              <a:rPr lang="en-IN" dirty="0" err="1"/>
              <a:t>analyze</a:t>
            </a:r>
            <a:r>
              <a:rPr lang="en-IN" dirty="0"/>
              <a:t>, and manage APIs in a secure and scalable environment.</a:t>
            </a:r>
          </a:p>
        </p:txBody>
      </p:sp>
      <p:sp>
        <p:nvSpPr>
          <p:cNvPr id="4" name="Slide Number Placeholder 3"/>
          <p:cNvSpPr>
            <a:spLocks noGrp="1"/>
          </p:cNvSpPr>
          <p:nvPr>
            <p:ph type="sldNum" sz="quarter" idx="4"/>
          </p:nvPr>
        </p:nvSpPr>
        <p:spPr/>
        <p:txBody>
          <a:bodyPr/>
          <a:lstStyle/>
          <a:p>
            <a:fld id="{B9CF2066-C172-C043-9656-E2597F9B5BE6}" type="slidenum">
              <a:rPr lang="en-US" smtClean="0"/>
              <a:pPr/>
              <a:t>3</a:t>
            </a:fld>
            <a:endParaRPr lang="en-US"/>
          </a:p>
        </p:txBody>
      </p:sp>
    </p:spTree>
    <p:extLst>
      <p:ext uri="{BB962C8B-B14F-4D97-AF65-F5344CB8AC3E}">
        <p14:creationId xmlns:p14="http://schemas.microsoft.com/office/powerpoint/2010/main" val="3711244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385" y="297283"/>
            <a:ext cx="10961370" cy="674694"/>
          </a:xfrm>
        </p:spPr>
        <p:txBody>
          <a:bodyPr>
            <a:normAutofit/>
          </a:bodyPr>
          <a:lstStyle/>
          <a:p>
            <a:r>
              <a:rPr lang="en-IN" sz="3200" dirty="0"/>
              <a:t>Supporting Data</a:t>
            </a:r>
          </a:p>
        </p:txBody>
      </p:sp>
      <p:sp>
        <p:nvSpPr>
          <p:cNvPr id="3" name="Content Placeholder 2"/>
          <p:cNvSpPr>
            <a:spLocks noGrp="1"/>
          </p:cNvSpPr>
          <p:nvPr>
            <p:ph idx="1"/>
          </p:nvPr>
        </p:nvSpPr>
        <p:spPr>
          <a:xfrm>
            <a:off x="130628" y="1422748"/>
            <a:ext cx="11849877" cy="4703415"/>
          </a:xfrm>
        </p:spPr>
        <p:txBody>
          <a:bodyPr>
            <a:noAutofit/>
          </a:bodyPr>
          <a:lstStyle/>
          <a:p>
            <a:pPr>
              <a:lnSpc>
                <a:spcPct val="130000"/>
              </a:lnSpc>
              <a:defRPr/>
            </a:pPr>
            <a:r>
              <a:rPr lang="en-US" sz="2800" dirty="0">
                <a:solidFill>
                  <a:schemeClr val="bg1">
                    <a:lumMod val="50000"/>
                  </a:schemeClr>
                </a:solidFill>
              </a:rPr>
              <a:t>Mobile payment transaction volume will reach $630 billion by 2014. (Juniper Research)</a:t>
            </a:r>
          </a:p>
          <a:p>
            <a:pPr lvl="0">
              <a:lnSpc>
                <a:spcPct val="130000"/>
              </a:lnSpc>
            </a:pPr>
            <a:r>
              <a:rPr lang="en-US" sz="2800" dirty="0" smtClean="0">
                <a:solidFill>
                  <a:schemeClr val="bg1">
                    <a:lumMod val="50000"/>
                  </a:schemeClr>
                </a:solidFill>
              </a:rPr>
              <a:t>Total </a:t>
            </a:r>
            <a:r>
              <a:rPr lang="en-US" sz="2800" dirty="0">
                <a:solidFill>
                  <a:schemeClr val="bg1">
                    <a:lumMod val="50000"/>
                  </a:schemeClr>
                </a:solidFill>
              </a:rPr>
              <a:t>value of all types of B2B and B2C transactions will equal $16 trillion in 2013. (IDC)</a:t>
            </a:r>
          </a:p>
          <a:p>
            <a:pPr lvl="0">
              <a:lnSpc>
                <a:spcPct val="130000"/>
              </a:lnSpc>
            </a:pPr>
            <a:r>
              <a:rPr lang="en-US" sz="2800" dirty="0" smtClean="0">
                <a:solidFill>
                  <a:schemeClr val="bg1">
                    <a:lumMod val="50000"/>
                  </a:schemeClr>
                </a:solidFill>
              </a:rPr>
              <a:t>11</a:t>
            </a:r>
            <a:r>
              <a:rPr lang="en-US" sz="2800" dirty="0">
                <a:solidFill>
                  <a:schemeClr val="bg1">
                    <a:lumMod val="50000"/>
                  </a:schemeClr>
                </a:solidFill>
              </a:rPr>
              <a:t>% of all sales flowing through the world economy.</a:t>
            </a:r>
          </a:p>
          <a:p>
            <a:pPr marL="0" indent="0" defTabSz="1015716">
              <a:spcBef>
                <a:spcPts val="0"/>
              </a:spcBef>
              <a:buClrTx/>
              <a:buNone/>
              <a:defRPr/>
            </a:pPr>
            <a:endParaRPr lang="en-IN" sz="28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30</a:t>
            </a:fld>
            <a:endParaRPr lang="en-US"/>
          </a:p>
        </p:txBody>
      </p:sp>
    </p:spTree>
    <p:extLst>
      <p:ext uri="{BB962C8B-B14F-4D97-AF65-F5344CB8AC3E}">
        <p14:creationId xmlns:p14="http://schemas.microsoft.com/office/powerpoint/2010/main" val="17583466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Products</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31</a:t>
            </a:fld>
            <a:endParaRPr lang="en-US"/>
          </a:p>
        </p:txBody>
      </p:sp>
      <p:sp>
        <p:nvSpPr>
          <p:cNvPr id="5" name="Rectangle 4"/>
          <p:cNvSpPr/>
          <p:nvPr/>
        </p:nvSpPr>
        <p:spPr>
          <a:xfrm>
            <a:off x="5845868" y="2212015"/>
            <a:ext cx="5878055"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rgbClr val="FF4300"/>
                </a:solidFill>
                <a:latin typeface="Arial"/>
                <a:ea typeface="ＭＳ Ｐゴシック" charset="0"/>
                <a:cs typeface="Arial"/>
              </a:rPr>
              <a:t>Powering digital transformations </a:t>
            </a:r>
            <a:r>
              <a:rPr lang="en-US" sz="2000" dirty="0" smtClean="0">
                <a:solidFill>
                  <a:srgbClr val="686868"/>
                </a:solidFill>
                <a:latin typeface="Arial"/>
                <a:ea typeface="ＭＳ Ｐゴシック" charset="0"/>
                <a:cs typeface="Arial"/>
              </a:rPr>
              <a:t>with APIs, developer services, and end-to-end analytics</a:t>
            </a:r>
            <a:endParaRPr lang="en-US" sz="2000" dirty="0">
              <a:solidFill>
                <a:srgbClr val="686868"/>
              </a:solidFill>
              <a:latin typeface="Arial"/>
              <a:ea typeface="ＭＳ Ｐゴシック" charset="0"/>
              <a:cs typeface="Arial"/>
              <a:sym typeface="Helvetica" charset="0"/>
            </a:endParaRPr>
          </a:p>
        </p:txBody>
      </p:sp>
      <p:sp>
        <p:nvSpPr>
          <p:cNvPr id="9" name="Rounded Rectangle 8"/>
          <p:cNvSpPr/>
          <p:nvPr/>
        </p:nvSpPr>
        <p:spPr>
          <a:xfrm>
            <a:off x="1083671" y="2212015"/>
            <a:ext cx="4156835" cy="777107"/>
          </a:xfrm>
          <a:prstGeom prst="roundRect">
            <a:avLst/>
          </a:prstGeom>
          <a:solidFill>
            <a:schemeClr val="accent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Edge</a:t>
            </a:r>
            <a:endParaRPr lang="en-US" sz="1400" dirty="0">
              <a:solidFill>
                <a:schemeClr val="tx1"/>
              </a:solidFill>
              <a:latin typeface="Arial"/>
              <a:cs typeface="Arial"/>
            </a:endParaRPr>
          </a:p>
        </p:txBody>
      </p:sp>
      <p:sp>
        <p:nvSpPr>
          <p:cNvPr id="11" name="AutoShape 140"/>
          <p:cNvSpPr>
            <a:spLocks noChangeArrowheads="1"/>
          </p:cNvSpPr>
          <p:nvPr/>
        </p:nvSpPr>
        <p:spPr bwMode="ltGray">
          <a:xfrm>
            <a:off x="852533" y="2094798"/>
            <a:ext cx="4593531" cy="3046221"/>
          </a:xfrm>
          <a:prstGeom prst="roundRect">
            <a:avLst>
              <a:gd name="adj" fmla="val 6449"/>
            </a:avLst>
          </a:prstGeom>
          <a:noFill/>
          <a:ln w="6350" algn="ctr">
            <a:solidFill>
              <a:srgbClr val="626262"/>
            </a:solidFill>
            <a:round/>
            <a:headEnd/>
            <a:tailEnd/>
          </a:ln>
          <a:effectLst/>
          <a:scene3d>
            <a:camera prst="orthographicFront"/>
            <a:lightRig rig="threePt" dir="t"/>
          </a:scene3d>
          <a:sp3d>
            <a:bevelT w="0"/>
          </a:sp3d>
        </p:spPr>
        <p:txBody>
          <a:bodyPr lIns="91435" tIns="45718" rIns="91435" bIns="45718" anchor="ctr"/>
          <a:lstStyle/>
          <a:p>
            <a:pPr>
              <a:defRPr/>
            </a:pPr>
            <a:endParaRPr lang="en-GB" kern="1200">
              <a:latin typeface="+mn-lt"/>
              <a:ea typeface="MS PGothic" pitchFamily="34" charset="-128"/>
              <a:cs typeface="Arial" charset="0"/>
            </a:endParaRPr>
          </a:p>
        </p:txBody>
      </p:sp>
    </p:spTree>
    <p:extLst>
      <p:ext uri="{BB962C8B-B14F-4D97-AF65-F5344CB8AC3E}">
        <p14:creationId xmlns:p14="http://schemas.microsoft.com/office/powerpoint/2010/main" val="2726338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482" y="444761"/>
            <a:ext cx="10564772" cy="365839"/>
          </a:xfrm>
        </p:spPr>
        <p:txBody>
          <a:bodyPr>
            <a:normAutofit fontScale="90000"/>
          </a:bodyPr>
          <a:lstStyle/>
          <a:p>
            <a:r>
              <a:rPr lang="en-US" dirty="0" smtClean="0"/>
              <a:t>Apps, Data, and APIs deliver Choice, Context and Speed</a:t>
            </a:r>
            <a:endParaRPr lang="en-US" dirty="0"/>
          </a:p>
        </p:txBody>
      </p:sp>
      <p:sp>
        <p:nvSpPr>
          <p:cNvPr id="4" name="Slide Number Placeholder 3"/>
          <p:cNvSpPr>
            <a:spLocks noGrp="1"/>
          </p:cNvSpPr>
          <p:nvPr>
            <p:ph type="sldNum" sz="quarter" idx="4294967295"/>
          </p:nvPr>
        </p:nvSpPr>
        <p:spPr>
          <a:xfrm>
            <a:off x="4891725" y="6492876"/>
            <a:ext cx="2841837" cy="365125"/>
          </a:xfrm>
          <a:prstGeom prst="rect">
            <a:avLst/>
          </a:prstGeom>
        </p:spPr>
        <p:txBody>
          <a:bodyPr/>
          <a:lstStyle/>
          <a:p>
            <a:fld id="{72EC1214-2C7B-1846-91C7-D93747619575}" type="slidenum">
              <a:rPr lang="en-US" smtClean="0"/>
              <a:t>32</a:t>
            </a:fld>
            <a:endParaRPr lang="en-US" dirty="0"/>
          </a:p>
        </p:txBody>
      </p:sp>
      <p:sp>
        <p:nvSpPr>
          <p:cNvPr id="5" name="Oval 4"/>
          <p:cNvSpPr/>
          <p:nvPr/>
        </p:nvSpPr>
        <p:spPr>
          <a:xfrm>
            <a:off x="3623531" y="1452437"/>
            <a:ext cx="4567136" cy="4565805"/>
          </a:xfrm>
          <a:prstGeom prst="ellipse">
            <a:avLst/>
          </a:prstGeom>
          <a:noFill/>
          <a:ln w="9525" cmpd="sng">
            <a:solidFill>
              <a:srgbClr val="FF4300"/>
            </a:solidFill>
            <a:prstDash val="solid"/>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endParaRPr lang="en-US">
              <a:latin typeface="+mj-lt"/>
            </a:endParaRPr>
          </a:p>
        </p:txBody>
      </p:sp>
      <p:grpSp>
        <p:nvGrpSpPr>
          <p:cNvPr id="6" name="Group 5"/>
          <p:cNvGrpSpPr/>
          <p:nvPr/>
        </p:nvGrpSpPr>
        <p:grpSpPr>
          <a:xfrm>
            <a:off x="3121100" y="2279809"/>
            <a:ext cx="1209290" cy="1521440"/>
            <a:chOff x="2363268" y="2749327"/>
            <a:chExt cx="1237210" cy="1557265"/>
          </a:xfrm>
        </p:grpSpPr>
        <p:sp>
          <p:nvSpPr>
            <p:cNvPr id="7" name="Rounded Rectangle 6"/>
            <p:cNvSpPr/>
            <p:nvPr/>
          </p:nvSpPr>
          <p:spPr>
            <a:xfrm>
              <a:off x="2363268" y="2797525"/>
              <a:ext cx="1219327" cy="150906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Arial"/>
                <a:cs typeface="Arial"/>
              </a:endParaRPr>
            </a:p>
          </p:txBody>
        </p:sp>
        <p:sp>
          <p:nvSpPr>
            <p:cNvPr id="8" name="Text Placeholder 2"/>
            <p:cNvSpPr txBox="1">
              <a:spLocks/>
            </p:cNvSpPr>
            <p:nvPr/>
          </p:nvSpPr>
          <p:spPr>
            <a:xfrm>
              <a:off x="2381278" y="2749327"/>
              <a:ext cx="1219200" cy="457200"/>
            </a:xfrm>
            <a:prstGeom prst="rect">
              <a:avLst/>
            </a:prstGeom>
          </p:spPr>
          <p:txBody>
            <a:bodyPr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82201"/>
                  </a:solidFill>
                  <a:latin typeface="Arial"/>
                  <a:cs typeface="Arial"/>
                </a:rPr>
                <a:t>Apps</a:t>
              </a:r>
              <a:endParaRPr lang="en-US" sz="1600" b="1" dirty="0">
                <a:solidFill>
                  <a:srgbClr val="F82201"/>
                </a:solidFill>
                <a:latin typeface="Arial"/>
                <a:cs typeface="Arial"/>
              </a:endParaRPr>
            </a:p>
          </p:txBody>
        </p:sp>
        <p:grpSp>
          <p:nvGrpSpPr>
            <p:cNvPr id="9" name="Group 8"/>
            <p:cNvGrpSpPr/>
            <p:nvPr/>
          </p:nvGrpSpPr>
          <p:grpSpPr>
            <a:xfrm>
              <a:off x="2509986" y="3292569"/>
              <a:ext cx="914400" cy="914400"/>
              <a:chOff x="2488406" y="1370012"/>
              <a:chExt cx="685800" cy="685800"/>
            </a:xfrm>
          </p:grpSpPr>
          <p:pic>
            <p:nvPicPr>
              <p:cNvPr id="10" name="Picture 9"/>
              <p:cNvPicPr>
                <a:picLocks noChangeAspect="1"/>
              </p:cNvPicPr>
              <p:nvPr/>
            </p:nvPicPr>
            <p:blipFill>
              <a:blip r:embed="rId3"/>
              <a:stretch>
                <a:fillRect/>
              </a:stretch>
            </p:blipFill>
            <p:spPr>
              <a:xfrm>
                <a:off x="2488406" y="1370012"/>
                <a:ext cx="685800" cy="685800"/>
              </a:xfrm>
              <a:prstGeom prst="rect">
                <a:avLst/>
              </a:prstGeom>
            </p:spPr>
          </p:pic>
          <p:pic>
            <p:nvPicPr>
              <p:cNvPr id="11" name="Picture 10"/>
              <p:cNvPicPr>
                <a:picLocks noChangeAspect="1"/>
              </p:cNvPicPr>
              <p:nvPr/>
            </p:nvPicPr>
            <p:blipFill>
              <a:blip r:embed="rId4"/>
              <a:stretch>
                <a:fillRect/>
              </a:stretch>
            </p:blipFill>
            <p:spPr>
              <a:xfrm>
                <a:off x="2591970" y="1476018"/>
                <a:ext cx="478672" cy="473788"/>
              </a:xfrm>
              <a:prstGeom prst="rect">
                <a:avLst/>
              </a:prstGeom>
            </p:spPr>
          </p:pic>
        </p:grpSp>
      </p:grpSp>
      <p:sp>
        <p:nvSpPr>
          <p:cNvPr id="12" name="Text Placeholder 2"/>
          <p:cNvSpPr txBox="1">
            <a:spLocks/>
          </p:cNvSpPr>
          <p:nvPr/>
        </p:nvSpPr>
        <p:spPr>
          <a:xfrm>
            <a:off x="5325725" y="1230468"/>
            <a:ext cx="1136220" cy="444353"/>
          </a:xfrm>
          <a:prstGeom prst="rect">
            <a:avLst/>
          </a:prstGeom>
          <a:solidFill>
            <a:schemeClr val="bg1"/>
          </a:solidFill>
        </p:spPr>
        <p:txBody>
          <a:bodyPr lIns="82314" tIns="41157" rIns="82314" bIns="41157"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595959"/>
                </a:solidFill>
                <a:latin typeface="Arial"/>
                <a:cs typeface="Arial"/>
              </a:rPr>
              <a:t>Context</a:t>
            </a:r>
            <a:endParaRPr lang="en-US" sz="1600" b="1" dirty="0">
              <a:solidFill>
                <a:srgbClr val="595959"/>
              </a:solidFill>
              <a:latin typeface="Arial"/>
              <a:cs typeface="Arial"/>
            </a:endParaRPr>
          </a:p>
        </p:txBody>
      </p:sp>
      <p:sp>
        <p:nvSpPr>
          <p:cNvPr id="13" name="Text Placeholder 2"/>
          <p:cNvSpPr txBox="1">
            <a:spLocks/>
          </p:cNvSpPr>
          <p:nvPr/>
        </p:nvSpPr>
        <p:spPr>
          <a:xfrm rot="18468040">
            <a:off x="6869908" y="4892026"/>
            <a:ext cx="1602578" cy="319372"/>
          </a:xfrm>
          <a:prstGeom prst="rect">
            <a:avLst/>
          </a:prstGeom>
          <a:solidFill>
            <a:schemeClr val="bg1"/>
          </a:solidFill>
        </p:spPr>
        <p:txBody>
          <a:bodyPr lIns="82314" tIns="41157" rIns="82314" bIns="41157"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595959"/>
                </a:solidFill>
                <a:latin typeface="Arial"/>
                <a:cs typeface="Arial"/>
              </a:rPr>
              <a:t>Speed</a:t>
            </a:r>
            <a:endParaRPr lang="en-US" sz="1600" b="1" dirty="0">
              <a:solidFill>
                <a:srgbClr val="595959"/>
              </a:solidFill>
              <a:latin typeface="Arial"/>
              <a:cs typeface="Arial"/>
            </a:endParaRPr>
          </a:p>
        </p:txBody>
      </p:sp>
      <p:sp>
        <p:nvSpPr>
          <p:cNvPr id="14" name="Text Placeholder 2"/>
          <p:cNvSpPr txBox="1">
            <a:spLocks/>
          </p:cNvSpPr>
          <p:nvPr/>
        </p:nvSpPr>
        <p:spPr>
          <a:xfrm rot="3514098">
            <a:off x="3463674" y="4652760"/>
            <a:ext cx="1139853" cy="483652"/>
          </a:xfrm>
          <a:prstGeom prst="rect">
            <a:avLst/>
          </a:prstGeom>
          <a:solidFill>
            <a:schemeClr val="bg1"/>
          </a:solidFill>
        </p:spPr>
        <p:txBody>
          <a:bodyPr lIns="82314" tIns="41157" rIns="82314" bIns="41157"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595959"/>
                </a:solidFill>
                <a:latin typeface="Arial"/>
                <a:cs typeface="Arial"/>
              </a:rPr>
              <a:t>Choice</a:t>
            </a:r>
            <a:endParaRPr lang="en-US" sz="1600" b="1" dirty="0">
              <a:solidFill>
                <a:srgbClr val="595959"/>
              </a:solidFill>
              <a:latin typeface="Arial"/>
              <a:cs typeface="Arial"/>
            </a:endParaRPr>
          </a:p>
        </p:txBody>
      </p:sp>
      <p:sp>
        <p:nvSpPr>
          <p:cNvPr id="15" name="Isosceles Triangle 14"/>
          <p:cNvSpPr/>
          <p:nvPr/>
        </p:nvSpPr>
        <p:spPr>
          <a:xfrm>
            <a:off x="4123289" y="1688738"/>
            <a:ext cx="3579184" cy="3035102"/>
          </a:xfrm>
          <a:prstGeom prst="triangle">
            <a:avLst/>
          </a:prstGeom>
          <a:noFill/>
          <a:ln w="19050" cmpd="sng">
            <a:solidFill>
              <a:srgbClr val="626262"/>
            </a:solidFill>
            <a:prstDash val="sysDash"/>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endParaRPr lang="en-US">
              <a:latin typeface="+mj-lt"/>
            </a:endParaRPr>
          </a:p>
        </p:txBody>
      </p:sp>
      <p:grpSp>
        <p:nvGrpSpPr>
          <p:cNvPr id="16" name="Group 15"/>
          <p:cNvGrpSpPr/>
          <p:nvPr/>
        </p:nvGrpSpPr>
        <p:grpSpPr>
          <a:xfrm>
            <a:off x="5315958" y="5099485"/>
            <a:ext cx="1191809" cy="1521440"/>
            <a:chOff x="697502" y="2878787"/>
            <a:chExt cx="1219327" cy="1557265"/>
          </a:xfrm>
        </p:grpSpPr>
        <p:sp>
          <p:nvSpPr>
            <p:cNvPr id="17" name="Rounded Rectangle 16"/>
            <p:cNvSpPr/>
            <p:nvPr/>
          </p:nvSpPr>
          <p:spPr>
            <a:xfrm>
              <a:off x="697502" y="2926985"/>
              <a:ext cx="1219327" cy="150906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8" name="Text Placeholder 2"/>
            <p:cNvSpPr txBox="1">
              <a:spLocks/>
            </p:cNvSpPr>
            <p:nvPr/>
          </p:nvSpPr>
          <p:spPr>
            <a:xfrm>
              <a:off x="697565" y="2878787"/>
              <a:ext cx="1219200" cy="457200"/>
            </a:xfrm>
            <a:prstGeom prst="rect">
              <a:avLst/>
            </a:prstGeom>
          </p:spPr>
          <p:txBody>
            <a:bodyPr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82201"/>
                  </a:solidFill>
                  <a:latin typeface="Arial"/>
                  <a:cs typeface="Arial"/>
                </a:rPr>
                <a:t>APIs</a:t>
              </a:r>
              <a:endParaRPr lang="en-US" sz="1600" b="1" dirty="0">
                <a:solidFill>
                  <a:srgbClr val="F82201"/>
                </a:solidFill>
                <a:latin typeface="Arial"/>
                <a:cs typeface="Arial"/>
              </a:endParaRPr>
            </a:p>
          </p:txBody>
        </p:sp>
        <p:pic>
          <p:nvPicPr>
            <p:cNvPr id="19" name="Picture 18"/>
            <p:cNvPicPr>
              <a:picLocks noChangeAspect="1"/>
            </p:cNvPicPr>
            <p:nvPr/>
          </p:nvPicPr>
          <p:blipFill>
            <a:blip r:embed="rId3"/>
            <a:stretch>
              <a:fillRect/>
            </a:stretch>
          </p:blipFill>
          <p:spPr>
            <a:xfrm>
              <a:off x="849965" y="3422029"/>
              <a:ext cx="914400" cy="914400"/>
            </a:xfrm>
            <a:prstGeom prst="rect">
              <a:avLst/>
            </a:prstGeom>
          </p:spPr>
        </p:pic>
        <p:pic>
          <p:nvPicPr>
            <p:cNvPr id="20" name="Picture 19"/>
            <p:cNvPicPr>
              <a:picLocks noChangeAspect="1"/>
            </p:cNvPicPr>
            <p:nvPr/>
          </p:nvPicPr>
          <p:blipFill>
            <a:blip r:embed="rId5"/>
            <a:stretch>
              <a:fillRect/>
            </a:stretch>
          </p:blipFill>
          <p:spPr>
            <a:xfrm>
              <a:off x="967464" y="3522829"/>
              <a:ext cx="679403" cy="731003"/>
            </a:xfrm>
            <a:prstGeom prst="rect">
              <a:avLst/>
            </a:prstGeom>
          </p:spPr>
        </p:pic>
      </p:grpSp>
      <p:grpSp>
        <p:nvGrpSpPr>
          <p:cNvPr id="21" name="Group 20"/>
          <p:cNvGrpSpPr/>
          <p:nvPr/>
        </p:nvGrpSpPr>
        <p:grpSpPr>
          <a:xfrm>
            <a:off x="7520169" y="2309631"/>
            <a:ext cx="1191809" cy="1521440"/>
            <a:chOff x="7922906" y="5603705"/>
            <a:chExt cx="1219327" cy="1557265"/>
          </a:xfrm>
        </p:grpSpPr>
        <p:sp>
          <p:nvSpPr>
            <p:cNvPr id="22" name="Rounded Rectangle 21"/>
            <p:cNvSpPr/>
            <p:nvPr/>
          </p:nvSpPr>
          <p:spPr>
            <a:xfrm>
              <a:off x="7922906" y="5651903"/>
              <a:ext cx="1219327" cy="150906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23" name="Text Placeholder 2"/>
            <p:cNvSpPr txBox="1">
              <a:spLocks/>
            </p:cNvSpPr>
            <p:nvPr/>
          </p:nvSpPr>
          <p:spPr>
            <a:xfrm>
              <a:off x="7922969" y="5603705"/>
              <a:ext cx="1219200" cy="457200"/>
            </a:xfrm>
            <a:prstGeom prst="rect">
              <a:avLst/>
            </a:prstGeom>
          </p:spPr>
          <p:txBody>
            <a:bodyPr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82201"/>
                  </a:solidFill>
                  <a:latin typeface="Arial"/>
                  <a:cs typeface="Arial"/>
                </a:rPr>
                <a:t>Data</a:t>
              </a:r>
              <a:endParaRPr lang="en-US" sz="1600" b="1" dirty="0">
                <a:solidFill>
                  <a:srgbClr val="F82201"/>
                </a:solidFill>
                <a:latin typeface="Arial"/>
                <a:cs typeface="Arial"/>
              </a:endParaRPr>
            </a:p>
          </p:txBody>
        </p:sp>
        <p:pic>
          <p:nvPicPr>
            <p:cNvPr id="24" name="Picture 23"/>
            <p:cNvPicPr>
              <a:picLocks noChangeAspect="1"/>
            </p:cNvPicPr>
            <p:nvPr/>
          </p:nvPicPr>
          <p:blipFill>
            <a:blip r:embed="rId3"/>
            <a:stretch>
              <a:fillRect/>
            </a:stretch>
          </p:blipFill>
          <p:spPr>
            <a:xfrm>
              <a:off x="8075369" y="6146947"/>
              <a:ext cx="914400" cy="914400"/>
            </a:xfrm>
            <a:prstGeom prst="rect">
              <a:avLst/>
            </a:prstGeom>
          </p:spPr>
        </p:pic>
        <p:pic>
          <p:nvPicPr>
            <p:cNvPr id="25" name="Picture 24"/>
            <p:cNvPicPr>
              <a:picLocks noChangeAspect="1"/>
            </p:cNvPicPr>
            <p:nvPr/>
          </p:nvPicPr>
          <p:blipFill>
            <a:blip r:embed="rId6"/>
            <a:stretch>
              <a:fillRect/>
            </a:stretch>
          </p:blipFill>
          <p:spPr>
            <a:xfrm>
              <a:off x="8250421" y="6312933"/>
              <a:ext cx="589914" cy="589914"/>
            </a:xfrm>
            <a:prstGeom prst="rect">
              <a:avLst/>
            </a:prstGeom>
          </p:spPr>
        </p:pic>
      </p:grpSp>
      <p:pic>
        <p:nvPicPr>
          <p:cNvPr id="26" name="Picture 25"/>
          <p:cNvPicPr>
            <a:picLocks noChangeAspect="1"/>
          </p:cNvPicPr>
          <p:nvPr/>
        </p:nvPicPr>
        <p:blipFill>
          <a:blip r:embed="rId7"/>
          <a:stretch>
            <a:fillRect/>
          </a:stretch>
        </p:blipFill>
        <p:spPr>
          <a:xfrm>
            <a:off x="5505874" y="3292237"/>
            <a:ext cx="823870" cy="743436"/>
          </a:xfrm>
          <a:prstGeom prst="rect">
            <a:avLst/>
          </a:prstGeom>
        </p:spPr>
      </p:pic>
      <p:sp>
        <p:nvSpPr>
          <p:cNvPr id="27" name="Text Placeholder 2"/>
          <p:cNvSpPr txBox="1">
            <a:spLocks/>
          </p:cNvSpPr>
          <p:nvPr/>
        </p:nvSpPr>
        <p:spPr>
          <a:xfrm>
            <a:off x="5038243" y="4060194"/>
            <a:ext cx="1734675" cy="446683"/>
          </a:xfrm>
          <a:prstGeom prst="rect">
            <a:avLst/>
          </a:prstGeom>
          <a:noFill/>
        </p:spPr>
        <p:txBody>
          <a:bodyPr lIns="82314" tIns="41157" rIns="82314" bIns="41157"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494949"/>
                </a:solidFill>
                <a:latin typeface="Arial"/>
                <a:cs typeface="Arial"/>
              </a:rPr>
              <a:t>Digital Assets</a:t>
            </a:r>
          </a:p>
        </p:txBody>
      </p:sp>
    </p:spTree>
    <p:extLst>
      <p:ext uri="{BB962C8B-B14F-4D97-AF65-F5344CB8AC3E}">
        <p14:creationId xmlns:p14="http://schemas.microsoft.com/office/powerpoint/2010/main" val="388232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Value Chain</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33</a:t>
            </a:fld>
            <a:endParaRPr lang="en-US"/>
          </a:p>
        </p:txBody>
      </p:sp>
      <p:cxnSp>
        <p:nvCxnSpPr>
          <p:cNvPr id="6" name="Straight Arrow Connector 5"/>
          <p:cNvCxnSpPr/>
          <p:nvPr/>
        </p:nvCxnSpPr>
        <p:spPr>
          <a:xfrm flipH="1">
            <a:off x="1268046" y="3462379"/>
            <a:ext cx="9459834"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flipH="1">
            <a:off x="2383678" y="3069113"/>
            <a:ext cx="954802" cy="71703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latin typeface="+mj-lt"/>
            </a:endParaRPr>
          </a:p>
        </p:txBody>
      </p:sp>
      <p:sp>
        <p:nvSpPr>
          <p:cNvPr id="8" name="Rounded Rectangle 7"/>
          <p:cNvSpPr/>
          <p:nvPr/>
        </p:nvSpPr>
        <p:spPr>
          <a:xfrm flipH="1">
            <a:off x="6504315" y="3069113"/>
            <a:ext cx="954802" cy="71703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latin typeface="+mj-lt"/>
            </a:endParaRPr>
          </a:p>
        </p:txBody>
      </p:sp>
      <p:sp>
        <p:nvSpPr>
          <p:cNvPr id="9" name="Rounded Rectangle 8"/>
          <p:cNvSpPr/>
          <p:nvPr/>
        </p:nvSpPr>
        <p:spPr>
          <a:xfrm flipH="1">
            <a:off x="4266027" y="3025868"/>
            <a:ext cx="1131739" cy="8499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latin typeface="+mj-lt"/>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608" y="3066396"/>
            <a:ext cx="663199" cy="725003"/>
          </a:xfrm>
          <a:prstGeom prst="rect">
            <a:avLst/>
          </a:prstGeom>
        </p:spPr>
      </p:pic>
      <p:sp>
        <p:nvSpPr>
          <p:cNvPr id="11" name="Text Placeholder 2"/>
          <p:cNvSpPr txBox="1">
            <a:spLocks/>
          </p:cNvSpPr>
          <p:nvPr/>
        </p:nvSpPr>
        <p:spPr>
          <a:xfrm flipH="1">
            <a:off x="3936750" y="3935833"/>
            <a:ext cx="1644462"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Developer</a:t>
            </a:r>
          </a:p>
        </p:txBody>
      </p:sp>
      <p:sp>
        <p:nvSpPr>
          <p:cNvPr id="12" name="Text Placeholder 2"/>
          <p:cNvSpPr txBox="1">
            <a:spLocks/>
          </p:cNvSpPr>
          <p:nvPr/>
        </p:nvSpPr>
        <p:spPr>
          <a:xfrm flipH="1">
            <a:off x="75096" y="3935833"/>
            <a:ext cx="1644462"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User</a:t>
            </a:r>
          </a:p>
        </p:txBody>
      </p:sp>
      <p:grpSp>
        <p:nvGrpSpPr>
          <p:cNvPr id="13" name="Group 12"/>
          <p:cNvGrpSpPr/>
          <p:nvPr/>
        </p:nvGrpSpPr>
        <p:grpSpPr>
          <a:xfrm flipH="1">
            <a:off x="2589907" y="3113746"/>
            <a:ext cx="724571" cy="616454"/>
            <a:chOff x="2488406" y="1370012"/>
            <a:chExt cx="685800" cy="685800"/>
          </a:xfrm>
        </p:grpSpPr>
        <p:pic>
          <p:nvPicPr>
            <p:cNvPr id="24" name="Picture 23"/>
            <p:cNvPicPr>
              <a:picLocks noChangeAspect="1"/>
            </p:cNvPicPr>
            <p:nvPr/>
          </p:nvPicPr>
          <p:blipFill>
            <a:blip r:embed="rId4"/>
            <a:stretch>
              <a:fillRect/>
            </a:stretch>
          </p:blipFill>
          <p:spPr>
            <a:xfrm>
              <a:off x="2488406" y="1370012"/>
              <a:ext cx="685800" cy="685800"/>
            </a:xfrm>
            <a:prstGeom prst="rect">
              <a:avLst/>
            </a:prstGeom>
          </p:spPr>
        </p:pic>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591970" y="1476018"/>
              <a:ext cx="478672" cy="473788"/>
            </a:xfrm>
            <a:prstGeom prst="rect">
              <a:avLst/>
            </a:prstGeom>
          </p:spPr>
        </p:pic>
      </p:grpSp>
      <p:grpSp>
        <p:nvGrpSpPr>
          <p:cNvPr id="14" name="Group 13"/>
          <p:cNvGrpSpPr/>
          <p:nvPr/>
        </p:nvGrpSpPr>
        <p:grpSpPr>
          <a:xfrm flipH="1">
            <a:off x="6626425" y="3113746"/>
            <a:ext cx="720769" cy="616454"/>
            <a:chOff x="6765943" y="3967626"/>
            <a:chExt cx="914400" cy="914400"/>
          </a:xfrm>
        </p:grpSpPr>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8103" y="4205624"/>
              <a:ext cx="444150" cy="439615"/>
            </a:xfrm>
            <a:prstGeom prst="rect">
              <a:avLst/>
            </a:prstGeom>
          </p:spPr>
        </p:pic>
        <p:pic>
          <p:nvPicPr>
            <p:cNvPr id="22" name="Picture 21"/>
            <p:cNvPicPr>
              <a:picLocks noChangeAspect="1"/>
            </p:cNvPicPr>
            <p:nvPr/>
          </p:nvPicPr>
          <p:blipFill>
            <a:blip r:embed="rId4"/>
            <a:stretch>
              <a:fillRect/>
            </a:stretch>
          </p:blipFill>
          <p:spPr>
            <a:xfrm>
              <a:off x="6765943" y="3967626"/>
              <a:ext cx="914400" cy="914400"/>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6883442" y="4068427"/>
              <a:ext cx="679403" cy="731002"/>
            </a:xfrm>
            <a:prstGeom prst="rect">
              <a:avLst/>
            </a:prstGeom>
          </p:spPr>
        </p:pic>
      </p:grpSp>
      <p:sp>
        <p:nvSpPr>
          <p:cNvPr id="15" name="Text Placeholder 2"/>
          <p:cNvSpPr txBox="1">
            <a:spLocks/>
          </p:cNvSpPr>
          <p:nvPr/>
        </p:nvSpPr>
        <p:spPr>
          <a:xfrm flipH="1">
            <a:off x="6157801" y="3935833"/>
            <a:ext cx="1644462"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F4300"/>
                </a:solidFill>
                <a:latin typeface="Arial"/>
                <a:cs typeface="Arial"/>
              </a:rPr>
              <a:t>API</a:t>
            </a:r>
          </a:p>
        </p:txBody>
      </p:sp>
      <p:sp>
        <p:nvSpPr>
          <p:cNvPr id="16" name="Text Placeholder 2"/>
          <p:cNvSpPr txBox="1">
            <a:spLocks/>
          </p:cNvSpPr>
          <p:nvPr/>
        </p:nvSpPr>
        <p:spPr>
          <a:xfrm flipH="1">
            <a:off x="2035560" y="3935833"/>
            <a:ext cx="1644462"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F4300"/>
                </a:solidFill>
                <a:latin typeface="Arial"/>
                <a:cs typeface="Arial"/>
              </a:rPr>
              <a:t>App</a:t>
            </a:r>
          </a:p>
        </p:txBody>
      </p:sp>
      <p:sp>
        <p:nvSpPr>
          <p:cNvPr id="17" name="Text Placeholder 2"/>
          <p:cNvSpPr txBox="1">
            <a:spLocks/>
          </p:cNvSpPr>
          <p:nvPr/>
        </p:nvSpPr>
        <p:spPr>
          <a:xfrm flipH="1">
            <a:off x="8257438" y="3935833"/>
            <a:ext cx="1644462" cy="719321"/>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API Team</a:t>
            </a:r>
          </a:p>
        </p:txBody>
      </p:sp>
      <p:sp>
        <p:nvSpPr>
          <p:cNvPr id="18" name="Rounded Rectangle 17"/>
          <p:cNvSpPr/>
          <p:nvPr/>
        </p:nvSpPr>
        <p:spPr>
          <a:xfrm flipH="1">
            <a:off x="8559821" y="3025868"/>
            <a:ext cx="1130229" cy="8499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latin typeface="+mj-lt"/>
            </a:endParaRPr>
          </a:p>
        </p:txBody>
      </p:sp>
      <p:sp>
        <p:nvSpPr>
          <p:cNvPr id="19" name="Text Placeholder 2"/>
          <p:cNvSpPr txBox="1">
            <a:spLocks/>
          </p:cNvSpPr>
          <p:nvPr/>
        </p:nvSpPr>
        <p:spPr>
          <a:xfrm flipH="1">
            <a:off x="10575607" y="3935833"/>
            <a:ext cx="1447621" cy="411652"/>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FF4300"/>
                </a:solidFill>
                <a:latin typeface="Arial"/>
                <a:cs typeface="Arial"/>
              </a:rPr>
              <a:t>Backend</a:t>
            </a:r>
          </a:p>
        </p:txBody>
      </p:sp>
      <p:sp>
        <p:nvSpPr>
          <p:cNvPr id="20" name="TextBox 19"/>
          <p:cNvSpPr txBox="1"/>
          <p:nvPr/>
        </p:nvSpPr>
        <p:spPr>
          <a:xfrm>
            <a:off x="13057241" y="2287192"/>
            <a:ext cx="184666" cy="369332"/>
          </a:xfrm>
          <a:prstGeom prst="rect">
            <a:avLst/>
          </a:prstGeom>
          <a:noFill/>
        </p:spPr>
        <p:txBody>
          <a:bodyPr wrap="none" rtlCol="0">
            <a:spAutoFit/>
          </a:bodyPr>
          <a:lstStyle/>
          <a:p>
            <a:endParaRPr lang="en-US" dirty="0" smtClean="0">
              <a:latin typeface="Arial"/>
              <a:cs typeface="Arial"/>
            </a:endParaRPr>
          </a:p>
        </p:txBody>
      </p:sp>
      <p:pic>
        <p:nvPicPr>
          <p:cNvPr id="26" name="Picture 25"/>
          <p:cNvPicPr>
            <a:picLocks noChangeAspect="1"/>
          </p:cNvPicPr>
          <p:nvPr/>
        </p:nvPicPr>
        <p:blipFill>
          <a:blip r:embed="rId7">
            <a:alphaModFix/>
          </a:blip>
          <a:stretch>
            <a:fillRect/>
          </a:stretch>
        </p:blipFill>
        <p:spPr>
          <a:xfrm flipH="1">
            <a:off x="711976" y="2972634"/>
            <a:ext cx="425243" cy="841915"/>
          </a:xfrm>
          <a:prstGeom prst="rect">
            <a:avLst/>
          </a:prstGeom>
        </p:spPr>
      </p:pic>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66332" y="2994563"/>
            <a:ext cx="1023718" cy="819942"/>
          </a:xfrm>
          <a:prstGeom prst="rect">
            <a:avLst/>
          </a:prstGeom>
        </p:spPr>
      </p:pic>
      <p:grpSp>
        <p:nvGrpSpPr>
          <p:cNvPr id="28" name="Group 27"/>
          <p:cNvGrpSpPr/>
          <p:nvPr/>
        </p:nvGrpSpPr>
        <p:grpSpPr>
          <a:xfrm>
            <a:off x="10846061" y="2993006"/>
            <a:ext cx="1214259" cy="942827"/>
            <a:chOff x="7924783" y="1997046"/>
            <a:chExt cx="965728" cy="1038138"/>
          </a:xfrm>
        </p:grpSpPr>
        <p:pic>
          <p:nvPicPr>
            <p:cNvPr id="29" name="Picture 2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24783" y="2177414"/>
              <a:ext cx="857770" cy="857770"/>
            </a:xfrm>
            <a:prstGeom prst="rect">
              <a:avLst/>
            </a:prstGeom>
          </p:spPr>
        </p:pic>
        <p:sp>
          <p:nvSpPr>
            <p:cNvPr id="30" name="Rectangle 29"/>
            <p:cNvSpPr/>
            <p:nvPr/>
          </p:nvSpPr>
          <p:spPr>
            <a:xfrm>
              <a:off x="8568986" y="2392930"/>
              <a:ext cx="181437" cy="353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endParaRPr>
            </a:p>
          </p:txBody>
        </p:sp>
        <p:pic>
          <p:nvPicPr>
            <p:cNvPr id="31" name="Picture 3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65792" y="1997046"/>
              <a:ext cx="724719" cy="724719"/>
            </a:xfrm>
            <a:prstGeom prst="rect">
              <a:avLst/>
            </a:prstGeom>
          </p:spPr>
        </p:pic>
      </p:grpSp>
    </p:spTree>
    <p:extLst>
      <p:ext uri="{BB962C8B-B14F-4D97-AF65-F5344CB8AC3E}">
        <p14:creationId xmlns:p14="http://schemas.microsoft.com/office/powerpoint/2010/main" val="11906640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1882" y="1637744"/>
            <a:ext cx="3137904" cy="673992"/>
          </a:xfrm>
        </p:spPr>
        <p:txBody>
          <a:bodyPr>
            <a:normAutofit/>
          </a:bodyPr>
          <a:lstStyle/>
          <a:p>
            <a:r>
              <a:rPr lang="en-US" dirty="0" smtClean="0"/>
              <a:t>Who we are</a:t>
            </a:r>
            <a:endParaRPr lang="en-US" dirty="0"/>
          </a:p>
        </p:txBody>
      </p:sp>
      <p:sp>
        <p:nvSpPr>
          <p:cNvPr id="31" name="Round Same Side Corner Rectangle 30"/>
          <p:cNvSpPr/>
          <p:nvPr/>
        </p:nvSpPr>
        <p:spPr>
          <a:xfrm rot="16200000">
            <a:off x="5493425" y="1066661"/>
            <a:ext cx="806554" cy="777826"/>
          </a:xfrm>
          <a:prstGeom prst="round2SameRect">
            <a:avLst>
              <a:gd name="adj1" fmla="val 7239"/>
              <a:gd name="adj2" fmla="val 0"/>
            </a:avLst>
          </a:prstGeom>
          <a:solidFill>
            <a:schemeClr val="tx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822650" rIns="91406" bIns="45703" rtlCol="0" anchor="ctr"/>
          <a:lstStyle/>
          <a:p>
            <a:pPr algn="ctr"/>
            <a:endParaRPr lang="en-US" sz="1998" dirty="0">
              <a:solidFill>
                <a:prstClr val="white"/>
              </a:solidFill>
              <a:latin typeface="Helvetica Neue Thin"/>
              <a:cs typeface="Helvetica Neue Thin"/>
            </a:endParaRPr>
          </a:p>
        </p:txBody>
      </p:sp>
      <p:sp>
        <p:nvSpPr>
          <p:cNvPr id="32" name="Round Same Side Corner Rectangle 31"/>
          <p:cNvSpPr/>
          <p:nvPr/>
        </p:nvSpPr>
        <p:spPr>
          <a:xfrm rot="5400000">
            <a:off x="8085818" y="-748922"/>
            <a:ext cx="806554" cy="4408991"/>
          </a:xfrm>
          <a:prstGeom prst="round2SameRect">
            <a:avLst>
              <a:gd name="adj1" fmla="val 4729"/>
              <a:gd name="adj2" fmla="val 0"/>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endParaRPr lang="en-US" sz="1598" dirty="0">
              <a:solidFill>
                <a:prstClr val="white"/>
              </a:solidFill>
              <a:latin typeface="Helvetica Neue Thin"/>
              <a:cs typeface="Helvetica Neue Thin"/>
            </a:endParaRPr>
          </a:p>
        </p:txBody>
      </p:sp>
      <p:pic>
        <p:nvPicPr>
          <p:cNvPr id="33" name="Picture 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95276" y="1153094"/>
            <a:ext cx="605591" cy="604960"/>
          </a:xfrm>
          <a:prstGeom prst="rect">
            <a:avLst/>
          </a:prstGeom>
        </p:spPr>
      </p:pic>
      <p:sp>
        <p:nvSpPr>
          <p:cNvPr id="34" name="TextBox 33"/>
          <p:cNvSpPr txBox="1"/>
          <p:nvPr/>
        </p:nvSpPr>
        <p:spPr>
          <a:xfrm>
            <a:off x="6303981" y="1179983"/>
            <a:ext cx="4472342" cy="578071"/>
          </a:xfrm>
          <a:prstGeom prst="rect">
            <a:avLst/>
          </a:prstGeom>
          <a:noFill/>
        </p:spPr>
        <p:txBody>
          <a:bodyPr wrap="square" lIns="91406" tIns="45703" rIns="91406" bIns="45703" rtlCol="0">
            <a:noAutofit/>
          </a:bodyPr>
          <a:lstStyle/>
          <a:p>
            <a:pPr>
              <a:buClr>
                <a:srgbClr val="FF4300"/>
              </a:buClr>
            </a:pPr>
            <a:r>
              <a:rPr lang="en-US" sz="1465" dirty="0">
                <a:solidFill>
                  <a:srgbClr val="494949"/>
                </a:solidFill>
                <a:latin typeface="Helvetica Neue Thin"/>
                <a:cs typeface="Helvetica Neue Thin"/>
              </a:rPr>
              <a:t>We help businesses quickly achieve digital acceleration, with scale, insights and agility </a:t>
            </a:r>
          </a:p>
        </p:txBody>
      </p:sp>
      <p:sp>
        <p:nvSpPr>
          <p:cNvPr id="35" name="Round Same Side Corner Rectangle 34"/>
          <p:cNvSpPr/>
          <p:nvPr/>
        </p:nvSpPr>
        <p:spPr>
          <a:xfrm rot="16200000">
            <a:off x="5493425" y="2055306"/>
            <a:ext cx="806554" cy="777826"/>
          </a:xfrm>
          <a:prstGeom prst="round2SameRect">
            <a:avLst>
              <a:gd name="adj1" fmla="val 7239"/>
              <a:gd name="adj2" fmla="val 0"/>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822650" rIns="91406" bIns="45703" rtlCol="0" anchor="ctr"/>
          <a:lstStyle/>
          <a:p>
            <a:pPr algn="ctr"/>
            <a:endParaRPr lang="en-US" sz="1998" dirty="0">
              <a:solidFill>
                <a:prstClr val="white"/>
              </a:solidFill>
              <a:latin typeface="Helvetica Neue Thin"/>
              <a:cs typeface="Helvetica Neue Thin"/>
            </a:endParaRPr>
          </a:p>
        </p:txBody>
      </p:sp>
      <p:sp>
        <p:nvSpPr>
          <p:cNvPr id="36" name="Round Same Side Corner Rectangle 35"/>
          <p:cNvSpPr/>
          <p:nvPr/>
        </p:nvSpPr>
        <p:spPr>
          <a:xfrm rot="5400000">
            <a:off x="8085816" y="239726"/>
            <a:ext cx="806554" cy="4408988"/>
          </a:xfrm>
          <a:prstGeom prst="round2SameRect">
            <a:avLst>
              <a:gd name="adj1" fmla="val 4729"/>
              <a:gd name="adj2" fmla="val 0"/>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endParaRPr lang="en-US" sz="1598" dirty="0">
              <a:solidFill>
                <a:prstClr val="white"/>
              </a:solidFill>
              <a:latin typeface="Helvetica Neue Thin"/>
              <a:cs typeface="Helvetica Neue Thin"/>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3391" y="2207632"/>
            <a:ext cx="540853" cy="540291"/>
          </a:xfrm>
          <a:prstGeom prst="rect">
            <a:avLst/>
          </a:prstGeom>
        </p:spPr>
      </p:pic>
      <p:sp>
        <p:nvSpPr>
          <p:cNvPr id="38" name="TextBox 37"/>
          <p:cNvSpPr txBox="1"/>
          <p:nvPr/>
        </p:nvSpPr>
        <p:spPr>
          <a:xfrm>
            <a:off x="6303981" y="2168627"/>
            <a:ext cx="4472342" cy="579295"/>
          </a:xfrm>
          <a:prstGeom prst="rect">
            <a:avLst/>
          </a:prstGeom>
          <a:noFill/>
        </p:spPr>
        <p:txBody>
          <a:bodyPr wrap="square" lIns="91406" tIns="45703" rIns="91406" bIns="45703" rtlCol="0">
            <a:noAutofit/>
          </a:bodyPr>
          <a:lstStyle/>
          <a:p>
            <a:r>
              <a:rPr lang="en-US" sz="1465" dirty="0">
                <a:solidFill>
                  <a:srgbClr val="494949"/>
                </a:solidFill>
                <a:latin typeface="Helvetica Neue Thin"/>
                <a:cs typeface="Helvetica Neue Thin"/>
              </a:rPr>
              <a:t>More API deployments run on </a:t>
            </a:r>
            <a:r>
              <a:rPr lang="en-US" sz="1465" dirty="0" err="1">
                <a:solidFill>
                  <a:srgbClr val="494949"/>
                </a:solidFill>
                <a:latin typeface="Helvetica Neue Thin"/>
                <a:cs typeface="Helvetica Neue Thin"/>
              </a:rPr>
              <a:t>Apigee</a:t>
            </a:r>
            <a:r>
              <a:rPr lang="en-US" sz="1465" dirty="0">
                <a:solidFill>
                  <a:srgbClr val="494949"/>
                </a:solidFill>
                <a:latin typeface="Helvetica Neue Thin"/>
                <a:cs typeface="Helvetica Neue Thin"/>
              </a:rPr>
              <a:t> than any </a:t>
            </a:r>
            <a:r>
              <a:rPr lang="en-US" sz="1465">
                <a:solidFill>
                  <a:srgbClr val="494949"/>
                </a:solidFill>
                <a:latin typeface="Helvetica Neue Thin"/>
                <a:cs typeface="Helvetica Neue Thin"/>
              </a:rPr>
              <a:t>other platform </a:t>
            </a:r>
            <a:endParaRPr lang="en-US" sz="1465" dirty="0">
              <a:solidFill>
                <a:srgbClr val="494949"/>
              </a:solidFill>
              <a:latin typeface="Helvetica Neue Thin"/>
              <a:cs typeface="Helvetica Neue Thin"/>
            </a:endParaRPr>
          </a:p>
        </p:txBody>
      </p:sp>
      <p:sp>
        <p:nvSpPr>
          <p:cNvPr id="39" name="Round Same Side Corner Rectangle 38"/>
          <p:cNvSpPr/>
          <p:nvPr/>
        </p:nvSpPr>
        <p:spPr>
          <a:xfrm rot="16200000">
            <a:off x="5493425" y="3043951"/>
            <a:ext cx="806554" cy="777826"/>
          </a:xfrm>
          <a:prstGeom prst="round2SameRect">
            <a:avLst>
              <a:gd name="adj1" fmla="val 7239"/>
              <a:gd name="adj2" fmla="val 0"/>
            </a:avLst>
          </a:prstGeom>
          <a:solidFill>
            <a:schemeClr val="accent5"/>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822650" rIns="91406" bIns="45703" rtlCol="0" anchor="ctr"/>
          <a:lstStyle/>
          <a:p>
            <a:pPr algn="ctr"/>
            <a:endParaRPr lang="en-US" sz="1998" dirty="0">
              <a:solidFill>
                <a:prstClr val="white"/>
              </a:solidFill>
              <a:latin typeface="Helvetica Neue Thin"/>
              <a:cs typeface="Helvetica Neue Thin"/>
            </a:endParaRPr>
          </a:p>
        </p:txBody>
      </p:sp>
      <p:sp>
        <p:nvSpPr>
          <p:cNvPr id="40" name="Round Same Side Corner Rectangle 39"/>
          <p:cNvSpPr/>
          <p:nvPr/>
        </p:nvSpPr>
        <p:spPr>
          <a:xfrm rot="5400000">
            <a:off x="8085816" y="1228370"/>
            <a:ext cx="806554" cy="4408988"/>
          </a:xfrm>
          <a:prstGeom prst="round2SameRect">
            <a:avLst>
              <a:gd name="adj1" fmla="val 4729"/>
              <a:gd name="adj2" fmla="val 0"/>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endParaRPr lang="en-US" sz="1598" dirty="0">
              <a:solidFill>
                <a:prstClr val="white"/>
              </a:solidFill>
              <a:latin typeface="Helvetica Neue Thin"/>
              <a:cs typeface="Helvetica Neue Thin"/>
            </a:endParaRPr>
          </a:p>
        </p:txBody>
      </p:sp>
      <p:pic>
        <p:nvPicPr>
          <p:cNvPr id="41" name="Picture 4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33390" y="3184252"/>
            <a:ext cx="531956" cy="530735"/>
          </a:xfrm>
          <a:prstGeom prst="rect">
            <a:avLst/>
          </a:prstGeom>
        </p:spPr>
      </p:pic>
      <p:sp>
        <p:nvSpPr>
          <p:cNvPr id="42" name="TextBox 41"/>
          <p:cNvSpPr txBox="1"/>
          <p:nvPr/>
        </p:nvSpPr>
        <p:spPr>
          <a:xfrm>
            <a:off x="6303982" y="3157274"/>
            <a:ext cx="4389605" cy="557714"/>
          </a:xfrm>
          <a:prstGeom prst="rect">
            <a:avLst/>
          </a:prstGeom>
          <a:noFill/>
        </p:spPr>
        <p:txBody>
          <a:bodyPr wrap="square" lIns="91406" tIns="45703" rIns="91406" bIns="45703" rtlCol="0">
            <a:noAutofit/>
          </a:bodyPr>
          <a:lstStyle/>
          <a:p>
            <a:r>
              <a:rPr lang="en-US" sz="1465" dirty="0">
                <a:solidFill>
                  <a:srgbClr val="494949"/>
                </a:solidFill>
                <a:latin typeface="Helvetica Neue Thin"/>
                <a:cs typeface="Helvetica Neue Thin"/>
              </a:rPr>
              <a:t>Customers include 20% of the Fortune 100, 50% of the top global brands, 50% of the top retailers </a:t>
            </a:r>
          </a:p>
        </p:txBody>
      </p:sp>
      <p:sp>
        <p:nvSpPr>
          <p:cNvPr id="43" name="Round Same Side Corner Rectangle 42"/>
          <p:cNvSpPr/>
          <p:nvPr/>
        </p:nvSpPr>
        <p:spPr>
          <a:xfrm rot="16200000">
            <a:off x="5493426" y="4032596"/>
            <a:ext cx="806554" cy="777826"/>
          </a:xfrm>
          <a:prstGeom prst="round2SameRect">
            <a:avLst>
              <a:gd name="adj1" fmla="val 7239"/>
              <a:gd name="adj2" fmla="val 0"/>
            </a:avLst>
          </a:prstGeom>
          <a:solidFill>
            <a:schemeClr val="accent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822650" rIns="91406" bIns="45703" rtlCol="0" anchor="ctr"/>
          <a:lstStyle/>
          <a:p>
            <a:pPr algn="ctr"/>
            <a:endParaRPr lang="en-US" sz="1998" dirty="0">
              <a:solidFill>
                <a:prstClr val="white"/>
              </a:solidFill>
              <a:latin typeface="Helvetica Neue Thin"/>
              <a:cs typeface="Helvetica Neue Thin"/>
            </a:endParaRPr>
          </a:p>
        </p:txBody>
      </p:sp>
      <p:sp>
        <p:nvSpPr>
          <p:cNvPr id="44" name="Round Same Side Corner Rectangle 43"/>
          <p:cNvSpPr/>
          <p:nvPr/>
        </p:nvSpPr>
        <p:spPr>
          <a:xfrm rot="5400000">
            <a:off x="8085816" y="2217016"/>
            <a:ext cx="806554" cy="4408987"/>
          </a:xfrm>
          <a:prstGeom prst="round2SameRect">
            <a:avLst>
              <a:gd name="adj1" fmla="val 4729"/>
              <a:gd name="adj2" fmla="val 0"/>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endParaRPr lang="en-US" sz="1598" dirty="0">
              <a:solidFill>
                <a:prstClr val="white"/>
              </a:solidFill>
              <a:latin typeface="Helvetica Neue Thin"/>
              <a:cs typeface="Helvetica Neue Thin"/>
            </a:endParaRPr>
          </a:p>
        </p:txBody>
      </p:sp>
      <p:pic>
        <p:nvPicPr>
          <p:cNvPr id="45" name="Picture 4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1484" y="4162086"/>
            <a:ext cx="514230" cy="513695"/>
          </a:xfrm>
          <a:prstGeom prst="rect">
            <a:avLst/>
          </a:prstGeom>
        </p:spPr>
      </p:pic>
      <p:sp>
        <p:nvSpPr>
          <p:cNvPr id="46" name="TextBox 45"/>
          <p:cNvSpPr txBox="1"/>
          <p:nvPr/>
        </p:nvSpPr>
        <p:spPr>
          <a:xfrm>
            <a:off x="6303983" y="4175912"/>
            <a:ext cx="4041944" cy="429379"/>
          </a:xfrm>
          <a:prstGeom prst="rect">
            <a:avLst/>
          </a:prstGeom>
          <a:noFill/>
        </p:spPr>
        <p:txBody>
          <a:bodyPr wrap="square" lIns="91406" tIns="45703" rIns="91406" bIns="45703" rtlCol="0">
            <a:noAutofit/>
          </a:bodyPr>
          <a:lstStyle/>
          <a:p>
            <a:r>
              <a:rPr lang="en-US" sz="1465" dirty="0">
                <a:solidFill>
                  <a:srgbClr val="494949"/>
                </a:solidFill>
                <a:latin typeface="Helvetica Neue Thin"/>
                <a:cs typeface="Helvetica Neue Thin"/>
              </a:rPr>
              <a:t>Customer-driven product leadership with APIs and Big Data</a:t>
            </a:r>
          </a:p>
        </p:txBody>
      </p:sp>
      <p:sp>
        <p:nvSpPr>
          <p:cNvPr id="47" name="Round Same Side Corner Rectangle 46"/>
          <p:cNvSpPr/>
          <p:nvPr/>
        </p:nvSpPr>
        <p:spPr>
          <a:xfrm rot="16200000">
            <a:off x="5493428" y="5021242"/>
            <a:ext cx="806554" cy="777826"/>
          </a:xfrm>
          <a:prstGeom prst="round2SameRect">
            <a:avLst>
              <a:gd name="adj1" fmla="val 7239"/>
              <a:gd name="adj2" fmla="val 0"/>
            </a:avLst>
          </a:prstGeom>
          <a:solidFill>
            <a:schemeClr val="accent3"/>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822650" rIns="91406" bIns="45703" rtlCol="0" anchor="ctr"/>
          <a:lstStyle/>
          <a:p>
            <a:pPr algn="ctr"/>
            <a:endParaRPr lang="en-US" sz="1998" dirty="0">
              <a:solidFill>
                <a:prstClr val="white"/>
              </a:solidFill>
              <a:latin typeface="Helvetica Neue Thin"/>
              <a:cs typeface="Helvetica Neue Thin"/>
            </a:endParaRPr>
          </a:p>
        </p:txBody>
      </p:sp>
      <p:sp>
        <p:nvSpPr>
          <p:cNvPr id="48" name="Round Same Side Corner Rectangle 47"/>
          <p:cNvSpPr/>
          <p:nvPr/>
        </p:nvSpPr>
        <p:spPr>
          <a:xfrm rot="5400000">
            <a:off x="8085819" y="3205661"/>
            <a:ext cx="806554" cy="4408988"/>
          </a:xfrm>
          <a:prstGeom prst="round2SameRect">
            <a:avLst>
              <a:gd name="adj1" fmla="val 4729"/>
              <a:gd name="adj2" fmla="val 0"/>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endParaRPr lang="en-US" sz="1598" dirty="0">
              <a:solidFill>
                <a:prstClr val="white"/>
              </a:solidFill>
              <a:latin typeface="Helvetica Neue Thin"/>
              <a:cs typeface="Helvetica Neue Thin"/>
            </a:endParaRPr>
          </a:p>
        </p:txBody>
      </p:sp>
      <p:pic>
        <p:nvPicPr>
          <p:cNvPr id="49" name="Picture 4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95276" y="5118398"/>
            <a:ext cx="605591" cy="604960"/>
          </a:xfrm>
          <a:prstGeom prst="rect">
            <a:avLst/>
          </a:prstGeom>
        </p:spPr>
      </p:pic>
      <p:sp>
        <p:nvSpPr>
          <p:cNvPr id="50" name="TextBox 49"/>
          <p:cNvSpPr txBox="1"/>
          <p:nvPr/>
        </p:nvSpPr>
        <p:spPr>
          <a:xfrm>
            <a:off x="6303984" y="5134564"/>
            <a:ext cx="4389603" cy="521712"/>
          </a:xfrm>
          <a:prstGeom prst="rect">
            <a:avLst/>
          </a:prstGeom>
          <a:noFill/>
        </p:spPr>
        <p:txBody>
          <a:bodyPr wrap="square" lIns="91406" tIns="45703" rIns="91406" bIns="45703" rtlCol="0">
            <a:noAutofit/>
          </a:bodyPr>
          <a:lstStyle/>
          <a:p>
            <a:r>
              <a:rPr lang="en-US" sz="1465" dirty="0">
                <a:solidFill>
                  <a:srgbClr val="494949"/>
                </a:solidFill>
                <a:latin typeface="Helvetica Neue Thin"/>
                <a:cs typeface="Helvetica Neue Thin"/>
              </a:rPr>
              <a:t>Over 100k developers in the fast growing Apigee developer community</a:t>
            </a:r>
          </a:p>
        </p:txBody>
      </p:sp>
      <p:pic>
        <p:nvPicPr>
          <p:cNvPr id="79" name="Picture 78" descr="apigee_logo_for_PPT.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90101" y="870206"/>
            <a:ext cx="2627760" cy="988645"/>
          </a:xfrm>
          <a:prstGeom prst="rect">
            <a:avLst/>
          </a:prstGeom>
        </p:spPr>
      </p:pic>
      <p:grpSp>
        <p:nvGrpSpPr>
          <p:cNvPr id="80" name="Group 79"/>
          <p:cNvGrpSpPr/>
          <p:nvPr/>
        </p:nvGrpSpPr>
        <p:grpSpPr>
          <a:xfrm>
            <a:off x="1128311" y="2701156"/>
            <a:ext cx="2722965" cy="2784287"/>
            <a:chOff x="595489" y="3153719"/>
            <a:chExt cx="2722965" cy="2787191"/>
          </a:xfrm>
        </p:grpSpPr>
        <p:grpSp>
          <p:nvGrpSpPr>
            <p:cNvPr id="81" name="Group 80"/>
            <p:cNvGrpSpPr/>
            <p:nvPr/>
          </p:nvGrpSpPr>
          <p:grpSpPr>
            <a:xfrm>
              <a:off x="595489" y="3153719"/>
              <a:ext cx="2266270" cy="768444"/>
              <a:chOff x="595489" y="2976099"/>
              <a:chExt cx="2266270" cy="768444"/>
            </a:xfrm>
          </p:grpSpPr>
          <p:sp>
            <p:nvSpPr>
              <p:cNvPr id="88" name="Rectangle 2"/>
              <p:cNvSpPr>
                <a:spLocks/>
              </p:cNvSpPr>
              <p:nvPr/>
            </p:nvSpPr>
            <p:spPr bwMode="auto">
              <a:xfrm>
                <a:off x="1637548" y="3161144"/>
                <a:ext cx="1224211" cy="490205"/>
              </a:xfrm>
              <a:prstGeom prst="rect">
                <a:avLst/>
              </a:prstGeom>
              <a:noFill/>
              <a:ln w="12700" cap="flat">
                <a:no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r>
                  <a:rPr lang="en-US" sz="2397" dirty="0">
                    <a:solidFill>
                      <a:srgbClr val="4B4B4B"/>
                    </a:solidFill>
                    <a:latin typeface="Helvetica Neue Thin"/>
                    <a:ea typeface="ＭＳ Ｐゴシック" charset="0"/>
                    <a:cs typeface="Helvetica Neue Thin"/>
                    <a:sym typeface="Helvetica" charset="0"/>
                  </a:rPr>
                  <a:t>Products</a:t>
                </a:r>
              </a:p>
            </p:txBody>
          </p:sp>
          <p:pic>
            <p:nvPicPr>
              <p:cNvPr id="89" name="Picture 8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5489" y="2976099"/>
                <a:ext cx="953869" cy="768444"/>
              </a:xfrm>
              <a:prstGeom prst="rect">
                <a:avLst/>
              </a:prstGeom>
            </p:spPr>
          </p:pic>
        </p:grpSp>
        <p:grpSp>
          <p:nvGrpSpPr>
            <p:cNvPr id="82" name="Group 81"/>
            <p:cNvGrpSpPr/>
            <p:nvPr/>
          </p:nvGrpSpPr>
          <p:grpSpPr>
            <a:xfrm>
              <a:off x="703767" y="5172466"/>
              <a:ext cx="2343106" cy="768444"/>
              <a:chOff x="703767" y="5376729"/>
              <a:chExt cx="2343106" cy="768444"/>
            </a:xfrm>
          </p:grpSpPr>
          <p:sp>
            <p:nvSpPr>
              <p:cNvPr id="86" name="Rectangle 4"/>
              <p:cNvSpPr>
                <a:spLocks/>
              </p:cNvSpPr>
              <p:nvPr/>
            </p:nvSpPr>
            <p:spPr bwMode="auto">
              <a:xfrm>
                <a:off x="1637548" y="5466906"/>
                <a:ext cx="1409325" cy="571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397" dirty="0">
                    <a:solidFill>
                      <a:srgbClr val="4B4B4B"/>
                    </a:solidFill>
                    <a:latin typeface="Helvetica Neue Thin"/>
                    <a:ea typeface="ＭＳ Ｐゴシック" charset="0"/>
                    <a:cs typeface="Helvetica Neue Thin"/>
                    <a:sym typeface="Helvetica" charset="0"/>
                  </a:rPr>
                  <a:t>Services</a:t>
                </a:r>
              </a:p>
            </p:txBody>
          </p:sp>
          <p:pic>
            <p:nvPicPr>
              <p:cNvPr id="87" name="Picture 8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03767" y="5376729"/>
                <a:ext cx="737313" cy="768444"/>
              </a:xfrm>
              <a:prstGeom prst="rect">
                <a:avLst/>
              </a:prstGeom>
            </p:spPr>
          </p:pic>
        </p:grpSp>
        <p:grpSp>
          <p:nvGrpSpPr>
            <p:cNvPr id="83" name="Group 82"/>
            <p:cNvGrpSpPr/>
            <p:nvPr/>
          </p:nvGrpSpPr>
          <p:grpSpPr>
            <a:xfrm>
              <a:off x="704568" y="4199106"/>
              <a:ext cx="2613886" cy="740821"/>
              <a:chOff x="704568" y="4119177"/>
              <a:chExt cx="2613886" cy="740821"/>
            </a:xfrm>
          </p:grpSpPr>
          <p:sp>
            <p:nvSpPr>
              <p:cNvPr id="84" name="Rectangle 5"/>
              <p:cNvSpPr>
                <a:spLocks/>
              </p:cNvSpPr>
              <p:nvPr/>
            </p:nvSpPr>
            <p:spPr bwMode="auto">
              <a:xfrm>
                <a:off x="1637548" y="4310851"/>
                <a:ext cx="1680906" cy="496553"/>
              </a:xfrm>
              <a:prstGeom prst="rect">
                <a:avLst/>
              </a:prstGeom>
              <a:noFill/>
              <a:ln w="12700" cap="flat">
                <a:noFill/>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r>
                  <a:rPr lang="en-US" sz="2397" dirty="0">
                    <a:solidFill>
                      <a:srgbClr val="4B4B4B"/>
                    </a:solidFill>
                    <a:latin typeface="Helvetica Neue Thin"/>
                    <a:ea typeface="ＭＳ Ｐゴシック" charset="0"/>
                    <a:cs typeface="Helvetica Neue Thin"/>
                    <a:sym typeface="Helvetica" charset="0"/>
                  </a:rPr>
                  <a:t>Knowledge</a:t>
                </a:r>
              </a:p>
            </p:txBody>
          </p:sp>
          <p:pic>
            <p:nvPicPr>
              <p:cNvPr id="85" name="Picture 84"/>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04568" y="4119177"/>
                <a:ext cx="735711" cy="740821"/>
              </a:xfrm>
              <a:prstGeom prst="rect">
                <a:avLst/>
              </a:prstGeom>
            </p:spPr>
          </p:pic>
        </p:grpSp>
      </p:grpSp>
    </p:spTree>
    <p:extLst>
      <p:ext uri="{BB962C8B-B14F-4D97-AF65-F5344CB8AC3E}">
        <p14:creationId xmlns:p14="http://schemas.microsoft.com/office/powerpoint/2010/main" val="3255097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API Management Essentials</a:t>
            </a:r>
            <a:endParaRPr lang="en-US" dirty="0"/>
          </a:p>
        </p:txBody>
      </p:sp>
      <p:graphicFrame>
        <p:nvGraphicFramePr>
          <p:cNvPr id="51" name="Diagram 50"/>
          <p:cNvGraphicFramePr/>
          <p:nvPr>
            <p:extLst/>
          </p:nvPr>
        </p:nvGraphicFramePr>
        <p:xfrm>
          <a:off x="2320178" y="1492030"/>
          <a:ext cx="7193851" cy="4567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2" name="Rectangle 6"/>
          <p:cNvSpPr>
            <a:spLocks/>
          </p:cNvSpPr>
          <p:nvPr/>
        </p:nvSpPr>
        <p:spPr bwMode="auto">
          <a:xfrm>
            <a:off x="6971853" y="1279643"/>
            <a:ext cx="1539240" cy="434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endParaRPr lang="en-US" sz="1465" dirty="0">
              <a:solidFill>
                <a:srgbClr val="494949"/>
              </a:solidFill>
              <a:latin typeface="Helvetica Neue Thin"/>
              <a:ea typeface="MS PGothic" pitchFamily="34" charset="-128"/>
              <a:cs typeface="Helvetica Neue Thin"/>
              <a:sym typeface="Helvetica" charset="0"/>
            </a:endParaRPr>
          </a:p>
        </p:txBody>
      </p:sp>
      <p:sp>
        <p:nvSpPr>
          <p:cNvPr id="53" name="Rectangle 9"/>
          <p:cNvSpPr>
            <a:spLocks/>
          </p:cNvSpPr>
          <p:nvPr/>
        </p:nvSpPr>
        <p:spPr bwMode="auto">
          <a:xfrm>
            <a:off x="2843457" y="5612939"/>
            <a:ext cx="1752600" cy="380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Developer Authentication</a:t>
            </a:r>
          </a:p>
        </p:txBody>
      </p:sp>
      <p:sp>
        <p:nvSpPr>
          <p:cNvPr id="54" name="Rectangle 10"/>
          <p:cNvSpPr>
            <a:spLocks/>
          </p:cNvSpPr>
          <p:nvPr/>
        </p:nvSpPr>
        <p:spPr bwMode="auto">
          <a:xfrm>
            <a:off x="2919657" y="1574378"/>
            <a:ext cx="1676401" cy="4079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Global Deployment</a:t>
            </a:r>
          </a:p>
        </p:txBody>
      </p:sp>
      <p:sp>
        <p:nvSpPr>
          <p:cNvPr id="55" name="Rectangle 11"/>
          <p:cNvSpPr>
            <a:spLocks/>
          </p:cNvSpPr>
          <p:nvPr/>
        </p:nvSpPr>
        <p:spPr bwMode="auto">
          <a:xfrm>
            <a:off x="8358512" y="3527421"/>
            <a:ext cx="1398587" cy="456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Mobile Optimization</a:t>
            </a:r>
          </a:p>
        </p:txBody>
      </p:sp>
      <p:sp>
        <p:nvSpPr>
          <p:cNvPr id="56" name="Rectangle 6"/>
          <p:cNvSpPr>
            <a:spLocks/>
          </p:cNvSpPr>
          <p:nvPr/>
        </p:nvSpPr>
        <p:spPr bwMode="auto">
          <a:xfrm>
            <a:off x="5124522" y="6046468"/>
            <a:ext cx="1539240" cy="3010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r>
              <a:rPr lang="en-US" sz="1199" dirty="0">
                <a:solidFill>
                  <a:srgbClr val="494949"/>
                </a:solidFill>
                <a:latin typeface="Helvetica Neue Thin"/>
                <a:ea typeface="MS PGothic" pitchFamily="34" charset="-128"/>
                <a:cs typeface="Helvetica Neue Thin"/>
                <a:sym typeface="Helvetica" charset="0"/>
              </a:rPr>
              <a:t>Onboarding</a:t>
            </a:r>
          </a:p>
        </p:txBody>
      </p:sp>
      <p:sp>
        <p:nvSpPr>
          <p:cNvPr id="57" name="Rectangle 8"/>
          <p:cNvSpPr>
            <a:spLocks/>
          </p:cNvSpPr>
          <p:nvPr/>
        </p:nvSpPr>
        <p:spPr bwMode="auto">
          <a:xfrm>
            <a:off x="7258053" y="5582530"/>
            <a:ext cx="1600199" cy="4414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Versioning</a:t>
            </a:r>
          </a:p>
        </p:txBody>
      </p:sp>
      <p:sp>
        <p:nvSpPr>
          <p:cNvPr id="58" name="Rectangle 9"/>
          <p:cNvSpPr>
            <a:spLocks/>
          </p:cNvSpPr>
          <p:nvPr/>
        </p:nvSpPr>
        <p:spPr bwMode="auto">
          <a:xfrm>
            <a:off x="2020149" y="4718774"/>
            <a:ext cx="1752600" cy="380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API  Documentation</a:t>
            </a:r>
          </a:p>
        </p:txBody>
      </p:sp>
      <p:sp>
        <p:nvSpPr>
          <p:cNvPr id="59" name="Rectangle 10"/>
          <p:cNvSpPr>
            <a:spLocks/>
          </p:cNvSpPr>
          <p:nvPr/>
        </p:nvSpPr>
        <p:spPr bwMode="auto">
          <a:xfrm>
            <a:off x="8063831" y="2313109"/>
            <a:ext cx="2333437" cy="6850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Traffic Management</a:t>
            </a:r>
          </a:p>
        </p:txBody>
      </p:sp>
      <p:sp>
        <p:nvSpPr>
          <p:cNvPr id="60" name="Rectangle 11"/>
          <p:cNvSpPr>
            <a:spLocks/>
          </p:cNvSpPr>
          <p:nvPr/>
        </p:nvSpPr>
        <p:spPr bwMode="auto">
          <a:xfrm>
            <a:off x="8063831" y="4680713"/>
            <a:ext cx="1973265" cy="456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Partner Customization</a:t>
            </a:r>
          </a:p>
        </p:txBody>
      </p:sp>
      <p:sp>
        <p:nvSpPr>
          <p:cNvPr id="61" name="Rectangle 8"/>
          <p:cNvSpPr>
            <a:spLocks/>
          </p:cNvSpPr>
          <p:nvPr/>
        </p:nvSpPr>
        <p:spPr bwMode="auto">
          <a:xfrm>
            <a:off x="3100894" y="1154361"/>
            <a:ext cx="1600199" cy="685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endParaRPr lang="en-US" sz="1465" dirty="0">
              <a:solidFill>
                <a:srgbClr val="494949"/>
              </a:solidFill>
              <a:latin typeface="Helvetica Neue Thin"/>
              <a:ea typeface="MS PGothic" pitchFamily="34" charset="-128"/>
              <a:cs typeface="Helvetica Neue Thin"/>
              <a:sym typeface="Helvetica" charset="0"/>
            </a:endParaRPr>
          </a:p>
        </p:txBody>
      </p:sp>
      <p:sp>
        <p:nvSpPr>
          <p:cNvPr id="62" name="Rectangle 8"/>
          <p:cNvSpPr>
            <a:spLocks/>
          </p:cNvSpPr>
          <p:nvPr/>
        </p:nvSpPr>
        <p:spPr bwMode="auto">
          <a:xfrm>
            <a:off x="2172549" y="2522678"/>
            <a:ext cx="1600199" cy="2659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Monetization </a:t>
            </a:r>
          </a:p>
        </p:txBody>
      </p:sp>
      <p:sp>
        <p:nvSpPr>
          <p:cNvPr id="63" name="Rectangle 8"/>
          <p:cNvSpPr>
            <a:spLocks/>
          </p:cNvSpPr>
          <p:nvPr/>
        </p:nvSpPr>
        <p:spPr bwMode="auto">
          <a:xfrm>
            <a:off x="5327604" y="1166798"/>
            <a:ext cx="1133078" cy="264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r>
              <a:rPr lang="en-US" sz="1199" dirty="0">
                <a:solidFill>
                  <a:srgbClr val="494949"/>
                </a:solidFill>
                <a:latin typeface="Helvetica Neue Thin"/>
                <a:ea typeface="MS PGothic" pitchFamily="34" charset="-128"/>
                <a:cs typeface="Helvetica Neue Thin"/>
                <a:sym typeface="Helvetica" charset="0"/>
              </a:rPr>
              <a:t>Security</a:t>
            </a:r>
          </a:p>
        </p:txBody>
      </p:sp>
      <p:sp>
        <p:nvSpPr>
          <p:cNvPr id="64" name="Rectangle 8"/>
          <p:cNvSpPr>
            <a:spLocks/>
          </p:cNvSpPr>
          <p:nvPr/>
        </p:nvSpPr>
        <p:spPr bwMode="auto">
          <a:xfrm>
            <a:off x="1504195" y="3413241"/>
            <a:ext cx="1991064" cy="685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Reporting and Monitoring</a:t>
            </a:r>
          </a:p>
        </p:txBody>
      </p:sp>
      <p:sp>
        <p:nvSpPr>
          <p:cNvPr id="65" name="Rectangle 8"/>
          <p:cNvSpPr>
            <a:spLocks/>
          </p:cNvSpPr>
          <p:nvPr/>
        </p:nvSpPr>
        <p:spPr bwMode="auto">
          <a:xfrm>
            <a:off x="7258050" y="1510900"/>
            <a:ext cx="2142318" cy="5349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Transformation</a:t>
            </a:r>
          </a:p>
        </p:txBody>
      </p:sp>
      <p:pic>
        <p:nvPicPr>
          <p:cNvPr id="66" name="Picture 65"/>
          <p:cNvPicPr>
            <a:picLocks noChangeAspect="1"/>
          </p:cNvPicPr>
          <p:nvPr/>
        </p:nvPicPr>
        <p:blipFill>
          <a:blip r:embed="rId8">
            <a:duotone>
              <a:srgbClr val="A7A9AC">
                <a:shade val="45000"/>
                <a:satMod val="135000"/>
              </a:srgbClr>
              <a:prstClr val="white"/>
            </a:duotone>
          </a:blip>
          <a:stretch>
            <a:fillRect/>
          </a:stretch>
        </p:blipFill>
        <p:spPr>
          <a:xfrm>
            <a:off x="7686393" y="3579735"/>
            <a:ext cx="389671" cy="389265"/>
          </a:xfrm>
          <a:prstGeom prst="rect">
            <a:avLst/>
          </a:prstGeom>
        </p:spPr>
      </p:pic>
      <p:pic>
        <p:nvPicPr>
          <p:cNvPr id="67" name="Picture 66"/>
          <p:cNvPicPr>
            <a:picLocks noChangeAspect="1"/>
          </p:cNvPicPr>
          <p:nvPr/>
        </p:nvPicPr>
        <p:blipFill>
          <a:blip r:embed="rId9">
            <a:duotone>
              <a:srgbClr val="A7A9AC">
                <a:shade val="45000"/>
                <a:satMod val="135000"/>
              </a:srgbClr>
              <a:prstClr val="white"/>
            </a:duotone>
          </a:blip>
          <a:stretch>
            <a:fillRect/>
          </a:stretch>
        </p:blipFill>
        <p:spPr>
          <a:xfrm>
            <a:off x="7447494" y="4577464"/>
            <a:ext cx="389671" cy="389265"/>
          </a:xfrm>
          <a:prstGeom prst="rect">
            <a:avLst/>
          </a:prstGeom>
        </p:spPr>
      </p:pic>
      <p:pic>
        <p:nvPicPr>
          <p:cNvPr id="68" name="Picture 67"/>
          <p:cNvPicPr>
            <a:picLocks noChangeAspect="1"/>
          </p:cNvPicPr>
          <p:nvPr/>
        </p:nvPicPr>
        <p:blipFill>
          <a:blip r:embed="rId10">
            <a:duotone>
              <a:srgbClr val="A7A9AC">
                <a:shade val="45000"/>
                <a:satMod val="135000"/>
              </a:srgbClr>
              <a:prstClr val="white"/>
            </a:duotone>
          </a:blip>
          <a:stretch>
            <a:fillRect/>
          </a:stretch>
        </p:blipFill>
        <p:spPr>
          <a:xfrm>
            <a:off x="6708054" y="5283143"/>
            <a:ext cx="389671" cy="389265"/>
          </a:xfrm>
          <a:prstGeom prst="rect">
            <a:avLst/>
          </a:prstGeom>
        </p:spPr>
      </p:pic>
      <p:pic>
        <p:nvPicPr>
          <p:cNvPr id="69" name="Picture 68"/>
          <p:cNvPicPr>
            <a:picLocks noChangeAspect="1"/>
          </p:cNvPicPr>
          <p:nvPr/>
        </p:nvPicPr>
        <p:blipFill>
          <a:blip r:embed="rId11">
            <a:duotone>
              <a:srgbClr val="A7A9AC">
                <a:shade val="45000"/>
                <a:satMod val="135000"/>
              </a:srgbClr>
              <a:prstClr val="white"/>
            </a:duotone>
          </a:blip>
          <a:stretch>
            <a:fillRect/>
          </a:stretch>
        </p:blipFill>
        <p:spPr>
          <a:xfrm>
            <a:off x="5715624" y="5554463"/>
            <a:ext cx="389671" cy="389265"/>
          </a:xfrm>
          <a:prstGeom prst="rect">
            <a:avLst/>
          </a:prstGeom>
        </p:spPr>
      </p:pic>
      <p:pic>
        <p:nvPicPr>
          <p:cNvPr id="70" name="Picture 69"/>
          <p:cNvPicPr>
            <a:picLocks noChangeAspect="1"/>
          </p:cNvPicPr>
          <p:nvPr/>
        </p:nvPicPr>
        <p:blipFill>
          <a:blip r:embed="rId12">
            <a:duotone>
              <a:srgbClr val="A7A9AC">
                <a:shade val="45000"/>
                <a:satMod val="135000"/>
              </a:srgbClr>
              <a:prstClr val="white"/>
            </a:duotone>
          </a:blip>
          <a:stretch>
            <a:fillRect/>
          </a:stretch>
        </p:blipFill>
        <p:spPr>
          <a:xfrm>
            <a:off x="4017335" y="4566863"/>
            <a:ext cx="389671" cy="389265"/>
          </a:xfrm>
          <a:prstGeom prst="rect">
            <a:avLst/>
          </a:prstGeom>
        </p:spPr>
      </p:pic>
      <p:pic>
        <p:nvPicPr>
          <p:cNvPr id="71" name="Picture 70"/>
          <p:cNvPicPr>
            <a:picLocks noChangeAspect="1"/>
          </p:cNvPicPr>
          <p:nvPr/>
        </p:nvPicPr>
        <p:blipFill>
          <a:blip r:embed="rId13">
            <a:duotone>
              <a:srgbClr val="A7A9AC">
                <a:shade val="45000"/>
                <a:satMod val="135000"/>
              </a:srgbClr>
              <a:prstClr val="white"/>
            </a:duotone>
          </a:blip>
          <a:stretch>
            <a:fillRect/>
          </a:stretch>
        </p:blipFill>
        <p:spPr>
          <a:xfrm>
            <a:off x="3751307" y="3590336"/>
            <a:ext cx="389671" cy="389265"/>
          </a:xfrm>
          <a:prstGeom prst="rect">
            <a:avLst/>
          </a:prstGeom>
        </p:spPr>
      </p:pic>
      <p:pic>
        <p:nvPicPr>
          <p:cNvPr id="72" name="Picture 71"/>
          <p:cNvPicPr>
            <a:picLocks noChangeAspect="1"/>
          </p:cNvPicPr>
          <p:nvPr/>
        </p:nvPicPr>
        <p:blipFill>
          <a:blip r:embed="rId14">
            <a:duotone>
              <a:srgbClr val="A7A9AC">
                <a:shade val="45000"/>
                <a:satMod val="135000"/>
              </a:srgbClr>
              <a:prstClr val="white"/>
            </a:duotone>
          </a:blip>
          <a:stretch>
            <a:fillRect/>
          </a:stretch>
        </p:blipFill>
        <p:spPr>
          <a:xfrm>
            <a:off x="4013464" y="2608932"/>
            <a:ext cx="389671" cy="389265"/>
          </a:xfrm>
          <a:prstGeom prst="rect">
            <a:avLst/>
          </a:prstGeom>
        </p:spPr>
      </p:pic>
      <p:pic>
        <p:nvPicPr>
          <p:cNvPr id="73" name="Picture 72"/>
          <p:cNvPicPr>
            <a:picLocks noChangeAspect="1"/>
          </p:cNvPicPr>
          <p:nvPr/>
        </p:nvPicPr>
        <p:blipFill>
          <a:blip r:embed="rId15">
            <a:duotone>
              <a:srgbClr val="A7A9AC">
                <a:shade val="45000"/>
                <a:satMod val="135000"/>
              </a:srgbClr>
              <a:prstClr val="white"/>
            </a:duotone>
          </a:blip>
          <a:stretch>
            <a:fillRect/>
          </a:stretch>
        </p:blipFill>
        <p:spPr>
          <a:xfrm>
            <a:off x="4742025" y="1891533"/>
            <a:ext cx="389671" cy="389265"/>
          </a:xfrm>
          <a:prstGeom prst="rect">
            <a:avLst/>
          </a:prstGeom>
        </p:spPr>
      </p:pic>
      <p:pic>
        <p:nvPicPr>
          <p:cNvPr id="74" name="Picture 73"/>
          <p:cNvPicPr>
            <a:picLocks noChangeAspect="1"/>
          </p:cNvPicPr>
          <p:nvPr/>
        </p:nvPicPr>
        <p:blipFill>
          <a:blip r:embed="rId16">
            <a:duotone>
              <a:srgbClr val="A7A9AC">
                <a:shade val="45000"/>
                <a:satMod val="135000"/>
              </a:srgbClr>
              <a:prstClr val="white"/>
            </a:duotone>
          </a:blip>
          <a:stretch>
            <a:fillRect/>
          </a:stretch>
        </p:blipFill>
        <p:spPr>
          <a:xfrm>
            <a:off x="5715624" y="1612087"/>
            <a:ext cx="389671" cy="389265"/>
          </a:xfrm>
          <a:prstGeom prst="rect">
            <a:avLst/>
          </a:prstGeom>
        </p:spPr>
      </p:pic>
      <p:pic>
        <p:nvPicPr>
          <p:cNvPr id="75" name="Picture 74"/>
          <p:cNvPicPr>
            <a:picLocks noChangeAspect="1"/>
          </p:cNvPicPr>
          <p:nvPr/>
        </p:nvPicPr>
        <p:blipFill>
          <a:blip r:embed="rId17">
            <a:duotone>
              <a:srgbClr val="A7A9AC">
                <a:shade val="45000"/>
                <a:satMod val="135000"/>
              </a:srgbClr>
              <a:prstClr val="white"/>
            </a:duotone>
          </a:blip>
          <a:stretch>
            <a:fillRect/>
          </a:stretch>
        </p:blipFill>
        <p:spPr>
          <a:xfrm>
            <a:off x="6704574" y="1880932"/>
            <a:ext cx="389671" cy="389265"/>
          </a:xfrm>
          <a:prstGeom prst="rect">
            <a:avLst/>
          </a:prstGeom>
        </p:spPr>
      </p:pic>
      <p:pic>
        <p:nvPicPr>
          <p:cNvPr id="76" name="Picture 75"/>
          <p:cNvPicPr>
            <a:picLocks noChangeAspect="1"/>
          </p:cNvPicPr>
          <p:nvPr/>
        </p:nvPicPr>
        <p:blipFill>
          <a:blip r:embed="rId18">
            <a:duotone>
              <a:srgbClr val="A7A9AC">
                <a:shade val="45000"/>
                <a:satMod val="135000"/>
              </a:srgbClr>
              <a:prstClr val="white"/>
            </a:duotone>
          </a:blip>
          <a:stretch>
            <a:fillRect/>
          </a:stretch>
        </p:blipFill>
        <p:spPr>
          <a:xfrm>
            <a:off x="7434332" y="2584054"/>
            <a:ext cx="389671" cy="389265"/>
          </a:xfrm>
          <a:prstGeom prst="rect">
            <a:avLst/>
          </a:prstGeom>
        </p:spPr>
      </p:pic>
      <p:pic>
        <p:nvPicPr>
          <p:cNvPr id="77" name="Picture 76"/>
          <p:cNvPicPr>
            <a:picLocks noChangeAspect="1"/>
          </p:cNvPicPr>
          <p:nvPr/>
        </p:nvPicPr>
        <p:blipFill>
          <a:blip r:embed="rId19"/>
          <a:stretch>
            <a:fillRect/>
          </a:stretch>
        </p:blipFill>
        <p:spPr>
          <a:xfrm>
            <a:off x="5107855" y="2968000"/>
            <a:ext cx="1600199" cy="1712714"/>
          </a:xfrm>
          <a:prstGeom prst="rect">
            <a:avLst/>
          </a:prstGeom>
        </p:spPr>
      </p:pic>
      <p:pic>
        <p:nvPicPr>
          <p:cNvPr id="78" name="Picture 77"/>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4763399" y="5254757"/>
            <a:ext cx="316846" cy="461426"/>
          </a:xfrm>
          <a:prstGeom prst="rect">
            <a:avLst/>
          </a:prstGeom>
        </p:spPr>
      </p:pic>
    </p:spTree>
    <p:extLst>
      <p:ext uri="{BB962C8B-B14F-4D97-AF65-F5344CB8AC3E}">
        <p14:creationId xmlns:p14="http://schemas.microsoft.com/office/powerpoint/2010/main" val="187296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500" fill="hold"/>
                                        <p:tgtEl>
                                          <p:spTgt spid="76"/>
                                        </p:tgtEl>
                                        <p:attrNameLst>
                                          <p:attrName>ppt_x</p:attrName>
                                        </p:attrNameLst>
                                      </p:cBhvr>
                                      <p:tavLst>
                                        <p:tav tm="0">
                                          <p:val>
                                            <p:strVal val="#ppt_x"/>
                                          </p:val>
                                        </p:tav>
                                        <p:tav tm="100000">
                                          <p:val>
                                            <p:strVal val="#ppt_x"/>
                                          </p:val>
                                        </p:tav>
                                      </p:tavLst>
                                    </p:anim>
                                    <p:anim calcmode="lin" valueType="num">
                                      <p:cBhvr additive="base">
                                        <p:cTn id="18" dur="500" fill="hold"/>
                                        <p:tgtEl>
                                          <p:spTgt spid="7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ppt_x"/>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additive="base">
                                        <p:cTn id="29" dur="500" fill="hold"/>
                                        <p:tgtEl>
                                          <p:spTgt spid="75"/>
                                        </p:tgtEl>
                                        <p:attrNameLst>
                                          <p:attrName>ppt_x</p:attrName>
                                        </p:attrNameLst>
                                      </p:cBhvr>
                                      <p:tavLst>
                                        <p:tav tm="0">
                                          <p:val>
                                            <p:strVal val="#ppt_x"/>
                                          </p:val>
                                        </p:tav>
                                        <p:tav tm="100000">
                                          <p:val>
                                            <p:strVal val="#ppt_x"/>
                                          </p:val>
                                        </p:tav>
                                      </p:tavLst>
                                    </p:anim>
                                    <p:anim calcmode="lin" valueType="num">
                                      <p:cBhvr additive="base">
                                        <p:cTn id="3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ppt_x"/>
                                          </p:val>
                                        </p:tav>
                                        <p:tav tm="100000">
                                          <p:val>
                                            <p:strVal val="#ppt_x"/>
                                          </p:val>
                                        </p:tav>
                                      </p:tavLst>
                                    </p:anim>
                                    <p:anim calcmode="lin" valueType="num">
                                      <p:cBhvr additive="base">
                                        <p:cTn id="36" dur="5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additive="base">
                                        <p:cTn id="43" dur="500" fill="hold"/>
                                        <p:tgtEl>
                                          <p:spTgt spid="71"/>
                                        </p:tgtEl>
                                        <p:attrNameLst>
                                          <p:attrName>ppt_x</p:attrName>
                                        </p:attrNameLst>
                                      </p:cBhvr>
                                      <p:tavLst>
                                        <p:tav tm="0">
                                          <p:val>
                                            <p:strVal val="#ppt_x"/>
                                          </p:val>
                                        </p:tav>
                                        <p:tav tm="100000">
                                          <p:val>
                                            <p:strVal val="#ppt_x"/>
                                          </p:val>
                                        </p:tav>
                                      </p:tavLst>
                                    </p:anim>
                                    <p:anim calcmode="lin" valueType="num">
                                      <p:cBhvr additive="base">
                                        <p:cTn id="44" dur="500" fill="hold"/>
                                        <p:tgtEl>
                                          <p:spTgt spid="7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ppt_x"/>
                                          </p:val>
                                        </p:tav>
                                        <p:tav tm="100000">
                                          <p:val>
                                            <p:strVal val="#ppt_x"/>
                                          </p:val>
                                        </p:tav>
                                      </p:tavLst>
                                    </p:anim>
                                    <p:anim calcmode="lin" valueType="num">
                                      <p:cBhvr additive="base">
                                        <p:cTn id="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additive="base">
                                        <p:cTn id="53" dur="500" fill="hold"/>
                                        <p:tgtEl>
                                          <p:spTgt spid="73"/>
                                        </p:tgtEl>
                                        <p:attrNameLst>
                                          <p:attrName>ppt_x</p:attrName>
                                        </p:attrNameLst>
                                      </p:cBhvr>
                                      <p:tavLst>
                                        <p:tav tm="0">
                                          <p:val>
                                            <p:strVal val="#ppt_x"/>
                                          </p:val>
                                        </p:tav>
                                        <p:tav tm="100000">
                                          <p:val>
                                            <p:strVal val="#ppt_x"/>
                                          </p:val>
                                        </p:tav>
                                      </p:tavLst>
                                    </p:anim>
                                    <p:anim calcmode="lin" valueType="num">
                                      <p:cBhvr additive="base">
                                        <p:cTn id="54" dur="500" fill="hold"/>
                                        <p:tgtEl>
                                          <p:spTgt spid="7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nodePh="1">
                                  <p:stCondLst>
                                    <p:cond delay="0"/>
                                  </p:stCondLst>
                                  <p:endCondLst>
                                    <p:cond evt="begin" delay="0">
                                      <p:tn val="55"/>
                                    </p:cond>
                                  </p:endCondLst>
                                  <p:childTnLst>
                                    <p:set>
                                      <p:cBhvr>
                                        <p:cTn id="56" dur="1" fill="hold">
                                          <p:stCondLst>
                                            <p:cond delay="0"/>
                                          </p:stCondLst>
                                        </p:cTn>
                                        <p:tgtEl>
                                          <p:spTgt spid="61"/>
                                        </p:tgtEl>
                                        <p:attrNameLst>
                                          <p:attrName>style.visibility</p:attrName>
                                        </p:attrNameLst>
                                      </p:cBhvr>
                                      <p:to>
                                        <p:strVal val="visible"/>
                                      </p:to>
                                    </p:set>
                                    <p:anim calcmode="lin" valueType="num">
                                      <p:cBhvr additive="base">
                                        <p:cTn id="57" dur="500" fill="hold"/>
                                        <p:tgtEl>
                                          <p:spTgt spid="61"/>
                                        </p:tgtEl>
                                        <p:attrNameLst>
                                          <p:attrName>ppt_x</p:attrName>
                                        </p:attrNameLst>
                                      </p:cBhvr>
                                      <p:tavLst>
                                        <p:tav tm="0">
                                          <p:val>
                                            <p:strVal val="#ppt_x"/>
                                          </p:val>
                                        </p:tav>
                                        <p:tav tm="100000">
                                          <p:val>
                                            <p:strVal val="#ppt_x"/>
                                          </p:val>
                                        </p:tav>
                                      </p:tavLst>
                                    </p:anim>
                                    <p:anim calcmode="lin" valueType="num">
                                      <p:cBhvr additive="base">
                                        <p:cTn id="58" dur="500" fill="hold"/>
                                        <p:tgtEl>
                                          <p:spTgt spid="6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additive="base">
                                        <p:cTn id="61" dur="500" fill="hold"/>
                                        <p:tgtEl>
                                          <p:spTgt spid="66"/>
                                        </p:tgtEl>
                                        <p:attrNameLst>
                                          <p:attrName>ppt_x</p:attrName>
                                        </p:attrNameLst>
                                      </p:cBhvr>
                                      <p:tavLst>
                                        <p:tav tm="0">
                                          <p:val>
                                            <p:strVal val="#ppt_x"/>
                                          </p:val>
                                        </p:tav>
                                        <p:tav tm="100000">
                                          <p:val>
                                            <p:strVal val="#ppt_x"/>
                                          </p:val>
                                        </p:tav>
                                      </p:tavLst>
                                    </p:anim>
                                    <p:anim calcmode="lin" valueType="num">
                                      <p:cBhvr additive="base">
                                        <p:cTn id="62" dur="500" fill="hold"/>
                                        <p:tgtEl>
                                          <p:spTgt spid="6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additive="base">
                                        <p:cTn id="65" dur="500" fill="hold"/>
                                        <p:tgtEl>
                                          <p:spTgt spid="55"/>
                                        </p:tgtEl>
                                        <p:attrNameLst>
                                          <p:attrName>ppt_x</p:attrName>
                                        </p:attrNameLst>
                                      </p:cBhvr>
                                      <p:tavLst>
                                        <p:tav tm="0">
                                          <p:val>
                                            <p:strVal val="#ppt_x"/>
                                          </p:val>
                                        </p:tav>
                                        <p:tav tm="100000">
                                          <p:val>
                                            <p:strVal val="#ppt_x"/>
                                          </p:val>
                                        </p:tav>
                                      </p:tavLst>
                                    </p:anim>
                                    <p:anim calcmode="lin" valueType="num">
                                      <p:cBhvr additive="base">
                                        <p:cTn id="66" dur="500" fill="hold"/>
                                        <p:tgtEl>
                                          <p:spTgt spid="5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anim calcmode="lin" valueType="num">
                                      <p:cBhvr additive="base">
                                        <p:cTn id="69" dur="500" fill="hold"/>
                                        <p:tgtEl>
                                          <p:spTgt spid="54"/>
                                        </p:tgtEl>
                                        <p:attrNameLst>
                                          <p:attrName>ppt_x</p:attrName>
                                        </p:attrNameLst>
                                      </p:cBhvr>
                                      <p:tavLst>
                                        <p:tav tm="0">
                                          <p:val>
                                            <p:strVal val="#ppt_x"/>
                                          </p:val>
                                        </p:tav>
                                        <p:tav tm="100000">
                                          <p:val>
                                            <p:strVal val="#ppt_x"/>
                                          </p:val>
                                        </p:tav>
                                      </p:tavLst>
                                    </p:anim>
                                    <p:anim calcmode="lin" valueType="num">
                                      <p:cBhvr additive="base">
                                        <p:cTn id="70" dur="500" fill="hold"/>
                                        <p:tgtEl>
                                          <p:spTgt spid="54"/>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anim calcmode="lin" valueType="num">
                                      <p:cBhvr additive="base">
                                        <p:cTn id="73" dur="500" fill="hold"/>
                                        <p:tgtEl>
                                          <p:spTgt spid="67"/>
                                        </p:tgtEl>
                                        <p:attrNameLst>
                                          <p:attrName>ppt_x</p:attrName>
                                        </p:attrNameLst>
                                      </p:cBhvr>
                                      <p:tavLst>
                                        <p:tav tm="0">
                                          <p:val>
                                            <p:strVal val="#ppt_x"/>
                                          </p:val>
                                        </p:tav>
                                        <p:tav tm="100000">
                                          <p:val>
                                            <p:strVal val="#ppt_x"/>
                                          </p:val>
                                        </p:tav>
                                      </p:tavLst>
                                    </p:anim>
                                    <p:anim calcmode="lin" valueType="num">
                                      <p:cBhvr additive="base">
                                        <p:cTn id="74" dur="500" fill="hold"/>
                                        <p:tgtEl>
                                          <p:spTgt spid="6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anim calcmode="lin" valueType="num">
                                      <p:cBhvr additive="base">
                                        <p:cTn id="77" dur="500" fill="hold"/>
                                        <p:tgtEl>
                                          <p:spTgt spid="60"/>
                                        </p:tgtEl>
                                        <p:attrNameLst>
                                          <p:attrName>ppt_x</p:attrName>
                                        </p:attrNameLst>
                                      </p:cBhvr>
                                      <p:tavLst>
                                        <p:tav tm="0">
                                          <p:val>
                                            <p:strVal val="#ppt_x"/>
                                          </p:val>
                                        </p:tav>
                                        <p:tav tm="100000">
                                          <p:val>
                                            <p:strVal val="#ppt_x"/>
                                          </p:val>
                                        </p:tav>
                                      </p:tavLst>
                                    </p:anim>
                                    <p:anim calcmode="lin" valueType="num">
                                      <p:cBhvr additive="base">
                                        <p:cTn id="7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70"/>
                                        </p:tgtEl>
                                        <p:attrNameLst>
                                          <p:attrName>style.visibility</p:attrName>
                                        </p:attrNameLst>
                                      </p:cBhvr>
                                      <p:to>
                                        <p:strVal val="visible"/>
                                      </p:to>
                                    </p:set>
                                    <p:anim calcmode="lin" valueType="num">
                                      <p:cBhvr additive="base">
                                        <p:cTn id="83" dur="500" fill="hold"/>
                                        <p:tgtEl>
                                          <p:spTgt spid="70"/>
                                        </p:tgtEl>
                                        <p:attrNameLst>
                                          <p:attrName>ppt_x</p:attrName>
                                        </p:attrNameLst>
                                      </p:cBhvr>
                                      <p:tavLst>
                                        <p:tav tm="0">
                                          <p:val>
                                            <p:strVal val="#ppt_x"/>
                                          </p:val>
                                        </p:tav>
                                        <p:tav tm="100000">
                                          <p:val>
                                            <p:strVal val="#ppt_x"/>
                                          </p:val>
                                        </p:tav>
                                      </p:tavLst>
                                    </p:anim>
                                    <p:anim calcmode="lin" valueType="num">
                                      <p:cBhvr additive="base">
                                        <p:cTn id="84" dur="500" fill="hold"/>
                                        <p:tgtEl>
                                          <p:spTgt spid="7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ppt_x"/>
                                          </p:val>
                                        </p:tav>
                                        <p:tav tm="100000">
                                          <p:val>
                                            <p:strVal val="#ppt_x"/>
                                          </p:val>
                                        </p:tav>
                                      </p:tavLst>
                                    </p:anim>
                                    <p:anim calcmode="lin" valueType="num">
                                      <p:cBhvr additive="base">
                                        <p:cTn id="88" dur="500" fill="hold"/>
                                        <p:tgtEl>
                                          <p:spTgt spid="5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ppt_x"/>
                                          </p:val>
                                        </p:tav>
                                        <p:tav tm="100000">
                                          <p:val>
                                            <p:strVal val="#ppt_x"/>
                                          </p:val>
                                        </p:tav>
                                      </p:tavLst>
                                    </p:anim>
                                    <p:anim calcmode="lin" valueType="num">
                                      <p:cBhvr additive="base">
                                        <p:cTn id="92" dur="500" fill="hold"/>
                                        <p:tgtEl>
                                          <p:spTgt spid="5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cBhvr additive="base">
                                        <p:cTn id="95" dur="500" fill="hold"/>
                                        <p:tgtEl>
                                          <p:spTgt spid="78"/>
                                        </p:tgtEl>
                                        <p:attrNameLst>
                                          <p:attrName>ppt_x</p:attrName>
                                        </p:attrNameLst>
                                      </p:cBhvr>
                                      <p:tavLst>
                                        <p:tav tm="0">
                                          <p:val>
                                            <p:strVal val="#ppt_x"/>
                                          </p:val>
                                        </p:tav>
                                        <p:tav tm="100000">
                                          <p:val>
                                            <p:strVal val="#ppt_x"/>
                                          </p:val>
                                        </p:tav>
                                      </p:tavLst>
                                    </p:anim>
                                    <p:anim calcmode="lin" valueType="num">
                                      <p:cBhvr additive="base">
                                        <p:cTn id="96" dur="500" fill="hold"/>
                                        <p:tgtEl>
                                          <p:spTgt spid="78"/>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 calcmode="lin" valueType="num">
                                      <p:cBhvr additive="base">
                                        <p:cTn id="99" dur="500" fill="hold"/>
                                        <p:tgtEl>
                                          <p:spTgt spid="69"/>
                                        </p:tgtEl>
                                        <p:attrNameLst>
                                          <p:attrName>ppt_x</p:attrName>
                                        </p:attrNameLst>
                                      </p:cBhvr>
                                      <p:tavLst>
                                        <p:tav tm="0">
                                          <p:val>
                                            <p:strVal val="#ppt_x"/>
                                          </p:val>
                                        </p:tav>
                                        <p:tav tm="100000">
                                          <p:val>
                                            <p:strVal val="#ppt_x"/>
                                          </p:val>
                                        </p:tav>
                                      </p:tavLst>
                                    </p:anim>
                                    <p:anim calcmode="lin" valueType="num">
                                      <p:cBhvr additive="base">
                                        <p:cTn id="100" dur="500" fill="hold"/>
                                        <p:tgtEl>
                                          <p:spTgt spid="69"/>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ppt_x"/>
                                          </p:val>
                                        </p:tav>
                                        <p:tav tm="100000">
                                          <p:val>
                                            <p:strVal val="#ppt_x"/>
                                          </p:val>
                                        </p:tav>
                                      </p:tavLst>
                                    </p:anim>
                                    <p:anim calcmode="lin" valueType="num">
                                      <p:cBhvr additive="base">
                                        <p:cTn id="10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 calcmode="lin" valueType="num">
                                      <p:cBhvr additive="base">
                                        <p:cTn id="109" dur="500" fill="hold"/>
                                        <p:tgtEl>
                                          <p:spTgt spid="72"/>
                                        </p:tgtEl>
                                        <p:attrNameLst>
                                          <p:attrName>ppt_x</p:attrName>
                                        </p:attrNameLst>
                                      </p:cBhvr>
                                      <p:tavLst>
                                        <p:tav tm="0">
                                          <p:val>
                                            <p:strVal val="#ppt_x"/>
                                          </p:val>
                                        </p:tav>
                                        <p:tav tm="100000">
                                          <p:val>
                                            <p:strVal val="#ppt_x"/>
                                          </p:val>
                                        </p:tav>
                                      </p:tavLst>
                                    </p:anim>
                                    <p:anim calcmode="lin" valueType="num">
                                      <p:cBhvr additive="base">
                                        <p:cTn id="110" dur="500" fill="hold"/>
                                        <p:tgtEl>
                                          <p:spTgt spid="72"/>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anim calcmode="lin" valueType="num">
                                      <p:cBhvr additive="base">
                                        <p:cTn id="113" dur="500" fill="hold"/>
                                        <p:tgtEl>
                                          <p:spTgt spid="62"/>
                                        </p:tgtEl>
                                        <p:attrNameLst>
                                          <p:attrName>ppt_x</p:attrName>
                                        </p:attrNameLst>
                                      </p:cBhvr>
                                      <p:tavLst>
                                        <p:tav tm="0">
                                          <p:val>
                                            <p:strVal val="#ppt_x"/>
                                          </p:val>
                                        </p:tav>
                                        <p:tav tm="100000">
                                          <p:val>
                                            <p:strVal val="#ppt_x"/>
                                          </p:val>
                                        </p:tav>
                                      </p:tavLst>
                                    </p:anim>
                                    <p:anim calcmode="lin" valueType="num">
                                      <p:cBhvr additive="base">
                                        <p:cTn id="11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Digital Value Chain</a:t>
            </a:r>
            <a:endParaRPr lang="en-US" dirty="0"/>
          </a:p>
        </p:txBody>
      </p:sp>
      <p:cxnSp>
        <p:nvCxnSpPr>
          <p:cNvPr id="17" name="Straight Arrow Connector 16"/>
          <p:cNvCxnSpPr/>
          <p:nvPr/>
        </p:nvCxnSpPr>
        <p:spPr>
          <a:xfrm flipH="1">
            <a:off x="2128859" y="5782845"/>
            <a:ext cx="6545846" cy="40129"/>
          </a:xfrm>
          <a:prstGeom prst="straightConnector1">
            <a:avLst/>
          </a:prstGeom>
          <a:ln w="12700" cmpd="sng">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22" name="Group 21"/>
          <p:cNvGrpSpPr>
            <a:grpSpLocks noChangeAspect="1"/>
          </p:cNvGrpSpPr>
          <p:nvPr/>
        </p:nvGrpSpPr>
        <p:grpSpPr>
          <a:xfrm>
            <a:off x="1342379" y="2944530"/>
            <a:ext cx="7824771" cy="1466256"/>
            <a:chOff x="42553" y="2740049"/>
            <a:chExt cx="9006770" cy="1689507"/>
          </a:xfrm>
        </p:grpSpPr>
        <p:cxnSp>
          <p:nvCxnSpPr>
            <p:cNvPr id="24" name="Straight Arrow Connector 23"/>
            <p:cNvCxnSpPr/>
            <p:nvPr/>
          </p:nvCxnSpPr>
          <p:spPr>
            <a:xfrm flipH="1">
              <a:off x="938198" y="3176560"/>
              <a:ext cx="7102274" cy="0"/>
            </a:xfrm>
            <a:prstGeom prst="straightConnector1">
              <a:avLst/>
            </a:prstGeom>
            <a:ln w="12700" cmpd="sng">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flipH="1">
              <a:off x="1773325" y="2783294"/>
              <a:ext cx="716849" cy="71703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7" dirty="0" err="1">
                <a:solidFill>
                  <a:srgbClr val="686868"/>
                </a:solidFill>
                <a:latin typeface="Helvetica Neue Light"/>
                <a:cs typeface="Helvetica Neue Light"/>
              </a:endParaRPr>
            </a:p>
          </p:txBody>
        </p:sp>
        <p:sp>
          <p:nvSpPr>
            <p:cNvPr id="26" name="Rounded Rectangle 25"/>
            <p:cNvSpPr/>
            <p:nvPr/>
          </p:nvSpPr>
          <p:spPr>
            <a:xfrm flipH="1">
              <a:off x="4849964" y="2783294"/>
              <a:ext cx="716849" cy="71703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7" dirty="0" err="1">
                <a:solidFill>
                  <a:srgbClr val="686868"/>
                </a:solidFill>
                <a:latin typeface="Helvetica Neue Light"/>
                <a:cs typeface="Helvetica Neue Light"/>
              </a:endParaRPr>
            </a:p>
          </p:txBody>
        </p:sp>
        <p:sp>
          <p:nvSpPr>
            <p:cNvPr id="27" name="Rounded Rectangle 26"/>
            <p:cNvSpPr/>
            <p:nvPr/>
          </p:nvSpPr>
          <p:spPr>
            <a:xfrm flipH="1">
              <a:off x="3134286" y="2740049"/>
              <a:ext cx="849689" cy="8499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7" dirty="0" err="1">
                <a:solidFill>
                  <a:srgbClr val="686868"/>
                </a:solidFill>
                <a:latin typeface="Helvetica Neue Light"/>
                <a:cs typeface="Helvetica Neue Light"/>
              </a:endParaRPr>
            </a:p>
          </p:txBody>
        </p:sp>
        <p:pic>
          <p:nvPicPr>
            <p:cNvPr id="28" name="Picture 27"/>
            <p:cNvPicPr>
              <a:picLocks noChangeAspect="1"/>
            </p:cNvPicPr>
            <p:nvPr/>
          </p:nvPicPr>
          <p:blipFill>
            <a:blip r:embed="rId2"/>
            <a:stretch>
              <a:fillRect/>
            </a:stretch>
          </p:blipFill>
          <p:spPr>
            <a:xfrm>
              <a:off x="3407192" y="2873365"/>
              <a:ext cx="434193" cy="632215"/>
            </a:xfrm>
            <a:prstGeom prst="rect">
              <a:avLst/>
            </a:prstGeom>
          </p:spPr>
        </p:pic>
        <p:sp>
          <p:nvSpPr>
            <p:cNvPr id="29" name="Text Placeholder 2"/>
            <p:cNvSpPr txBox="1">
              <a:spLocks/>
            </p:cNvSpPr>
            <p:nvPr/>
          </p:nvSpPr>
          <p:spPr>
            <a:xfrm flipH="1">
              <a:off x="2941814" y="3703312"/>
              <a:ext cx="1437446"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686868"/>
                  </a:solidFill>
                  <a:latin typeface="Helvetica Neue Light"/>
                  <a:cs typeface="Helvetica Neue Light"/>
                </a:rPr>
                <a:t>Developer</a:t>
              </a:r>
            </a:p>
          </p:txBody>
        </p:sp>
        <p:sp>
          <p:nvSpPr>
            <p:cNvPr id="30" name="Text Placeholder 2"/>
            <p:cNvSpPr txBox="1">
              <a:spLocks/>
            </p:cNvSpPr>
            <p:nvPr/>
          </p:nvSpPr>
          <p:spPr>
            <a:xfrm flipH="1">
              <a:off x="42553" y="3703312"/>
              <a:ext cx="1234633"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686868"/>
                  </a:solidFill>
                  <a:latin typeface="Helvetica Neue Light"/>
                  <a:cs typeface="Helvetica Neue Light"/>
                </a:rPr>
                <a:t>User</a:t>
              </a:r>
            </a:p>
          </p:txBody>
        </p:sp>
        <p:grpSp>
          <p:nvGrpSpPr>
            <p:cNvPr id="31" name="Group 30"/>
            <p:cNvGrpSpPr/>
            <p:nvPr/>
          </p:nvGrpSpPr>
          <p:grpSpPr>
            <a:xfrm flipH="1">
              <a:off x="1852374" y="2885484"/>
              <a:ext cx="558751" cy="558897"/>
              <a:chOff x="2488405" y="1370011"/>
              <a:chExt cx="685800" cy="685799"/>
            </a:xfrm>
          </p:grpSpPr>
          <p:pic>
            <p:nvPicPr>
              <p:cNvPr id="48" name="Picture 47"/>
              <p:cNvPicPr>
                <a:picLocks noChangeAspect="1"/>
              </p:cNvPicPr>
              <p:nvPr/>
            </p:nvPicPr>
            <p:blipFill>
              <a:blip r:embed="rId3"/>
              <a:stretch>
                <a:fillRect/>
              </a:stretch>
            </p:blipFill>
            <p:spPr>
              <a:xfrm>
                <a:off x="2488405" y="1370011"/>
                <a:ext cx="685800" cy="685799"/>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2591970" y="1476018"/>
                <a:ext cx="478672" cy="473787"/>
              </a:xfrm>
              <a:prstGeom prst="rect">
                <a:avLst/>
              </a:prstGeom>
            </p:spPr>
          </p:pic>
        </p:grpSp>
        <p:grpSp>
          <p:nvGrpSpPr>
            <p:cNvPr id="32" name="Group 31"/>
            <p:cNvGrpSpPr/>
            <p:nvPr/>
          </p:nvGrpSpPr>
          <p:grpSpPr>
            <a:xfrm flipH="1">
              <a:off x="4929013" y="2885483"/>
              <a:ext cx="558751" cy="558897"/>
              <a:chOff x="6765943" y="3967626"/>
              <a:chExt cx="914400" cy="914400"/>
            </a:xfrm>
          </p:grpSpPr>
          <p:pic>
            <p:nvPicPr>
              <p:cNvPr id="45" name="Picture 4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08103" y="4205624"/>
                <a:ext cx="444150" cy="439615"/>
              </a:xfrm>
              <a:prstGeom prst="rect">
                <a:avLst/>
              </a:prstGeom>
            </p:spPr>
          </p:pic>
          <p:pic>
            <p:nvPicPr>
              <p:cNvPr id="46" name="Picture 45"/>
              <p:cNvPicPr>
                <a:picLocks noChangeAspect="1"/>
              </p:cNvPicPr>
              <p:nvPr/>
            </p:nvPicPr>
            <p:blipFill>
              <a:blip r:embed="rId3"/>
              <a:stretch>
                <a:fillRect/>
              </a:stretch>
            </p:blipFill>
            <p:spPr>
              <a:xfrm>
                <a:off x="6765943" y="3967626"/>
                <a:ext cx="914400" cy="914400"/>
              </a:xfrm>
              <a:prstGeom prst="rect">
                <a:avLst/>
              </a:prstGeom>
            </p:spPr>
          </p:pic>
          <p:pic>
            <p:nvPicPr>
              <p:cNvPr id="47" name="Picture 46"/>
              <p:cNvPicPr>
                <a:picLocks noChangeAspect="1"/>
              </p:cNvPicPr>
              <p:nvPr/>
            </p:nvPicPr>
            <p:blipFill>
              <a:blip r:embed="rId5"/>
              <a:stretch>
                <a:fillRect/>
              </a:stretch>
            </p:blipFill>
            <p:spPr>
              <a:xfrm flipH="1">
                <a:off x="6883442" y="4068426"/>
                <a:ext cx="679403" cy="731002"/>
              </a:xfrm>
              <a:prstGeom prst="rect">
                <a:avLst/>
              </a:prstGeom>
            </p:spPr>
          </p:pic>
        </p:grpSp>
        <p:sp>
          <p:nvSpPr>
            <p:cNvPr id="33" name="Text Placeholder 2"/>
            <p:cNvSpPr txBox="1">
              <a:spLocks/>
            </p:cNvSpPr>
            <p:nvPr/>
          </p:nvSpPr>
          <p:spPr>
            <a:xfrm flipH="1">
              <a:off x="4591070" y="3703312"/>
              <a:ext cx="1234634" cy="726244"/>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FF4300"/>
                  </a:solidFill>
                  <a:latin typeface="Helvetica Neue Light"/>
                  <a:cs typeface="Helvetica Neue Light"/>
                </a:rPr>
                <a:t>API</a:t>
              </a:r>
            </a:p>
          </p:txBody>
        </p:sp>
        <p:sp>
          <p:nvSpPr>
            <p:cNvPr id="34" name="Text Placeholder 2"/>
            <p:cNvSpPr txBox="1">
              <a:spLocks/>
            </p:cNvSpPr>
            <p:nvPr/>
          </p:nvSpPr>
          <p:spPr>
            <a:xfrm flipH="1">
              <a:off x="6171658" y="3728847"/>
              <a:ext cx="1372535" cy="280355"/>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686868"/>
                  </a:solidFill>
                  <a:latin typeface="Helvetica Neue Light"/>
                  <a:cs typeface="Helvetica Neue Light"/>
                </a:rPr>
                <a:t>API Team</a:t>
              </a:r>
            </a:p>
          </p:txBody>
        </p:sp>
        <p:sp>
          <p:nvSpPr>
            <p:cNvPr id="35" name="Rounded Rectangle 34"/>
            <p:cNvSpPr/>
            <p:nvPr/>
          </p:nvSpPr>
          <p:spPr>
            <a:xfrm flipH="1">
              <a:off x="6412732" y="2740049"/>
              <a:ext cx="848555" cy="8499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7" dirty="0" err="1">
                <a:solidFill>
                  <a:srgbClr val="686868"/>
                </a:solidFill>
                <a:latin typeface="Helvetica Neue Light"/>
                <a:cs typeface="Helvetica Neue Light"/>
              </a:endParaRPr>
            </a:p>
          </p:txBody>
        </p:sp>
        <p:sp>
          <p:nvSpPr>
            <p:cNvPr id="36" name="Text Placeholder 2"/>
            <p:cNvSpPr txBox="1">
              <a:spLocks/>
            </p:cNvSpPr>
            <p:nvPr/>
          </p:nvSpPr>
          <p:spPr>
            <a:xfrm flipH="1">
              <a:off x="7785328" y="3703312"/>
              <a:ext cx="1263995" cy="411652"/>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FF4300"/>
                  </a:solidFill>
                  <a:latin typeface="Helvetica Neue Light"/>
                  <a:cs typeface="Helvetica Neue Light"/>
                </a:rPr>
                <a:t>Backend</a:t>
              </a:r>
            </a:p>
          </p:txBody>
        </p:sp>
        <p:pic>
          <p:nvPicPr>
            <p:cNvPr id="37" name="Picture 36"/>
            <p:cNvPicPr>
              <a:picLocks noChangeAspect="1"/>
            </p:cNvPicPr>
            <p:nvPr/>
          </p:nvPicPr>
          <p:blipFill>
            <a:blip r:embed="rId6">
              <a:alphaModFix/>
            </a:blip>
            <a:stretch>
              <a:fillRect/>
            </a:stretch>
          </p:blipFill>
          <p:spPr>
            <a:xfrm flipH="1">
              <a:off x="520713" y="2794567"/>
              <a:ext cx="278404" cy="734164"/>
            </a:xfrm>
            <a:prstGeom prst="rect">
              <a:avLst/>
            </a:prstGeom>
          </p:spPr>
        </p:pic>
        <p:pic>
          <p:nvPicPr>
            <p:cNvPr id="38" name="Picture 3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499076" y="2813683"/>
              <a:ext cx="670223" cy="715004"/>
            </a:xfrm>
            <a:prstGeom prst="rect">
              <a:avLst/>
            </a:prstGeom>
          </p:spPr>
        </p:pic>
        <p:pic>
          <p:nvPicPr>
            <p:cNvPr id="39" name="Picture 3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2566" y="2943731"/>
              <a:ext cx="706100" cy="706284"/>
            </a:xfrm>
            <a:prstGeom prst="rect">
              <a:avLst/>
            </a:prstGeom>
          </p:spPr>
        </p:pic>
        <p:sp>
          <p:nvSpPr>
            <p:cNvPr id="40" name="Rectangle 39"/>
            <p:cNvSpPr/>
            <p:nvPr/>
          </p:nvSpPr>
          <p:spPr>
            <a:xfrm>
              <a:off x="8370938" y="3121186"/>
              <a:ext cx="149356" cy="2912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7" dirty="0" err="1">
                <a:solidFill>
                  <a:srgbClr val="686868"/>
                </a:solidFill>
                <a:latin typeface="Helvetica Neue Light"/>
                <a:cs typeface="Helvetica Neue Light"/>
              </a:endParaRPr>
            </a:p>
          </p:txBody>
        </p:sp>
        <p:pic>
          <p:nvPicPr>
            <p:cNvPr id="41" name="Picture 4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47329" y="2795217"/>
              <a:ext cx="596575" cy="596730"/>
            </a:xfrm>
            <a:prstGeom prst="rect">
              <a:avLst/>
            </a:prstGeom>
          </p:spPr>
        </p:pic>
        <p:sp>
          <p:nvSpPr>
            <p:cNvPr id="42" name="Text Placeholder 2"/>
            <p:cNvSpPr txBox="1">
              <a:spLocks/>
            </p:cNvSpPr>
            <p:nvPr/>
          </p:nvSpPr>
          <p:spPr>
            <a:xfrm flipH="1">
              <a:off x="1514432" y="3703312"/>
              <a:ext cx="1234634" cy="726244"/>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FF4300"/>
                  </a:solidFill>
                  <a:latin typeface="Helvetica Neue Light"/>
                  <a:cs typeface="Helvetica Neue Light"/>
                </a:rPr>
                <a:t>App</a:t>
              </a:r>
            </a:p>
          </p:txBody>
        </p:sp>
      </p:grpSp>
      <p:grpSp>
        <p:nvGrpSpPr>
          <p:cNvPr id="53" name="Group 52"/>
          <p:cNvGrpSpPr>
            <a:grpSpLocks noChangeAspect="1"/>
          </p:cNvGrpSpPr>
          <p:nvPr/>
        </p:nvGrpSpPr>
        <p:grpSpPr>
          <a:xfrm>
            <a:off x="5576049" y="1693672"/>
            <a:ext cx="476213" cy="475841"/>
            <a:chOff x="6819127" y="1620102"/>
            <a:chExt cx="558751" cy="558897"/>
          </a:xfrm>
        </p:grpSpPr>
        <p:pic>
          <p:nvPicPr>
            <p:cNvPr id="54" name="Picture 53"/>
            <p:cNvPicPr>
              <a:picLocks noChangeAspect="1"/>
            </p:cNvPicPr>
            <p:nvPr/>
          </p:nvPicPr>
          <p:blipFill>
            <a:blip r:embed="rId3"/>
            <a:stretch>
              <a:fillRect/>
            </a:stretch>
          </p:blipFill>
          <p:spPr>
            <a:xfrm flipH="1">
              <a:off x="6819127" y="1620102"/>
              <a:ext cx="558751" cy="558897"/>
            </a:xfrm>
            <a:prstGeom prst="rect">
              <a:avLst/>
            </a:prstGeom>
          </p:spPr>
        </p:pic>
        <p:pic>
          <p:nvPicPr>
            <p:cNvPr id="55" name="Picture 54" descr="data.png"/>
            <p:cNvPicPr>
              <a:picLocks noChangeAspect="1"/>
            </p:cNvPicPr>
            <p:nvPr/>
          </p:nvPicPr>
          <p:blipFill>
            <a:blip r:embed="rId10" cstate="print">
              <a:lum bright="70000" contrast="-70000"/>
              <a:extLst>
                <a:ext uri="{28A0092B-C50C-407E-A947-70E740481C1C}">
                  <a14:useLocalDpi xmlns:a14="http://schemas.microsoft.com/office/drawing/2010/main"/>
                </a:ext>
              </a:extLst>
            </a:blip>
            <a:stretch>
              <a:fillRect/>
            </a:stretch>
          </p:blipFill>
          <p:spPr>
            <a:xfrm>
              <a:off x="6892762" y="1693810"/>
              <a:ext cx="411480" cy="411480"/>
            </a:xfrm>
            <a:prstGeom prst="rect">
              <a:avLst/>
            </a:prstGeom>
          </p:spPr>
        </p:pic>
      </p:grpSp>
      <p:cxnSp>
        <p:nvCxnSpPr>
          <p:cNvPr id="56" name="Elbow Connector 55"/>
          <p:cNvCxnSpPr>
            <a:stCxn id="26" idx="0"/>
          </p:cNvCxnSpPr>
          <p:nvPr/>
        </p:nvCxnSpPr>
        <p:spPr>
          <a:xfrm flipV="1">
            <a:off x="5830278" y="2333226"/>
            <a:ext cx="0" cy="648834"/>
          </a:xfrm>
          <a:prstGeom prst="straightConnector1">
            <a:avLst/>
          </a:prstGeom>
          <a:ln w="12700" cmpd="sng">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25" idx="0"/>
          </p:cNvCxnSpPr>
          <p:nvPr/>
        </p:nvCxnSpPr>
        <p:spPr>
          <a:xfrm rot="5400000" flipH="1" flipV="1">
            <a:off x="3804616" y="1267785"/>
            <a:ext cx="1067062" cy="2361491"/>
          </a:xfrm>
          <a:prstGeom prst="bentConnector2">
            <a:avLst/>
          </a:prstGeom>
          <a:ln w="12700" cmpd="sng">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5755540" y="5444645"/>
            <a:ext cx="2535356" cy="338200"/>
          </a:xfrm>
          <a:prstGeom prst="rect">
            <a:avLst/>
          </a:prstGeom>
          <a:noFill/>
        </p:spPr>
        <p:txBody>
          <a:bodyPr wrap="square" lIns="91406" tIns="45703" rIns="91406" bIns="45703" rtlCol="0" anchor="ctr" anchorCtr="1">
            <a:spAutoFit/>
          </a:bodyPr>
          <a:lstStyle/>
          <a:p>
            <a:pPr algn="r">
              <a:buClr>
                <a:schemeClr val="tx2"/>
              </a:buClr>
            </a:pPr>
            <a:r>
              <a:rPr lang="en-US" sz="1598" dirty="0">
                <a:latin typeface="Helvetica Neue Light"/>
                <a:cs typeface="Helvetica Neue Light"/>
              </a:rPr>
              <a:t>Analytics Services</a:t>
            </a:r>
          </a:p>
        </p:txBody>
      </p:sp>
      <p:sp>
        <p:nvSpPr>
          <p:cNvPr id="71" name="Text Placeholder 2"/>
          <p:cNvSpPr txBox="1">
            <a:spLocks/>
          </p:cNvSpPr>
          <p:nvPr/>
        </p:nvSpPr>
        <p:spPr>
          <a:xfrm flipH="1">
            <a:off x="8301416" y="1238197"/>
            <a:ext cx="1310652" cy="351597"/>
          </a:xfrm>
          <a:prstGeom prst="rect">
            <a:avLst/>
          </a:prstGeom>
        </p:spPr>
        <p:txBody>
          <a:bodyPr lIns="91401" tIns="45700" rIns="91401" bIns="45700" anchor="ct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066" dirty="0">
                <a:solidFill>
                  <a:srgbClr val="FF4300"/>
                </a:solidFill>
                <a:latin typeface="Helvetica Neue Thin"/>
                <a:cs typeface="Helvetica Neue Thin"/>
              </a:rPr>
              <a:t>Hadoop</a:t>
            </a:r>
          </a:p>
          <a:p>
            <a:pPr marL="0" indent="0" algn="ctr">
              <a:buNone/>
            </a:pPr>
            <a:r>
              <a:rPr lang="en-US" sz="1066" dirty="0">
                <a:solidFill>
                  <a:srgbClr val="FF4300"/>
                </a:solidFill>
                <a:latin typeface="Helvetica Neue Thin"/>
                <a:cs typeface="Helvetica Neue Thin"/>
              </a:rPr>
              <a:t> Data Warehouse</a:t>
            </a:r>
          </a:p>
        </p:txBody>
      </p:sp>
      <p:cxnSp>
        <p:nvCxnSpPr>
          <p:cNvPr id="72" name="Straight Arrow Connector 71"/>
          <p:cNvCxnSpPr/>
          <p:nvPr/>
        </p:nvCxnSpPr>
        <p:spPr>
          <a:xfrm flipH="1" flipV="1">
            <a:off x="6105948" y="1934666"/>
            <a:ext cx="2453308" cy="16825"/>
          </a:xfrm>
          <a:prstGeom prst="straightConnector1">
            <a:avLst/>
          </a:prstGeom>
          <a:ln w="12700" cmpd="sng">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8690971" y="1660632"/>
            <a:ext cx="548496" cy="548069"/>
            <a:chOff x="8057640" y="2286688"/>
            <a:chExt cx="548496" cy="548640"/>
          </a:xfrm>
        </p:grpSpPr>
        <p:pic>
          <p:nvPicPr>
            <p:cNvPr id="74" name="Picture 73"/>
            <p:cNvPicPr>
              <a:picLocks noChangeAspect="1"/>
            </p:cNvPicPr>
            <p:nvPr/>
          </p:nvPicPr>
          <p:blipFill>
            <a:blip r:embed="rId3"/>
            <a:stretch>
              <a:fillRect/>
            </a:stretch>
          </p:blipFill>
          <p:spPr>
            <a:xfrm flipH="1">
              <a:off x="8057640" y="2286688"/>
              <a:ext cx="548496" cy="548640"/>
            </a:xfrm>
            <a:prstGeom prst="rect">
              <a:avLst/>
            </a:prstGeom>
          </p:spPr>
        </p:pic>
        <p:pic>
          <p:nvPicPr>
            <p:cNvPr id="75" name="Picture 74"/>
            <p:cNvPicPr>
              <a:picLocks noChangeAspect="1"/>
            </p:cNvPicPr>
            <p:nvPr/>
          </p:nvPicPr>
          <p:blipFill>
            <a:blip r:embed="rId11">
              <a:lum bright="70000" contrast="-70000"/>
              <a:extLst>
                <a:ext uri="{BEBA8EAE-BF5A-486C-A8C5-ECC9F3942E4B}">
                  <a14:imgProps xmlns:a14="http://schemas.microsoft.com/office/drawing/2010/main">
                    <a14:imgLayer r:embed="rId12">
                      <a14:imgEffect>
                        <a14:artisticChalkSketch/>
                      </a14:imgEffect>
                    </a14:imgLayer>
                  </a14:imgProps>
                </a:ext>
              </a:extLst>
            </a:blip>
            <a:stretch>
              <a:fillRect/>
            </a:stretch>
          </p:blipFill>
          <p:spPr>
            <a:xfrm>
              <a:off x="8126148" y="2355268"/>
              <a:ext cx="411480" cy="411480"/>
            </a:xfrm>
            <a:prstGeom prst="rect">
              <a:avLst/>
            </a:prstGeom>
          </p:spPr>
        </p:pic>
      </p:grpSp>
      <p:grpSp>
        <p:nvGrpSpPr>
          <p:cNvPr id="76" name="Group 75"/>
          <p:cNvGrpSpPr/>
          <p:nvPr/>
        </p:nvGrpSpPr>
        <p:grpSpPr>
          <a:xfrm>
            <a:off x="7206996" y="1618890"/>
            <a:ext cx="373055" cy="631556"/>
            <a:chOff x="6562798" y="2244900"/>
            <a:chExt cx="452519" cy="632215"/>
          </a:xfrm>
        </p:grpSpPr>
        <p:pic>
          <p:nvPicPr>
            <p:cNvPr id="77" name="Picture 76"/>
            <p:cNvPicPr>
              <a:picLocks noChangeAspect="1"/>
            </p:cNvPicPr>
            <p:nvPr/>
          </p:nvPicPr>
          <p:blipFill>
            <a:blip r:embed="rId2"/>
            <a:stretch>
              <a:fillRect/>
            </a:stretch>
          </p:blipFill>
          <p:spPr>
            <a:xfrm>
              <a:off x="6562798" y="2244900"/>
              <a:ext cx="434193" cy="632215"/>
            </a:xfrm>
            <a:prstGeom prst="rect">
              <a:avLst/>
            </a:prstGeom>
            <a:solidFill>
              <a:schemeClr val="bg1"/>
            </a:solidFill>
          </p:spPr>
        </p:pic>
        <p:sp>
          <p:nvSpPr>
            <p:cNvPr id="78" name="Rectangle 77"/>
            <p:cNvSpPr>
              <a:spLocks noChangeAspect="1"/>
            </p:cNvSpPr>
            <p:nvPr/>
          </p:nvSpPr>
          <p:spPr>
            <a:xfrm>
              <a:off x="6795138" y="2340150"/>
              <a:ext cx="201168" cy="201168"/>
            </a:xfrm>
            <a:prstGeom prst="rect">
              <a:avLst/>
            </a:prstGeom>
            <a:solidFill>
              <a:schemeClr val="bg1"/>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7">
                <a:solidFill>
                  <a:prstClr val="white"/>
                </a:solidFill>
                <a:latin typeface="Arial"/>
              </a:endParaRPr>
            </a:p>
          </p:txBody>
        </p:sp>
        <p:pic>
          <p:nvPicPr>
            <p:cNvPr id="79" name="Picture 78"/>
            <p:cNvPicPr>
              <a:picLocks noChangeAspect="1"/>
            </p:cNvPicPr>
            <p:nvPr/>
          </p:nvPicPr>
          <p:blipFill>
            <a:blip r:embed="rId13" cstate="print">
              <a:duotone>
                <a:prstClr val="black"/>
                <a:srgbClr val="FF4300">
                  <a:tint val="45000"/>
                  <a:satMod val="400000"/>
                </a:srgbClr>
              </a:duotone>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tretch>
              <a:fillRect/>
            </a:stretch>
          </p:blipFill>
          <p:spPr>
            <a:xfrm>
              <a:off x="6740997" y="2274297"/>
              <a:ext cx="274320" cy="274320"/>
            </a:xfrm>
            <a:prstGeom prst="rect">
              <a:avLst/>
            </a:prstGeom>
          </p:spPr>
        </p:pic>
      </p:grpSp>
      <p:sp>
        <p:nvSpPr>
          <p:cNvPr id="80" name="Text Placeholder 2"/>
          <p:cNvSpPr txBox="1">
            <a:spLocks/>
          </p:cNvSpPr>
          <p:nvPr/>
        </p:nvSpPr>
        <p:spPr>
          <a:xfrm flipH="1">
            <a:off x="6520353" y="2250446"/>
            <a:ext cx="1666874" cy="305572"/>
          </a:xfrm>
          <a:prstGeom prst="rect">
            <a:avLst/>
          </a:prstGeom>
        </p:spPr>
        <p:txBody>
          <a:bodyPr lIns="91401" tIns="45700" rIns="91401" bIns="45700"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686868"/>
                </a:solidFill>
                <a:latin typeface="Helvetica Neue Thin"/>
                <a:cs typeface="Helvetica Neue Thin"/>
              </a:rPr>
              <a:t>Data Scientist</a:t>
            </a:r>
          </a:p>
        </p:txBody>
      </p:sp>
      <p:cxnSp>
        <p:nvCxnSpPr>
          <p:cNvPr id="84" name="Straight Arrow Connector 83"/>
          <p:cNvCxnSpPr/>
          <p:nvPr/>
        </p:nvCxnSpPr>
        <p:spPr>
          <a:xfrm flipH="1" flipV="1">
            <a:off x="3157400" y="4722360"/>
            <a:ext cx="5517304" cy="20066"/>
          </a:xfrm>
          <a:prstGeom prst="straightConnector1">
            <a:avLst/>
          </a:prstGeom>
          <a:ln w="12700" cmpd="sng">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6396802" y="4404224"/>
            <a:ext cx="2535356" cy="338200"/>
          </a:xfrm>
          <a:prstGeom prst="rect">
            <a:avLst/>
          </a:prstGeom>
          <a:noFill/>
        </p:spPr>
        <p:txBody>
          <a:bodyPr wrap="square" lIns="91406" tIns="45703" rIns="91406" bIns="45703" rtlCol="0" anchor="ctr" anchorCtr="1">
            <a:spAutoFit/>
          </a:bodyPr>
          <a:lstStyle/>
          <a:p>
            <a:pPr algn="r">
              <a:buClr>
                <a:schemeClr val="tx2"/>
              </a:buClr>
            </a:pPr>
            <a:r>
              <a:rPr lang="en-US" sz="1598" dirty="0">
                <a:latin typeface="Helvetica Neue Light"/>
                <a:cs typeface="Helvetica Neue Light"/>
              </a:rPr>
              <a:t>API Services</a:t>
            </a:r>
          </a:p>
        </p:txBody>
      </p:sp>
      <p:cxnSp>
        <p:nvCxnSpPr>
          <p:cNvPr id="91" name="Straight Arrow Connector 90"/>
          <p:cNvCxnSpPr/>
          <p:nvPr/>
        </p:nvCxnSpPr>
        <p:spPr>
          <a:xfrm flipH="1" flipV="1">
            <a:off x="4382494" y="5235944"/>
            <a:ext cx="3182449" cy="20064"/>
          </a:xfrm>
          <a:prstGeom prst="straightConnector1">
            <a:avLst/>
          </a:prstGeom>
          <a:ln w="12700" cmpd="sng">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613278" y="4899314"/>
            <a:ext cx="2535356" cy="338200"/>
          </a:xfrm>
          <a:prstGeom prst="rect">
            <a:avLst/>
          </a:prstGeom>
          <a:noFill/>
        </p:spPr>
        <p:txBody>
          <a:bodyPr wrap="square" lIns="91406" tIns="45703" rIns="91406" bIns="45703" rtlCol="0" anchor="ctr" anchorCtr="1">
            <a:spAutoFit/>
          </a:bodyPr>
          <a:lstStyle/>
          <a:p>
            <a:pPr algn="r">
              <a:buClr>
                <a:schemeClr val="tx2"/>
              </a:buClr>
            </a:pPr>
            <a:r>
              <a:rPr lang="en-US" sz="1598" dirty="0">
                <a:latin typeface="Helvetica Neue Light"/>
                <a:cs typeface="Helvetica Neue Light"/>
              </a:rPr>
              <a:t>Developer Services</a:t>
            </a:r>
          </a:p>
        </p:txBody>
      </p:sp>
      <p:sp>
        <p:nvSpPr>
          <p:cNvPr id="98" name="Rounded Rectangle 97"/>
          <p:cNvSpPr/>
          <p:nvPr/>
        </p:nvSpPr>
        <p:spPr>
          <a:xfrm>
            <a:off x="9528918" y="4722360"/>
            <a:ext cx="2281313" cy="913027"/>
          </a:xfrm>
          <a:prstGeom prst="roundRect">
            <a:avLst/>
          </a:prstGeom>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r>
              <a:rPr lang="en-US" sz="2397" b="1" dirty="0">
                <a:solidFill>
                  <a:schemeClr val="tx2"/>
                </a:solidFill>
                <a:latin typeface="Helvetica Neue Thin"/>
                <a:cs typeface="Helvetica Neue Thin"/>
              </a:rPr>
              <a:t>Apigee Edge</a:t>
            </a:r>
          </a:p>
          <a:p>
            <a:pPr algn="ctr"/>
            <a:r>
              <a:rPr lang="en-US" sz="1465" dirty="0">
                <a:latin typeface="Helvetica Neue Thin"/>
                <a:cs typeface="Helvetica Neue Thin"/>
              </a:rPr>
              <a:t>API Management</a:t>
            </a:r>
          </a:p>
        </p:txBody>
      </p:sp>
      <p:sp>
        <p:nvSpPr>
          <p:cNvPr id="100" name="Rounded Rectangle 99"/>
          <p:cNvSpPr/>
          <p:nvPr/>
        </p:nvSpPr>
        <p:spPr>
          <a:xfrm>
            <a:off x="9604682" y="2050103"/>
            <a:ext cx="2205549" cy="913027"/>
          </a:xfrm>
          <a:prstGeom prst="roundRect">
            <a:avLst/>
          </a:prstGeom>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r>
              <a:rPr lang="en-US" sz="2397" b="1" dirty="0">
                <a:solidFill>
                  <a:schemeClr val="tx2"/>
                </a:solidFill>
                <a:latin typeface="Helvetica Neue Thin"/>
                <a:cs typeface="Helvetica Neue Thin"/>
              </a:rPr>
              <a:t>Apigee Insights</a:t>
            </a:r>
          </a:p>
          <a:p>
            <a:pPr algn="ctr"/>
            <a:r>
              <a:rPr lang="en-US" sz="1465" dirty="0">
                <a:latin typeface="Helvetica Neue Thin"/>
                <a:cs typeface="Helvetica Neue Thin"/>
              </a:rPr>
              <a:t>Predictive Analytics</a:t>
            </a:r>
          </a:p>
        </p:txBody>
      </p:sp>
    </p:spTree>
    <p:extLst>
      <p:ext uri="{BB962C8B-B14F-4D97-AF65-F5344CB8AC3E}">
        <p14:creationId xmlns:p14="http://schemas.microsoft.com/office/powerpoint/2010/main" val="385467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par>
                                <p:cTn id="28" presetID="1"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fade">
                                      <p:cBhvr>
                                        <p:cTn id="35" dur="500"/>
                                        <p:tgtEl>
                                          <p:spTgt spid="80"/>
                                        </p:tgtEl>
                                      </p:cBhvr>
                                    </p:animEffect>
                                  </p:childTnLst>
                                </p:cTn>
                              </p:par>
                              <p:par>
                                <p:cTn id="36" presetID="10" presetClass="entr" presetSubtype="0" fill="hold"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par>
                                <p:cTn id="39" presetID="10"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par>
                                <p:cTn id="42" presetID="1" presetClass="entr" presetSubtype="0"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7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73"/>
                                        </p:tgtEl>
                                        <p:attrNameLst>
                                          <p:attrName>style.visibility</p:attrName>
                                        </p:attrNameLst>
                                      </p:cBhvr>
                                      <p:to>
                                        <p:strVal val="visible"/>
                                      </p:to>
                                    </p:set>
                                  </p:childTnLst>
                                </p:cTn>
                              </p:par>
                              <p:par>
                                <p:cTn id="52" presetID="1" presetClass="entr" presetSubtype="0" fill="hold" grpId="1" nodeType="with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71" grpId="0"/>
      <p:bldP spid="71" grpId="1"/>
      <p:bldP spid="80" grpId="0"/>
      <p:bldP spid="88" grpId="0"/>
      <p:bldP spid="92" grpId="0"/>
      <p:bldP spid="98" grpId="0" animBg="1"/>
      <p:bldP spid="10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Products</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37</a:t>
            </a:fld>
            <a:endParaRPr lang="en-US"/>
          </a:p>
        </p:txBody>
      </p:sp>
      <p:sp>
        <p:nvSpPr>
          <p:cNvPr id="3" name="Rectangle 2"/>
          <p:cNvSpPr/>
          <p:nvPr/>
        </p:nvSpPr>
        <p:spPr>
          <a:xfrm>
            <a:off x="420624" y="1573108"/>
            <a:ext cx="11466576" cy="4056495"/>
          </a:xfrm>
          <a:prstGeom prst="rect">
            <a:avLst/>
          </a:prstGeom>
        </p:spPr>
        <p:txBody>
          <a:bodyPr wrap="square">
            <a:spAutoFit/>
          </a:bodyPr>
          <a:lstStyle/>
          <a:p>
            <a:r>
              <a:rPr lang="en-US" sz="2800" dirty="0" err="1" smtClean="0"/>
              <a:t>Apigee</a:t>
            </a:r>
            <a:r>
              <a:rPr lang="en-US" sz="2800" dirty="0" smtClean="0"/>
              <a:t> </a:t>
            </a:r>
            <a:r>
              <a:rPr lang="en-US" sz="2800" dirty="0"/>
              <a:t>Enterprise delivers the most comprehensive set of tools to support your Mobile Value Chain.</a:t>
            </a:r>
          </a:p>
          <a:p>
            <a:pPr marL="228600" indent="-228600">
              <a:lnSpc>
                <a:spcPct val="120000"/>
              </a:lnSpc>
              <a:buFont typeface="+mj-lt"/>
              <a:buAutoNum type="arabicPeriod"/>
            </a:pPr>
            <a:r>
              <a:rPr lang="en-US" sz="2800" b="1" dirty="0" smtClean="0"/>
              <a:t>API </a:t>
            </a:r>
            <a:r>
              <a:rPr lang="en-US" sz="2800" b="1" dirty="0"/>
              <a:t>Layer to </a:t>
            </a:r>
            <a:r>
              <a:rPr lang="en-US" sz="2800" dirty="0">
                <a:solidFill>
                  <a:srgbClr val="494949"/>
                </a:solidFill>
                <a:cs typeface="Arial"/>
              </a:rPr>
              <a:t>securely transform backend services to easily consumable APIs to accelerate app development</a:t>
            </a:r>
          </a:p>
          <a:p>
            <a:pPr marL="228600" indent="-228600">
              <a:lnSpc>
                <a:spcPct val="120000"/>
              </a:lnSpc>
              <a:buFont typeface="+mj-lt"/>
              <a:buAutoNum type="arabicPeriod"/>
              <a:defRPr/>
            </a:pPr>
            <a:r>
              <a:rPr lang="en-US" sz="2800" b="1" dirty="0"/>
              <a:t>Developer Layer </a:t>
            </a:r>
            <a:r>
              <a:rPr lang="en-US" sz="2800" dirty="0"/>
              <a:t>to </a:t>
            </a:r>
            <a:r>
              <a:rPr lang="en-US" sz="2800" dirty="0">
                <a:solidFill>
                  <a:srgbClr val="494949"/>
                </a:solidFill>
                <a:cs typeface="Arial"/>
              </a:rPr>
              <a:t>enable, engage and transact with your developer community </a:t>
            </a:r>
            <a:r>
              <a:rPr lang="en-US" sz="2800" dirty="0"/>
              <a:t>(represented by the gray people graphics)</a:t>
            </a:r>
          </a:p>
          <a:p>
            <a:pPr marL="228600" indent="-228600">
              <a:lnSpc>
                <a:spcPct val="120000"/>
              </a:lnSpc>
              <a:buFont typeface="+mj-lt"/>
              <a:buAutoNum type="arabicPeriod"/>
              <a:defRPr/>
            </a:pPr>
            <a:r>
              <a:rPr lang="en-US" sz="2800" b="1" dirty="0"/>
              <a:t>Data Layer </a:t>
            </a:r>
            <a:r>
              <a:rPr lang="en-US" sz="2800" dirty="0"/>
              <a:t>to </a:t>
            </a:r>
            <a:r>
              <a:rPr lang="en-US" sz="2800" dirty="0">
                <a:solidFill>
                  <a:schemeClr val="accent4"/>
                </a:solidFill>
                <a:cs typeface="Arial"/>
              </a:rPr>
              <a:t>provide visibility from the app-end to the backend for business and technical teams</a:t>
            </a:r>
          </a:p>
        </p:txBody>
      </p:sp>
    </p:spTree>
    <p:extLst>
      <p:ext uri="{BB962C8B-B14F-4D97-AF65-F5344CB8AC3E}">
        <p14:creationId xmlns:p14="http://schemas.microsoft.com/office/powerpoint/2010/main" val="32798335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Apigee Edge – Overview of Capabilities</a:t>
            </a:r>
            <a:endParaRPr lang="en-US" dirty="0"/>
          </a:p>
        </p:txBody>
      </p:sp>
      <p:sp>
        <p:nvSpPr>
          <p:cNvPr id="146" name="Round Same Side Corner Rectangle 145"/>
          <p:cNvSpPr/>
          <p:nvPr/>
        </p:nvSpPr>
        <p:spPr>
          <a:xfrm rot="5400000">
            <a:off x="6050457" y="-510312"/>
            <a:ext cx="1461517"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47" name="TextBox 146"/>
          <p:cNvSpPr txBox="1"/>
          <p:nvPr/>
        </p:nvSpPr>
        <p:spPr>
          <a:xfrm>
            <a:off x="4358164" y="1311205"/>
            <a:ext cx="4858002" cy="54119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Developer Services</a:t>
            </a:r>
          </a:p>
        </p:txBody>
      </p:sp>
      <p:cxnSp>
        <p:nvCxnSpPr>
          <p:cNvPr id="148" name="Straight Connector 147"/>
          <p:cNvCxnSpPr/>
          <p:nvPr/>
        </p:nvCxnSpPr>
        <p:spPr>
          <a:xfrm>
            <a:off x="4311879" y="1867680"/>
            <a:ext cx="4938676" cy="0"/>
          </a:xfrm>
          <a:prstGeom prst="line">
            <a:avLst/>
          </a:prstGeom>
          <a:noFill/>
          <a:ln w="9525" cap="flat" cmpd="sng" algn="ctr">
            <a:solidFill>
              <a:srgbClr val="707372"/>
            </a:solidFill>
            <a:prstDash val="solid"/>
          </a:ln>
          <a:effectLst/>
        </p:spPr>
      </p:cxnSp>
      <p:sp>
        <p:nvSpPr>
          <p:cNvPr id="149" name="TextBox 148"/>
          <p:cNvSpPr txBox="1"/>
          <p:nvPr/>
        </p:nvSpPr>
        <p:spPr>
          <a:xfrm>
            <a:off x="4323776" y="2009152"/>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Portal</a:t>
            </a:r>
          </a:p>
        </p:txBody>
      </p:sp>
      <p:sp>
        <p:nvSpPr>
          <p:cNvPr id="150" name="TextBox 149"/>
          <p:cNvSpPr txBox="1"/>
          <p:nvPr/>
        </p:nvSpPr>
        <p:spPr>
          <a:xfrm>
            <a:off x="5581117" y="2009152"/>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Docs &amp; Modeling</a:t>
            </a:r>
          </a:p>
        </p:txBody>
      </p:sp>
      <p:sp>
        <p:nvSpPr>
          <p:cNvPr id="151" name="TextBox 150"/>
          <p:cNvSpPr txBox="1"/>
          <p:nvPr/>
        </p:nvSpPr>
        <p:spPr>
          <a:xfrm>
            <a:off x="6824441" y="2116704"/>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Explorer</a:t>
            </a:r>
          </a:p>
        </p:txBody>
      </p:sp>
      <p:sp>
        <p:nvSpPr>
          <p:cNvPr id="152" name="TextBox 151"/>
          <p:cNvSpPr txBox="1"/>
          <p:nvPr/>
        </p:nvSpPr>
        <p:spPr>
          <a:xfrm>
            <a:off x="8025319" y="2116706"/>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Monetization</a:t>
            </a:r>
          </a:p>
        </p:txBody>
      </p:sp>
      <p:cxnSp>
        <p:nvCxnSpPr>
          <p:cNvPr id="153" name="Straight Connector 152"/>
          <p:cNvCxnSpPr/>
          <p:nvPr/>
        </p:nvCxnSpPr>
        <p:spPr>
          <a:xfrm flipV="1">
            <a:off x="5581118" y="1867681"/>
            <a:ext cx="0" cy="822103"/>
          </a:xfrm>
          <a:prstGeom prst="line">
            <a:avLst/>
          </a:prstGeom>
          <a:noFill/>
          <a:ln w="9525" cap="flat" cmpd="sng" algn="ctr">
            <a:solidFill>
              <a:srgbClr val="707372"/>
            </a:solidFill>
            <a:prstDash val="solid"/>
          </a:ln>
          <a:effectLst/>
        </p:spPr>
      </p:cxnSp>
      <p:cxnSp>
        <p:nvCxnSpPr>
          <p:cNvPr id="154" name="Straight Connector 153"/>
          <p:cNvCxnSpPr/>
          <p:nvPr/>
        </p:nvCxnSpPr>
        <p:spPr>
          <a:xfrm flipV="1">
            <a:off x="6824438" y="1867681"/>
            <a:ext cx="0" cy="822103"/>
          </a:xfrm>
          <a:prstGeom prst="line">
            <a:avLst/>
          </a:prstGeom>
          <a:noFill/>
          <a:ln w="9525" cap="flat" cmpd="sng" algn="ctr">
            <a:solidFill>
              <a:srgbClr val="707372"/>
            </a:solidFill>
            <a:prstDash val="solid"/>
          </a:ln>
          <a:effectLst/>
        </p:spPr>
      </p:cxnSp>
      <p:cxnSp>
        <p:nvCxnSpPr>
          <p:cNvPr id="155" name="Straight Connector 154"/>
          <p:cNvCxnSpPr/>
          <p:nvPr/>
        </p:nvCxnSpPr>
        <p:spPr>
          <a:xfrm flipV="1">
            <a:off x="8025321" y="1867681"/>
            <a:ext cx="0" cy="822103"/>
          </a:xfrm>
          <a:prstGeom prst="line">
            <a:avLst/>
          </a:prstGeom>
          <a:noFill/>
          <a:ln w="9525" cap="flat" cmpd="sng" algn="ctr">
            <a:solidFill>
              <a:srgbClr val="707372"/>
            </a:solidFill>
            <a:prstDash val="solid"/>
          </a:ln>
          <a:effectLst/>
        </p:spPr>
      </p:cxnSp>
      <p:sp>
        <p:nvSpPr>
          <p:cNvPr id="156" name="Round Same Side Corner Rectangle 155"/>
          <p:cNvSpPr/>
          <p:nvPr/>
        </p:nvSpPr>
        <p:spPr>
          <a:xfrm rot="5400000">
            <a:off x="6050454" y="1275903"/>
            <a:ext cx="1461516"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57" name="TextBox 156"/>
          <p:cNvSpPr txBox="1"/>
          <p:nvPr/>
        </p:nvSpPr>
        <p:spPr>
          <a:xfrm>
            <a:off x="4358164" y="3085052"/>
            <a:ext cx="4858002" cy="574735"/>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Analytics Services</a:t>
            </a:r>
          </a:p>
        </p:txBody>
      </p:sp>
      <p:cxnSp>
        <p:nvCxnSpPr>
          <p:cNvPr id="158" name="Straight Connector 157"/>
          <p:cNvCxnSpPr/>
          <p:nvPr/>
        </p:nvCxnSpPr>
        <p:spPr>
          <a:xfrm>
            <a:off x="4311879" y="3649053"/>
            <a:ext cx="4938676" cy="0"/>
          </a:xfrm>
          <a:prstGeom prst="line">
            <a:avLst/>
          </a:prstGeom>
          <a:noFill/>
          <a:ln w="9525" cap="flat" cmpd="sng" algn="ctr">
            <a:solidFill>
              <a:srgbClr val="707372"/>
            </a:solidFill>
            <a:prstDash val="solid"/>
          </a:ln>
          <a:effectLst/>
        </p:spPr>
      </p:cxnSp>
      <p:sp>
        <p:nvSpPr>
          <p:cNvPr id="159" name="TextBox 158"/>
          <p:cNvSpPr txBox="1"/>
          <p:nvPr/>
        </p:nvSpPr>
        <p:spPr>
          <a:xfrm>
            <a:off x="4312025" y="3781114"/>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Metrics</a:t>
            </a:r>
          </a:p>
        </p:txBody>
      </p:sp>
      <p:sp>
        <p:nvSpPr>
          <p:cNvPr id="160" name="TextBox 159"/>
          <p:cNvSpPr txBox="1"/>
          <p:nvPr/>
        </p:nvSpPr>
        <p:spPr>
          <a:xfrm>
            <a:off x="5569367" y="3781114"/>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Ops Analytics</a:t>
            </a:r>
          </a:p>
        </p:txBody>
      </p:sp>
      <p:sp>
        <p:nvSpPr>
          <p:cNvPr id="161" name="TextBox 160"/>
          <p:cNvSpPr txBox="1"/>
          <p:nvPr/>
        </p:nvSpPr>
        <p:spPr>
          <a:xfrm>
            <a:off x="6812689" y="3781113"/>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App Performance</a:t>
            </a:r>
          </a:p>
        </p:txBody>
      </p:sp>
      <p:sp>
        <p:nvSpPr>
          <p:cNvPr id="162" name="TextBox 161"/>
          <p:cNvSpPr txBox="1"/>
          <p:nvPr/>
        </p:nvSpPr>
        <p:spPr>
          <a:xfrm>
            <a:off x="8025319" y="3898078"/>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App Usage</a:t>
            </a:r>
          </a:p>
        </p:txBody>
      </p:sp>
      <p:cxnSp>
        <p:nvCxnSpPr>
          <p:cNvPr id="163" name="Straight Connector 162"/>
          <p:cNvCxnSpPr/>
          <p:nvPr/>
        </p:nvCxnSpPr>
        <p:spPr>
          <a:xfrm flipV="1">
            <a:off x="5581118" y="3649053"/>
            <a:ext cx="0" cy="822103"/>
          </a:xfrm>
          <a:prstGeom prst="line">
            <a:avLst/>
          </a:prstGeom>
          <a:noFill/>
          <a:ln w="9525" cap="flat" cmpd="sng" algn="ctr">
            <a:solidFill>
              <a:srgbClr val="707372"/>
            </a:solidFill>
            <a:prstDash val="solid"/>
          </a:ln>
          <a:effectLst/>
        </p:spPr>
      </p:cxnSp>
      <p:cxnSp>
        <p:nvCxnSpPr>
          <p:cNvPr id="164" name="Straight Connector 163"/>
          <p:cNvCxnSpPr/>
          <p:nvPr/>
        </p:nvCxnSpPr>
        <p:spPr>
          <a:xfrm flipV="1">
            <a:off x="6824438" y="3649053"/>
            <a:ext cx="0" cy="822103"/>
          </a:xfrm>
          <a:prstGeom prst="line">
            <a:avLst/>
          </a:prstGeom>
          <a:noFill/>
          <a:ln w="9525" cap="flat" cmpd="sng" algn="ctr">
            <a:solidFill>
              <a:srgbClr val="707372"/>
            </a:solidFill>
            <a:prstDash val="solid"/>
          </a:ln>
          <a:effectLst/>
        </p:spPr>
      </p:cxnSp>
      <p:cxnSp>
        <p:nvCxnSpPr>
          <p:cNvPr id="165" name="Straight Connector 164"/>
          <p:cNvCxnSpPr/>
          <p:nvPr/>
        </p:nvCxnSpPr>
        <p:spPr>
          <a:xfrm flipV="1">
            <a:off x="8025321" y="3649053"/>
            <a:ext cx="0" cy="822103"/>
          </a:xfrm>
          <a:prstGeom prst="line">
            <a:avLst/>
          </a:prstGeom>
          <a:noFill/>
          <a:ln w="9525" cap="flat" cmpd="sng" algn="ctr">
            <a:solidFill>
              <a:srgbClr val="707372"/>
            </a:solidFill>
            <a:prstDash val="solid"/>
          </a:ln>
          <a:effectLst/>
        </p:spPr>
      </p:cxnSp>
      <p:grpSp>
        <p:nvGrpSpPr>
          <p:cNvPr id="166" name="Group 165"/>
          <p:cNvGrpSpPr/>
          <p:nvPr/>
        </p:nvGrpSpPr>
        <p:grpSpPr>
          <a:xfrm rot="16200000">
            <a:off x="5358293" y="2364618"/>
            <a:ext cx="1461517" cy="6331109"/>
            <a:chOff x="996826" y="251952"/>
            <a:chExt cx="2258708" cy="6828572"/>
          </a:xfrm>
        </p:grpSpPr>
        <p:sp>
          <p:nvSpPr>
            <p:cNvPr id="167" name="Round Same Side Corner Rectangle 166"/>
            <p:cNvSpPr/>
            <p:nvPr/>
          </p:nvSpPr>
          <p:spPr>
            <a:xfrm>
              <a:off x="996826" y="251952"/>
              <a:ext cx="2258708" cy="1476864"/>
            </a:xfrm>
            <a:prstGeom prst="round2SameRect">
              <a:avLst>
                <a:gd name="adj1" fmla="val 7239"/>
                <a:gd name="adj2" fmla="val 0"/>
              </a:avLst>
            </a:prstGeom>
            <a:solidFill>
              <a:srgbClr val="54585A"/>
            </a:solidFill>
            <a:ln w="9525" cap="flat" cmpd="sng" algn="ctr">
              <a:solidFill>
                <a:srgbClr val="54585A"/>
              </a:solidFill>
              <a:prstDash val="solid"/>
            </a:ln>
            <a:effectLst/>
          </p:spPr>
          <p:txBody>
            <a:bodyPr tIns="1096137" rtlCol="0" anchor="ctr"/>
            <a:lstStyle/>
            <a:p>
              <a:pPr algn="ctr" defTabSz="456987">
                <a:defRPr/>
              </a:pPr>
              <a:endParaRPr lang="en-US" sz="1998" kern="0" dirty="0">
                <a:solidFill>
                  <a:prstClr val="white"/>
                </a:solidFill>
                <a:latin typeface="Helvetica Neue Thin"/>
                <a:cs typeface="Helvetica Neue Thin"/>
              </a:endParaRPr>
            </a:p>
          </p:txBody>
        </p:sp>
        <p:sp>
          <p:nvSpPr>
            <p:cNvPr id="168" name="Round Same Side Corner Rectangle 167"/>
            <p:cNvSpPr/>
            <p:nvPr/>
          </p:nvSpPr>
          <p:spPr>
            <a:xfrm rot="10800000">
              <a:off x="996826" y="1726213"/>
              <a:ext cx="2258706" cy="5354311"/>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rtlCol="0" anchor="ctr"/>
            <a:lstStyle/>
            <a:p>
              <a:pPr algn="ctr" defTabSz="456987">
                <a:defRPr/>
              </a:pPr>
              <a:endParaRPr lang="en-US" sz="1598" kern="0" dirty="0">
                <a:solidFill>
                  <a:prstClr val="white"/>
                </a:solidFill>
                <a:latin typeface="Helvetica Neue Thin"/>
                <a:cs typeface="Helvetica Neue Thin"/>
              </a:endParaRPr>
            </a:p>
          </p:txBody>
        </p:sp>
      </p:grpSp>
      <p:sp>
        <p:nvSpPr>
          <p:cNvPr id="169" name="TextBox 168"/>
          <p:cNvSpPr txBox="1"/>
          <p:nvPr/>
        </p:nvSpPr>
        <p:spPr>
          <a:xfrm>
            <a:off x="4336648" y="4883055"/>
            <a:ext cx="4879519" cy="55988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API Services</a:t>
            </a:r>
          </a:p>
        </p:txBody>
      </p:sp>
      <p:cxnSp>
        <p:nvCxnSpPr>
          <p:cNvPr id="170" name="Straight Connector 169"/>
          <p:cNvCxnSpPr/>
          <p:nvPr/>
        </p:nvCxnSpPr>
        <p:spPr>
          <a:xfrm>
            <a:off x="4311879" y="5442943"/>
            <a:ext cx="4938676" cy="0"/>
          </a:xfrm>
          <a:prstGeom prst="line">
            <a:avLst/>
          </a:prstGeom>
          <a:noFill/>
          <a:ln w="9525" cap="flat" cmpd="sng" algn="ctr">
            <a:solidFill>
              <a:srgbClr val="707372"/>
            </a:solidFill>
            <a:prstDash val="solid"/>
          </a:ln>
          <a:effectLst/>
        </p:spPr>
      </p:cxnSp>
      <p:sp>
        <p:nvSpPr>
          <p:cNvPr id="171" name="TextBox 170"/>
          <p:cNvSpPr txBox="1"/>
          <p:nvPr/>
        </p:nvSpPr>
        <p:spPr>
          <a:xfrm>
            <a:off x="4388362" y="5594050"/>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Management</a:t>
            </a:r>
          </a:p>
        </p:txBody>
      </p:sp>
      <p:sp>
        <p:nvSpPr>
          <p:cNvPr id="172" name="TextBox 171"/>
          <p:cNvSpPr txBox="1"/>
          <p:nvPr/>
        </p:nvSpPr>
        <p:spPr>
          <a:xfrm>
            <a:off x="5699452" y="5670215"/>
            <a:ext cx="1103768"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BaaS</a:t>
            </a:r>
          </a:p>
        </p:txBody>
      </p:sp>
      <p:sp>
        <p:nvSpPr>
          <p:cNvPr id="173" name="TextBox 172"/>
          <p:cNvSpPr txBox="1"/>
          <p:nvPr/>
        </p:nvSpPr>
        <p:spPr>
          <a:xfrm>
            <a:off x="6824440" y="5670215"/>
            <a:ext cx="1065867"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Security</a:t>
            </a:r>
          </a:p>
        </p:txBody>
      </p:sp>
      <p:sp>
        <p:nvSpPr>
          <p:cNvPr id="174" name="TextBox 173"/>
          <p:cNvSpPr txBox="1"/>
          <p:nvPr/>
        </p:nvSpPr>
        <p:spPr>
          <a:xfrm>
            <a:off x="7823288" y="5583404"/>
            <a:ext cx="1499315" cy="556199"/>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API </a:t>
            </a:r>
            <a:br>
              <a:rPr lang="en-US" sz="1465" dirty="0">
                <a:solidFill>
                  <a:srgbClr val="54585A"/>
                </a:solidFill>
                <a:latin typeface="Helvetica Neue Thin"/>
                <a:cs typeface="Helvetica Neue Thin"/>
              </a:rPr>
            </a:br>
            <a:r>
              <a:rPr lang="en-US" sz="1465" dirty="0">
                <a:solidFill>
                  <a:srgbClr val="54585A"/>
                </a:solidFill>
                <a:latin typeface="Helvetica Neue Thin"/>
                <a:cs typeface="Helvetica Neue Thin"/>
              </a:rPr>
              <a:t>Extensions</a:t>
            </a:r>
          </a:p>
        </p:txBody>
      </p:sp>
      <p:cxnSp>
        <p:nvCxnSpPr>
          <p:cNvPr id="175" name="Straight Connector 174"/>
          <p:cNvCxnSpPr/>
          <p:nvPr/>
        </p:nvCxnSpPr>
        <p:spPr>
          <a:xfrm flipV="1">
            <a:off x="5699452" y="5442942"/>
            <a:ext cx="0" cy="822103"/>
          </a:xfrm>
          <a:prstGeom prst="line">
            <a:avLst/>
          </a:prstGeom>
          <a:noFill/>
          <a:ln w="9525" cap="flat" cmpd="sng" algn="ctr">
            <a:solidFill>
              <a:srgbClr val="707372"/>
            </a:solidFill>
            <a:prstDash val="solid"/>
          </a:ln>
          <a:effectLst/>
        </p:spPr>
      </p:cxnSp>
      <p:cxnSp>
        <p:nvCxnSpPr>
          <p:cNvPr id="176" name="Straight Connector 175"/>
          <p:cNvCxnSpPr/>
          <p:nvPr/>
        </p:nvCxnSpPr>
        <p:spPr>
          <a:xfrm flipV="1">
            <a:off x="6824438" y="5442942"/>
            <a:ext cx="0" cy="822103"/>
          </a:xfrm>
          <a:prstGeom prst="line">
            <a:avLst/>
          </a:prstGeom>
          <a:noFill/>
          <a:ln w="9525" cap="flat" cmpd="sng" algn="ctr">
            <a:solidFill>
              <a:srgbClr val="707372"/>
            </a:solidFill>
            <a:prstDash val="solid"/>
          </a:ln>
          <a:effectLst/>
        </p:spPr>
      </p:cxnSp>
      <p:cxnSp>
        <p:nvCxnSpPr>
          <p:cNvPr id="177" name="Straight Connector 176"/>
          <p:cNvCxnSpPr/>
          <p:nvPr/>
        </p:nvCxnSpPr>
        <p:spPr>
          <a:xfrm flipV="1">
            <a:off x="7906987" y="5442942"/>
            <a:ext cx="0" cy="822103"/>
          </a:xfrm>
          <a:prstGeom prst="line">
            <a:avLst/>
          </a:prstGeom>
          <a:noFill/>
          <a:ln w="9525" cap="flat" cmpd="sng" algn="ctr">
            <a:solidFill>
              <a:srgbClr val="707372"/>
            </a:solidFill>
            <a:prstDash val="solid"/>
          </a:ln>
          <a:effectLst/>
        </p:spPr>
      </p:cxnSp>
      <p:sp>
        <p:nvSpPr>
          <p:cNvPr id="178" name="TextBox 177"/>
          <p:cNvSpPr txBox="1"/>
          <p:nvPr/>
        </p:nvSpPr>
        <p:spPr>
          <a:xfrm>
            <a:off x="1594890" y="5672345"/>
            <a:ext cx="1238347" cy="25565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Backend</a:t>
            </a:r>
          </a:p>
        </p:txBody>
      </p:sp>
      <p:sp>
        <p:nvSpPr>
          <p:cNvPr id="179" name="TextBox 178"/>
          <p:cNvSpPr txBox="1"/>
          <p:nvPr/>
        </p:nvSpPr>
        <p:spPr>
          <a:xfrm>
            <a:off x="1377536" y="2373312"/>
            <a:ext cx="1737360" cy="52832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API Team</a:t>
            </a:r>
          </a:p>
        </p:txBody>
      </p:sp>
      <p:grpSp>
        <p:nvGrpSpPr>
          <p:cNvPr id="180" name="Group 179"/>
          <p:cNvGrpSpPr/>
          <p:nvPr/>
        </p:nvGrpSpPr>
        <p:grpSpPr>
          <a:xfrm>
            <a:off x="1879866" y="4717997"/>
            <a:ext cx="951039" cy="954350"/>
            <a:chOff x="777262" y="4664435"/>
            <a:chExt cx="782019" cy="785560"/>
          </a:xfrm>
        </p:grpSpPr>
        <p:pic>
          <p:nvPicPr>
            <p:cNvPr id="181" name="Picture 1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62" y="4924302"/>
              <a:ext cx="510814" cy="525693"/>
            </a:xfrm>
            <a:prstGeom prst="rect">
              <a:avLst/>
            </a:prstGeom>
          </p:spPr>
        </p:pic>
        <p:pic>
          <p:nvPicPr>
            <p:cNvPr id="182" name="Picture 18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2706" y="4664435"/>
              <a:ext cx="596575" cy="596730"/>
            </a:xfrm>
            <a:prstGeom prst="rect">
              <a:avLst/>
            </a:prstGeom>
          </p:spPr>
        </p:pic>
      </p:grpSp>
      <p:pic>
        <p:nvPicPr>
          <p:cNvPr id="183" name="Picture 1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94296" y="1614815"/>
            <a:ext cx="703843" cy="750089"/>
          </a:xfrm>
          <a:prstGeom prst="rect">
            <a:avLst/>
          </a:prstGeom>
        </p:spPr>
      </p:pic>
      <p:cxnSp>
        <p:nvCxnSpPr>
          <p:cNvPr id="184" name="Straight Arrow Connector 183"/>
          <p:cNvCxnSpPr/>
          <p:nvPr/>
        </p:nvCxnSpPr>
        <p:spPr>
          <a:xfrm flipH="1">
            <a:off x="2587908" y="1959025"/>
            <a:ext cx="357102" cy="0"/>
          </a:xfrm>
          <a:prstGeom prst="straightConnector1">
            <a:avLst/>
          </a:prstGeom>
          <a:noFill/>
          <a:ln w="19050" cap="flat" cmpd="sng" algn="ctr">
            <a:solidFill>
              <a:srgbClr val="FC4C02"/>
            </a:solidFill>
            <a:prstDash val="sysDot"/>
            <a:headEnd type="none"/>
            <a:tailEnd type="arrow"/>
          </a:ln>
          <a:effectLst/>
        </p:spPr>
      </p:cxnSp>
      <p:cxnSp>
        <p:nvCxnSpPr>
          <p:cNvPr id="185" name="Straight Arrow Connector 184"/>
          <p:cNvCxnSpPr/>
          <p:nvPr/>
        </p:nvCxnSpPr>
        <p:spPr>
          <a:xfrm flipH="1">
            <a:off x="2620182" y="5397142"/>
            <a:ext cx="274321" cy="0"/>
          </a:xfrm>
          <a:prstGeom prst="straightConnector1">
            <a:avLst/>
          </a:prstGeom>
          <a:noFill/>
          <a:ln w="19050" cap="flat" cmpd="sng" algn="ctr">
            <a:solidFill>
              <a:srgbClr val="FC4C02"/>
            </a:solidFill>
            <a:prstDash val="sysDot"/>
            <a:headEnd type="none"/>
            <a:tailEnd type="arrow"/>
          </a:ln>
          <a:effectLst/>
        </p:spPr>
      </p:cxnSp>
      <p:grpSp>
        <p:nvGrpSpPr>
          <p:cNvPr id="186" name="Group 185"/>
          <p:cNvGrpSpPr/>
          <p:nvPr/>
        </p:nvGrpSpPr>
        <p:grpSpPr>
          <a:xfrm flipH="1">
            <a:off x="2382026" y="2673270"/>
            <a:ext cx="562988" cy="1105686"/>
            <a:chOff x="-1077584" y="2661758"/>
            <a:chExt cx="562987" cy="1106838"/>
          </a:xfrm>
        </p:grpSpPr>
        <p:cxnSp>
          <p:nvCxnSpPr>
            <p:cNvPr id="187" name="Straight Arrow Connector 186"/>
            <p:cNvCxnSpPr/>
            <p:nvPr/>
          </p:nvCxnSpPr>
          <p:spPr>
            <a:xfrm>
              <a:off x="-520602" y="2661758"/>
              <a:ext cx="0" cy="1106838"/>
            </a:xfrm>
            <a:prstGeom prst="straightConnector1">
              <a:avLst/>
            </a:prstGeom>
            <a:noFill/>
            <a:ln w="19050" cap="flat" cmpd="sng" algn="ctr">
              <a:solidFill>
                <a:srgbClr val="FC4C02"/>
              </a:solidFill>
              <a:prstDash val="sysDot"/>
              <a:headEnd type="arrow"/>
              <a:tailEnd type="none"/>
            </a:ln>
            <a:effectLst/>
          </p:spPr>
        </p:cxnSp>
        <p:cxnSp>
          <p:nvCxnSpPr>
            <p:cNvPr id="188" name="Straight Arrow Connector 187"/>
            <p:cNvCxnSpPr/>
            <p:nvPr/>
          </p:nvCxnSpPr>
          <p:spPr>
            <a:xfrm flipH="1">
              <a:off x="-1077584" y="3768596"/>
              <a:ext cx="562987" cy="0"/>
            </a:xfrm>
            <a:prstGeom prst="straightConnector1">
              <a:avLst/>
            </a:prstGeom>
            <a:noFill/>
            <a:ln w="19050" cap="flat" cmpd="sng" algn="ctr">
              <a:solidFill>
                <a:srgbClr val="FC4C02"/>
              </a:solidFill>
              <a:prstDash val="sysDot"/>
              <a:headEnd type="none"/>
              <a:tailEnd type="none"/>
            </a:ln>
            <a:effectLst/>
          </p:spPr>
        </p:cxnSp>
      </p:grpSp>
      <p:grpSp>
        <p:nvGrpSpPr>
          <p:cNvPr id="189" name="Group 188"/>
          <p:cNvGrpSpPr/>
          <p:nvPr/>
        </p:nvGrpSpPr>
        <p:grpSpPr>
          <a:xfrm>
            <a:off x="9694898" y="5051998"/>
            <a:ext cx="558751" cy="558315"/>
            <a:chOff x="7722190" y="4842280"/>
            <a:chExt cx="558751" cy="558897"/>
          </a:xfrm>
        </p:grpSpPr>
        <p:sp>
          <p:nvSpPr>
            <p:cNvPr id="190" name="Rounded Rectangle 189"/>
            <p:cNvSpPr/>
            <p:nvPr/>
          </p:nvSpPr>
          <p:spPr>
            <a:xfrm>
              <a:off x="7722190" y="4842280"/>
              <a:ext cx="558751" cy="558897"/>
            </a:xfrm>
            <a:prstGeom prst="roundRect">
              <a:avLst>
                <a:gd name="adj" fmla="val 7226"/>
              </a:avLst>
            </a:prstGeom>
            <a:solidFill>
              <a:srgbClr val="FC4C02"/>
            </a:solidFill>
            <a:ln w="28575" cap="flat" cmpd="sng" algn="ctr">
              <a:solidFill>
                <a:srgbClr val="FC4C02"/>
              </a:solidFill>
              <a:prstDash val="solid"/>
              <a:round/>
              <a:headEnd type="none" w="med" len="med"/>
              <a:tailEnd type="none" w="med" len="med"/>
            </a:ln>
            <a:effectLst/>
          </p:spPr>
          <p:txBody>
            <a:bodyPr rtlCol="0" anchor="ctr"/>
            <a:lstStyle/>
            <a:p>
              <a:pPr algn="ctr" defTabSz="456987">
                <a:defRPr/>
              </a:pPr>
              <a:endParaRPr lang="en-US" sz="2397" kern="0" dirty="0" err="1">
                <a:solidFill>
                  <a:srgbClr val="54585A"/>
                </a:solidFill>
                <a:latin typeface="Helvetica Neue Thin"/>
                <a:cs typeface="Helvetica Neue Thin"/>
              </a:endParaRPr>
            </a:p>
          </p:txBody>
        </p:sp>
        <p:pic>
          <p:nvPicPr>
            <p:cNvPr id="191" name="Picture 1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08959" y="4928670"/>
              <a:ext cx="389995" cy="386116"/>
            </a:xfrm>
            <a:prstGeom prst="rect">
              <a:avLst/>
            </a:prstGeom>
          </p:spPr>
        </p:pic>
      </p:grpSp>
      <p:grpSp>
        <p:nvGrpSpPr>
          <p:cNvPr id="192" name="Group 191"/>
          <p:cNvGrpSpPr/>
          <p:nvPr/>
        </p:nvGrpSpPr>
        <p:grpSpPr>
          <a:xfrm flipH="1">
            <a:off x="9259181" y="2673271"/>
            <a:ext cx="485147" cy="1222581"/>
            <a:chOff x="934084" y="2661758"/>
            <a:chExt cx="485147" cy="1223856"/>
          </a:xfrm>
        </p:grpSpPr>
        <p:cxnSp>
          <p:nvCxnSpPr>
            <p:cNvPr id="193" name="Straight Arrow Connector 192"/>
            <p:cNvCxnSpPr/>
            <p:nvPr/>
          </p:nvCxnSpPr>
          <p:spPr>
            <a:xfrm>
              <a:off x="1074733" y="2661758"/>
              <a:ext cx="0" cy="963569"/>
            </a:xfrm>
            <a:prstGeom prst="straightConnector1">
              <a:avLst/>
            </a:prstGeom>
            <a:noFill/>
            <a:ln w="19050" cap="flat" cmpd="sng" algn="ctr">
              <a:solidFill>
                <a:srgbClr val="FC4C02"/>
              </a:solidFill>
              <a:prstDash val="sysDot"/>
              <a:headEnd type="arrow"/>
              <a:tailEnd type="none"/>
            </a:ln>
            <a:effectLst/>
          </p:spPr>
        </p:cxnSp>
        <p:cxnSp>
          <p:nvCxnSpPr>
            <p:cNvPr id="194" name="Straight Arrow Connector 193"/>
            <p:cNvCxnSpPr/>
            <p:nvPr/>
          </p:nvCxnSpPr>
          <p:spPr>
            <a:xfrm flipH="1">
              <a:off x="1062128" y="3625327"/>
              <a:ext cx="357103" cy="0"/>
            </a:xfrm>
            <a:prstGeom prst="straightConnector1">
              <a:avLst/>
            </a:prstGeom>
            <a:noFill/>
            <a:ln w="19050" cap="flat" cmpd="sng" algn="ctr">
              <a:solidFill>
                <a:srgbClr val="FC4C02"/>
              </a:solidFill>
              <a:prstDash val="sysDot"/>
              <a:headEnd type="none"/>
              <a:tailEnd type="none"/>
            </a:ln>
            <a:effectLst/>
          </p:spPr>
        </p:cxnSp>
        <p:cxnSp>
          <p:nvCxnSpPr>
            <p:cNvPr id="195" name="Straight Arrow Connector 194"/>
            <p:cNvCxnSpPr/>
            <p:nvPr/>
          </p:nvCxnSpPr>
          <p:spPr>
            <a:xfrm flipH="1">
              <a:off x="934084" y="3885614"/>
              <a:ext cx="485146" cy="0"/>
            </a:xfrm>
            <a:prstGeom prst="straightConnector1">
              <a:avLst/>
            </a:prstGeom>
            <a:noFill/>
            <a:ln w="19050" cap="flat" cmpd="sng" algn="ctr">
              <a:solidFill>
                <a:srgbClr val="FC4C02"/>
              </a:solidFill>
              <a:prstDash val="sysDot"/>
              <a:headEnd type="none"/>
              <a:tailEnd type="arrow"/>
            </a:ln>
            <a:effectLst/>
          </p:spPr>
        </p:cxnSp>
      </p:grpSp>
      <p:cxnSp>
        <p:nvCxnSpPr>
          <p:cNvPr id="196" name="Straight Arrow Connector 195"/>
          <p:cNvCxnSpPr/>
          <p:nvPr/>
        </p:nvCxnSpPr>
        <p:spPr>
          <a:xfrm flipH="1">
            <a:off x="9250549" y="2090449"/>
            <a:ext cx="232847" cy="0"/>
          </a:xfrm>
          <a:prstGeom prst="straightConnector1">
            <a:avLst/>
          </a:prstGeom>
          <a:noFill/>
          <a:ln w="19050" cap="flat" cmpd="sng" algn="ctr">
            <a:solidFill>
              <a:srgbClr val="FC4C02"/>
            </a:solidFill>
            <a:prstDash val="sysDot"/>
            <a:headEnd type="arrow"/>
            <a:tailEnd type="none"/>
          </a:ln>
          <a:effectLst/>
        </p:spPr>
      </p:cxnSp>
      <p:cxnSp>
        <p:nvCxnSpPr>
          <p:cNvPr id="197" name="Straight Arrow Connector 196"/>
          <p:cNvCxnSpPr/>
          <p:nvPr/>
        </p:nvCxnSpPr>
        <p:spPr>
          <a:xfrm flipH="1">
            <a:off x="9250549" y="5442943"/>
            <a:ext cx="232847" cy="0"/>
          </a:xfrm>
          <a:prstGeom prst="straightConnector1">
            <a:avLst/>
          </a:prstGeom>
          <a:noFill/>
          <a:ln w="19050" cap="flat" cmpd="sng" algn="ctr">
            <a:solidFill>
              <a:srgbClr val="FC4C02"/>
            </a:solidFill>
            <a:prstDash val="sysDot"/>
            <a:headEnd type="arrow"/>
            <a:tailEnd type="none"/>
          </a:ln>
          <a:effectLst/>
        </p:spPr>
      </p:cxnSp>
      <p:pic>
        <p:nvPicPr>
          <p:cNvPr id="198" name="Picture 1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flipH="1">
            <a:off x="9644511" y="1751644"/>
            <a:ext cx="433773" cy="630945"/>
          </a:xfrm>
          <a:prstGeom prst="rect">
            <a:avLst/>
          </a:prstGeom>
        </p:spPr>
      </p:pic>
      <p:pic>
        <p:nvPicPr>
          <p:cNvPr id="199" name="Picture 1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6464" y="3249901"/>
            <a:ext cx="287386" cy="783671"/>
          </a:xfrm>
          <a:prstGeom prst="rect">
            <a:avLst/>
          </a:prstGeom>
        </p:spPr>
      </p:pic>
      <p:pic>
        <p:nvPicPr>
          <p:cNvPr id="200" name="Picture 1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5063" y="1705126"/>
            <a:ext cx="717156" cy="578639"/>
          </a:xfrm>
          <a:prstGeom prst="rect">
            <a:avLst/>
          </a:prstGeom>
        </p:spPr>
      </p:pic>
      <p:sp>
        <p:nvSpPr>
          <p:cNvPr id="201" name="Round Same Side Corner Rectangle 200"/>
          <p:cNvSpPr/>
          <p:nvPr/>
        </p:nvSpPr>
        <p:spPr>
          <a:xfrm rot="16200000">
            <a:off x="2898889" y="1274388"/>
            <a:ext cx="1461516" cy="1369274"/>
          </a:xfrm>
          <a:prstGeom prst="round2SameRect">
            <a:avLst>
              <a:gd name="adj1" fmla="val 7239"/>
              <a:gd name="adj2" fmla="val 0"/>
            </a:avLst>
          </a:prstGeom>
          <a:solidFill>
            <a:srgbClr val="298FC2"/>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2" name="Picture 2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9411" y="1624041"/>
            <a:ext cx="948464" cy="740808"/>
          </a:xfrm>
          <a:prstGeom prst="rect">
            <a:avLst/>
          </a:prstGeom>
        </p:spPr>
      </p:pic>
      <p:sp>
        <p:nvSpPr>
          <p:cNvPr id="203" name="Round Same Side Corner Rectangle 202"/>
          <p:cNvSpPr/>
          <p:nvPr/>
        </p:nvSpPr>
        <p:spPr>
          <a:xfrm rot="16200000">
            <a:off x="2898891" y="3060603"/>
            <a:ext cx="1461517" cy="1369274"/>
          </a:xfrm>
          <a:prstGeom prst="round2SameRect">
            <a:avLst>
              <a:gd name="adj1" fmla="val 7239"/>
              <a:gd name="adj2" fmla="val 0"/>
            </a:avLst>
          </a:prstGeom>
          <a:solidFill>
            <a:srgbClr val="6E5199"/>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4" name="Picture 20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2907" y="3271363"/>
            <a:ext cx="700735" cy="940082"/>
          </a:xfrm>
          <a:prstGeom prst="rect">
            <a:avLst/>
          </a:prstGeom>
        </p:spPr>
      </p:pic>
      <p:pic>
        <p:nvPicPr>
          <p:cNvPr id="205" name="Picture 20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3083" y="5091072"/>
            <a:ext cx="807688" cy="866339"/>
          </a:xfrm>
          <a:prstGeom prst="rect">
            <a:avLst/>
          </a:prstGeom>
        </p:spPr>
      </p:pic>
      <p:pic>
        <p:nvPicPr>
          <p:cNvPr id="206" name="Picture 205"/>
          <p:cNvPicPr>
            <a:picLocks noChangeAspect="1"/>
          </p:cNvPicPr>
          <p:nvPr/>
        </p:nvPicPr>
        <p:blipFill>
          <a:blip r:embed="rId12"/>
          <a:stretch>
            <a:fillRect/>
          </a:stretch>
        </p:blipFill>
        <p:spPr>
          <a:xfrm>
            <a:off x="8202655" y="4926368"/>
            <a:ext cx="782844" cy="401328"/>
          </a:xfrm>
          <a:prstGeom prst="rect">
            <a:avLst/>
          </a:prstGeom>
        </p:spPr>
      </p:pic>
    </p:spTree>
    <p:extLst>
      <p:ext uri="{BB962C8B-B14F-4D97-AF65-F5344CB8AC3E}">
        <p14:creationId xmlns:p14="http://schemas.microsoft.com/office/powerpoint/2010/main" val="3484115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Apigee Edge – Overview of Capabilities</a:t>
            </a:r>
            <a:endParaRPr lang="en-US" dirty="0"/>
          </a:p>
        </p:txBody>
      </p:sp>
      <p:sp>
        <p:nvSpPr>
          <p:cNvPr id="146" name="Round Same Side Corner Rectangle 145"/>
          <p:cNvSpPr/>
          <p:nvPr/>
        </p:nvSpPr>
        <p:spPr>
          <a:xfrm rot="5400000">
            <a:off x="6050457" y="-510312"/>
            <a:ext cx="1461517"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47" name="TextBox 146"/>
          <p:cNvSpPr txBox="1"/>
          <p:nvPr/>
        </p:nvSpPr>
        <p:spPr>
          <a:xfrm>
            <a:off x="4358164" y="1311205"/>
            <a:ext cx="4858002" cy="54119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Developer Services</a:t>
            </a:r>
          </a:p>
        </p:txBody>
      </p:sp>
      <p:cxnSp>
        <p:nvCxnSpPr>
          <p:cNvPr id="148" name="Straight Connector 147"/>
          <p:cNvCxnSpPr/>
          <p:nvPr/>
        </p:nvCxnSpPr>
        <p:spPr>
          <a:xfrm>
            <a:off x="4311879" y="1867680"/>
            <a:ext cx="4938676" cy="0"/>
          </a:xfrm>
          <a:prstGeom prst="line">
            <a:avLst/>
          </a:prstGeom>
          <a:noFill/>
          <a:ln w="9525" cap="flat" cmpd="sng" algn="ctr">
            <a:solidFill>
              <a:srgbClr val="707372"/>
            </a:solidFill>
            <a:prstDash val="solid"/>
          </a:ln>
          <a:effectLst/>
        </p:spPr>
      </p:cxnSp>
      <p:sp>
        <p:nvSpPr>
          <p:cNvPr id="149" name="TextBox 148"/>
          <p:cNvSpPr txBox="1"/>
          <p:nvPr/>
        </p:nvSpPr>
        <p:spPr>
          <a:xfrm>
            <a:off x="4323776" y="2009152"/>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Portal</a:t>
            </a:r>
          </a:p>
        </p:txBody>
      </p:sp>
      <p:sp>
        <p:nvSpPr>
          <p:cNvPr id="150" name="TextBox 149"/>
          <p:cNvSpPr txBox="1"/>
          <p:nvPr/>
        </p:nvSpPr>
        <p:spPr>
          <a:xfrm>
            <a:off x="5581117" y="2009152"/>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Docs &amp; Modeling</a:t>
            </a:r>
          </a:p>
        </p:txBody>
      </p:sp>
      <p:sp>
        <p:nvSpPr>
          <p:cNvPr id="151" name="TextBox 150"/>
          <p:cNvSpPr txBox="1"/>
          <p:nvPr/>
        </p:nvSpPr>
        <p:spPr>
          <a:xfrm>
            <a:off x="6824441" y="2116704"/>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Explorer</a:t>
            </a:r>
          </a:p>
        </p:txBody>
      </p:sp>
      <p:sp>
        <p:nvSpPr>
          <p:cNvPr id="152" name="TextBox 151"/>
          <p:cNvSpPr txBox="1"/>
          <p:nvPr/>
        </p:nvSpPr>
        <p:spPr>
          <a:xfrm>
            <a:off x="8025319" y="2116706"/>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Monetization</a:t>
            </a:r>
          </a:p>
        </p:txBody>
      </p:sp>
      <p:cxnSp>
        <p:nvCxnSpPr>
          <p:cNvPr id="153" name="Straight Connector 152"/>
          <p:cNvCxnSpPr/>
          <p:nvPr/>
        </p:nvCxnSpPr>
        <p:spPr>
          <a:xfrm flipV="1">
            <a:off x="5581118" y="1867681"/>
            <a:ext cx="0" cy="822103"/>
          </a:xfrm>
          <a:prstGeom prst="line">
            <a:avLst/>
          </a:prstGeom>
          <a:noFill/>
          <a:ln w="9525" cap="flat" cmpd="sng" algn="ctr">
            <a:solidFill>
              <a:srgbClr val="707372"/>
            </a:solidFill>
            <a:prstDash val="solid"/>
          </a:ln>
          <a:effectLst/>
        </p:spPr>
      </p:cxnSp>
      <p:cxnSp>
        <p:nvCxnSpPr>
          <p:cNvPr id="154" name="Straight Connector 153"/>
          <p:cNvCxnSpPr/>
          <p:nvPr/>
        </p:nvCxnSpPr>
        <p:spPr>
          <a:xfrm flipV="1">
            <a:off x="6824438" y="1867681"/>
            <a:ext cx="0" cy="822103"/>
          </a:xfrm>
          <a:prstGeom prst="line">
            <a:avLst/>
          </a:prstGeom>
          <a:noFill/>
          <a:ln w="9525" cap="flat" cmpd="sng" algn="ctr">
            <a:solidFill>
              <a:srgbClr val="707372"/>
            </a:solidFill>
            <a:prstDash val="solid"/>
          </a:ln>
          <a:effectLst/>
        </p:spPr>
      </p:cxnSp>
      <p:cxnSp>
        <p:nvCxnSpPr>
          <p:cNvPr id="155" name="Straight Connector 154"/>
          <p:cNvCxnSpPr/>
          <p:nvPr/>
        </p:nvCxnSpPr>
        <p:spPr>
          <a:xfrm flipV="1">
            <a:off x="8025321" y="1867681"/>
            <a:ext cx="0" cy="822103"/>
          </a:xfrm>
          <a:prstGeom prst="line">
            <a:avLst/>
          </a:prstGeom>
          <a:noFill/>
          <a:ln w="9525" cap="flat" cmpd="sng" algn="ctr">
            <a:solidFill>
              <a:srgbClr val="707372"/>
            </a:solidFill>
            <a:prstDash val="solid"/>
          </a:ln>
          <a:effectLst/>
        </p:spPr>
      </p:cxnSp>
      <p:sp>
        <p:nvSpPr>
          <p:cNvPr id="156" name="Round Same Side Corner Rectangle 155"/>
          <p:cNvSpPr/>
          <p:nvPr/>
        </p:nvSpPr>
        <p:spPr>
          <a:xfrm rot="5400000">
            <a:off x="6050454" y="1275903"/>
            <a:ext cx="1461516"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57" name="TextBox 156"/>
          <p:cNvSpPr txBox="1"/>
          <p:nvPr/>
        </p:nvSpPr>
        <p:spPr>
          <a:xfrm>
            <a:off x="4358164" y="3085052"/>
            <a:ext cx="4858002" cy="574735"/>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Analytics Services</a:t>
            </a:r>
          </a:p>
        </p:txBody>
      </p:sp>
      <p:cxnSp>
        <p:nvCxnSpPr>
          <p:cNvPr id="158" name="Straight Connector 157"/>
          <p:cNvCxnSpPr/>
          <p:nvPr/>
        </p:nvCxnSpPr>
        <p:spPr>
          <a:xfrm>
            <a:off x="4311879" y="3649053"/>
            <a:ext cx="4938676" cy="0"/>
          </a:xfrm>
          <a:prstGeom prst="line">
            <a:avLst/>
          </a:prstGeom>
          <a:noFill/>
          <a:ln w="9525" cap="flat" cmpd="sng" algn="ctr">
            <a:solidFill>
              <a:srgbClr val="707372"/>
            </a:solidFill>
            <a:prstDash val="solid"/>
          </a:ln>
          <a:effectLst/>
        </p:spPr>
      </p:cxnSp>
      <p:sp>
        <p:nvSpPr>
          <p:cNvPr id="159" name="TextBox 158"/>
          <p:cNvSpPr txBox="1"/>
          <p:nvPr/>
        </p:nvSpPr>
        <p:spPr>
          <a:xfrm>
            <a:off x="4312025" y="3781114"/>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Metrics</a:t>
            </a:r>
          </a:p>
        </p:txBody>
      </p:sp>
      <p:sp>
        <p:nvSpPr>
          <p:cNvPr id="160" name="TextBox 159"/>
          <p:cNvSpPr txBox="1"/>
          <p:nvPr/>
        </p:nvSpPr>
        <p:spPr>
          <a:xfrm>
            <a:off x="5569367" y="3781114"/>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Ops Analytics</a:t>
            </a:r>
          </a:p>
        </p:txBody>
      </p:sp>
      <p:sp>
        <p:nvSpPr>
          <p:cNvPr id="161" name="TextBox 160"/>
          <p:cNvSpPr txBox="1"/>
          <p:nvPr/>
        </p:nvSpPr>
        <p:spPr>
          <a:xfrm>
            <a:off x="6812689" y="3781113"/>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App Performance</a:t>
            </a:r>
          </a:p>
        </p:txBody>
      </p:sp>
      <p:sp>
        <p:nvSpPr>
          <p:cNvPr id="162" name="TextBox 161"/>
          <p:cNvSpPr txBox="1"/>
          <p:nvPr/>
        </p:nvSpPr>
        <p:spPr>
          <a:xfrm>
            <a:off x="8025319" y="3898078"/>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App Usage</a:t>
            </a:r>
          </a:p>
        </p:txBody>
      </p:sp>
      <p:cxnSp>
        <p:nvCxnSpPr>
          <p:cNvPr id="163" name="Straight Connector 162"/>
          <p:cNvCxnSpPr/>
          <p:nvPr/>
        </p:nvCxnSpPr>
        <p:spPr>
          <a:xfrm flipV="1">
            <a:off x="5581118" y="3649053"/>
            <a:ext cx="0" cy="822103"/>
          </a:xfrm>
          <a:prstGeom prst="line">
            <a:avLst/>
          </a:prstGeom>
          <a:noFill/>
          <a:ln w="9525" cap="flat" cmpd="sng" algn="ctr">
            <a:solidFill>
              <a:srgbClr val="707372"/>
            </a:solidFill>
            <a:prstDash val="solid"/>
          </a:ln>
          <a:effectLst/>
        </p:spPr>
      </p:cxnSp>
      <p:cxnSp>
        <p:nvCxnSpPr>
          <p:cNvPr id="164" name="Straight Connector 163"/>
          <p:cNvCxnSpPr/>
          <p:nvPr/>
        </p:nvCxnSpPr>
        <p:spPr>
          <a:xfrm flipV="1">
            <a:off x="6824438" y="3649053"/>
            <a:ext cx="0" cy="822103"/>
          </a:xfrm>
          <a:prstGeom prst="line">
            <a:avLst/>
          </a:prstGeom>
          <a:noFill/>
          <a:ln w="9525" cap="flat" cmpd="sng" algn="ctr">
            <a:solidFill>
              <a:srgbClr val="707372"/>
            </a:solidFill>
            <a:prstDash val="solid"/>
          </a:ln>
          <a:effectLst/>
        </p:spPr>
      </p:cxnSp>
      <p:cxnSp>
        <p:nvCxnSpPr>
          <p:cNvPr id="165" name="Straight Connector 164"/>
          <p:cNvCxnSpPr/>
          <p:nvPr/>
        </p:nvCxnSpPr>
        <p:spPr>
          <a:xfrm flipV="1">
            <a:off x="8025321" y="3649053"/>
            <a:ext cx="0" cy="822103"/>
          </a:xfrm>
          <a:prstGeom prst="line">
            <a:avLst/>
          </a:prstGeom>
          <a:noFill/>
          <a:ln w="9525" cap="flat" cmpd="sng" algn="ctr">
            <a:solidFill>
              <a:srgbClr val="707372"/>
            </a:solidFill>
            <a:prstDash val="solid"/>
          </a:ln>
          <a:effectLst/>
        </p:spPr>
      </p:cxnSp>
      <p:grpSp>
        <p:nvGrpSpPr>
          <p:cNvPr id="166" name="Group 165"/>
          <p:cNvGrpSpPr/>
          <p:nvPr/>
        </p:nvGrpSpPr>
        <p:grpSpPr>
          <a:xfrm rot="16200000">
            <a:off x="5358293" y="2364618"/>
            <a:ext cx="1461517" cy="6331109"/>
            <a:chOff x="996826" y="251952"/>
            <a:chExt cx="2258708" cy="6828572"/>
          </a:xfrm>
        </p:grpSpPr>
        <p:sp>
          <p:nvSpPr>
            <p:cNvPr id="167" name="Round Same Side Corner Rectangle 166"/>
            <p:cNvSpPr/>
            <p:nvPr/>
          </p:nvSpPr>
          <p:spPr>
            <a:xfrm>
              <a:off x="996826" y="251952"/>
              <a:ext cx="2258708" cy="1476864"/>
            </a:xfrm>
            <a:prstGeom prst="round2SameRect">
              <a:avLst>
                <a:gd name="adj1" fmla="val 7239"/>
                <a:gd name="adj2" fmla="val 0"/>
              </a:avLst>
            </a:prstGeom>
            <a:solidFill>
              <a:srgbClr val="54585A"/>
            </a:solidFill>
            <a:ln w="9525" cap="flat" cmpd="sng" algn="ctr">
              <a:solidFill>
                <a:srgbClr val="54585A"/>
              </a:solidFill>
              <a:prstDash val="solid"/>
            </a:ln>
            <a:effectLst/>
          </p:spPr>
          <p:txBody>
            <a:bodyPr tIns="1096137" rtlCol="0" anchor="ctr"/>
            <a:lstStyle/>
            <a:p>
              <a:pPr algn="ctr" defTabSz="456987">
                <a:defRPr/>
              </a:pPr>
              <a:endParaRPr lang="en-US" sz="1998" kern="0" dirty="0">
                <a:solidFill>
                  <a:prstClr val="white"/>
                </a:solidFill>
                <a:latin typeface="Helvetica Neue Thin"/>
                <a:cs typeface="Helvetica Neue Thin"/>
              </a:endParaRPr>
            </a:p>
          </p:txBody>
        </p:sp>
        <p:sp>
          <p:nvSpPr>
            <p:cNvPr id="168" name="Round Same Side Corner Rectangle 167"/>
            <p:cNvSpPr/>
            <p:nvPr/>
          </p:nvSpPr>
          <p:spPr>
            <a:xfrm rot="10800000">
              <a:off x="996826" y="1726213"/>
              <a:ext cx="2258706" cy="5354311"/>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rtlCol="0" anchor="ctr"/>
            <a:lstStyle/>
            <a:p>
              <a:pPr algn="ctr" defTabSz="456987">
                <a:defRPr/>
              </a:pPr>
              <a:endParaRPr lang="en-US" sz="1598" kern="0" dirty="0">
                <a:solidFill>
                  <a:prstClr val="white"/>
                </a:solidFill>
                <a:latin typeface="Helvetica Neue Thin"/>
                <a:cs typeface="Helvetica Neue Thin"/>
              </a:endParaRPr>
            </a:p>
          </p:txBody>
        </p:sp>
      </p:grpSp>
      <p:sp>
        <p:nvSpPr>
          <p:cNvPr id="169" name="TextBox 168"/>
          <p:cNvSpPr txBox="1"/>
          <p:nvPr/>
        </p:nvSpPr>
        <p:spPr>
          <a:xfrm>
            <a:off x="4336648" y="4883055"/>
            <a:ext cx="4879519" cy="55988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API Services</a:t>
            </a:r>
          </a:p>
        </p:txBody>
      </p:sp>
      <p:cxnSp>
        <p:nvCxnSpPr>
          <p:cNvPr id="170" name="Straight Connector 169"/>
          <p:cNvCxnSpPr/>
          <p:nvPr/>
        </p:nvCxnSpPr>
        <p:spPr>
          <a:xfrm>
            <a:off x="4311879" y="5442943"/>
            <a:ext cx="4938676" cy="0"/>
          </a:xfrm>
          <a:prstGeom prst="line">
            <a:avLst/>
          </a:prstGeom>
          <a:noFill/>
          <a:ln w="9525" cap="flat" cmpd="sng" algn="ctr">
            <a:solidFill>
              <a:srgbClr val="707372"/>
            </a:solidFill>
            <a:prstDash val="solid"/>
          </a:ln>
          <a:effectLst/>
        </p:spPr>
      </p:cxnSp>
      <p:sp>
        <p:nvSpPr>
          <p:cNvPr id="171" name="TextBox 170"/>
          <p:cNvSpPr txBox="1"/>
          <p:nvPr/>
        </p:nvSpPr>
        <p:spPr>
          <a:xfrm>
            <a:off x="4388362" y="5594050"/>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Management</a:t>
            </a:r>
          </a:p>
        </p:txBody>
      </p:sp>
      <p:sp>
        <p:nvSpPr>
          <p:cNvPr id="172" name="TextBox 171"/>
          <p:cNvSpPr txBox="1"/>
          <p:nvPr/>
        </p:nvSpPr>
        <p:spPr>
          <a:xfrm>
            <a:off x="5699452" y="5670215"/>
            <a:ext cx="1103768"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BaaS</a:t>
            </a:r>
          </a:p>
        </p:txBody>
      </p:sp>
      <p:sp>
        <p:nvSpPr>
          <p:cNvPr id="173" name="TextBox 172"/>
          <p:cNvSpPr txBox="1"/>
          <p:nvPr/>
        </p:nvSpPr>
        <p:spPr>
          <a:xfrm>
            <a:off x="6824440" y="5670215"/>
            <a:ext cx="1065867"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Security</a:t>
            </a:r>
          </a:p>
        </p:txBody>
      </p:sp>
      <p:sp>
        <p:nvSpPr>
          <p:cNvPr id="174" name="TextBox 173"/>
          <p:cNvSpPr txBox="1"/>
          <p:nvPr/>
        </p:nvSpPr>
        <p:spPr>
          <a:xfrm>
            <a:off x="7823288" y="5583405"/>
            <a:ext cx="1499315"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API </a:t>
            </a:r>
            <a:br>
              <a:rPr lang="en-US" sz="1465" dirty="0">
                <a:solidFill>
                  <a:srgbClr val="54585A"/>
                </a:solidFill>
                <a:latin typeface="Helvetica Neue Thin"/>
                <a:cs typeface="Helvetica Neue Thin"/>
              </a:rPr>
            </a:br>
            <a:r>
              <a:rPr lang="en-US" sz="1465" dirty="0">
                <a:solidFill>
                  <a:srgbClr val="54585A"/>
                </a:solidFill>
                <a:latin typeface="Helvetica Neue Thin"/>
                <a:cs typeface="Helvetica Neue Thin"/>
              </a:rPr>
              <a:t>Extensions</a:t>
            </a:r>
          </a:p>
        </p:txBody>
      </p:sp>
      <p:cxnSp>
        <p:nvCxnSpPr>
          <p:cNvPr id="175" name="Straight Connector 174"/>
          <p:cNvCxnSpPr/>
          <p:nvPr/>
        </p:nvCxnSpPr>
        <p:spPr>
          <a:xfrm flipV="1">
            <a:off x="5699452" y="5442942"/>
            <a:ext cx="0" cy="822103"/>
          </a:xfrm>
          <a:prstGeom prst="line">
            <a:avLst/>
          </a:prstGeom>
          <a:noFill/>
          <a:ln w="9525" cap="flat" cmpd="sng" algn="ctr">
            <a:solidFill>
              <a:srgbClr val="707372"/>
            </a:solidFill>
            <a:prstDash val="solid"/>
          </a:ln>
          <a:effectLst/>
        </p:spPr>
      </p:cxnSp>
      <p:cxnSp>
        <p:nvCxnSpPr>
          <p:cNvPr id="176" name="Straight Connector 175"/>
          <p:cNvCxnSpPr/>
          <p:nvPr/>
        </p:nvCxnSpPr>
        <p:spPr>
          <a:xfrm flipV="1">
            <a:off x="6824438" y="5442942"/>
            <a:ext cx="0" cy="822103"/>
          </a:xfrm>
          <a:prstGeom prst="line">
            <a:avLst/>
          </a:prstGeom>
          <a:noFill/>
          <a:ln w="9525" cap="flat" cmpd="sng" algn="ctr">
            <a:solidFill>
              <a:srgbClr val="707372"/>
            </a:solidFill>
            <a:prstDash val="solid"/>
          </a:ln>
          <a:effectLst/>
        </p:spPr>
      </p:cxnSp>
      <p:cxnSp>
        <p:nvCxnSpPr>
          <p:cNvPr id="177" name="Straight Connector 176"/>
          <p:cNvCxnSpPr/>
          <p:nvPr/>
        </p:nvCxnSpPr>
        <p:spPr>
          <a:xfrm flipV="1">
            <a:off x="7906987" y="5442942"/>
            <a:ext cx="0" cy="822103"/>
          </a:xfrm>
          <a:prstGeom prst="line">
            <a:avLst/>
          </a:prstGeom>
          <a:noFill/>
          <a:ln w="9525" cap="flat" cmpd="sng" algn="ctr">
            <a:solidFill>
              <a:srgbClr val="707372"/>
            </a:solidFill>
            <a:prstDash val="solid"/>
          </a:ln>
          <a:effectLst/>
        </p:spPr>
      </p:cxnSp>
      <p:sp>
        <p:nvSpPr>
          <p:cNvPr id="178" name="TextBox 177"/>
          <p:cNvSpPr txBox="1"/>
          <p:nvPr/>
        </p:nvSpPr>
        <p:spPr>
          <a:xfrm>
            <a:off x="1594890" y="5672345"/>
            <a:ext cx="1238347" cy="25565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Backend</a:t>
            </a:r>
          </a:p>
        </p:txBody>
      </p:sp>
      <p:sp>
        <p:nvSpPr>
          <p:cNvPr id="179" name="TextBox 178"/>
          <p:cNvSpPr txBox="1"/>
          <p:nvPr/>
        </p:nvSpPr>
        <p:spPr>
          <a:xfrm>
            <a:off x="1377536" y="2373312"/>
            <a:ext cx="1737360" cy="52832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API Team</a:t>
            </a:r>
          </a:p>
        </p:txBody>
      </p:sp>
      <p:grpSp>
        <p:nvGrpSpPr>
          <p:cNvPr id="180" name="Group 179"/>
          <p:cNvGrpSpPr/>
          <p:nvPr/>
        </p:nvGrpSpPr>
        <p:grpSpPr>
          <a:xfrm>
            <a:off x="1879866" y="4717997"/>
            <a:ext cx="951039" cy="954350"/>
            <a:chOff x="777262" y="4664435"/>
            <a:chExt cx="782019" cy="785560"/>
          </a:xfrm>
        </p:grpSpPr>
        <p:pic>
          <p:nvPicPr>
            <p:cNvPr id="181" name="Picture 1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62" y="4924302"/>
              <a:ext cx="510814" cy="525693"/>
            </a:xfrm>
            <a:prstGeom prst="rect">
              <a:avLst/>
            </a:prstGeom>
          </p:spPr>
        </p:pic>
        <p:pic>
          <p:nvPicPr>
            <p:cNvPr id="182" name="Picture 18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2706" y="4664435"/>
              <a:ext cx="596575" cy="596730"/>
            </a:xfrm>
            <a:prstGeom prst="rect">
              <a:avLst/>
            </a:prstGeom>
          </p:spPr>
        </p:pic>
      </p:grpSp>
      <p:pic>
        <p:nvPicPr>
          <p:cNvPr id="183" name="Picture 1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94296" y="1614815"/>
            <a:ext cx="703843" cy="750089"/>
          </a:xfrm>
          <a:prstGeom prst="rect">
            <a:avLst/>
          </a:prstGeom>
        </p:spPr>
      </p:pic>
      <p:cxnSp>
        <p:nvCxnSpPr>
          <p:cNvPr id="184" name="Straight Arrow Connector 183"/>
          <p:cNvCxnSpPr/>
          <p:nvPr/>
        </p:nvCxnSpPr>
        <p:spPr>
          <a:xfrm flipH="1">
            <a:off x="2587908" y="1959025"/>
            <a:ext cx="357102" cy="0"/>
          </a:xfrm>
          <a:prstGeom prst="straightConnector1">
            <a:avLst/>
          </a:prstGeom>
          <a:noFill/>
          <a:ln w="19050" cap="flat" cmpd="sng" algn="ctr">
            <a:solidFill>
              <a:srgbClr val="FC4C02"/>
            </a:solidFill>
            <a:prstDash val="sysDot"/>
            <a:headEnd type="none"/>
            <a:tailEnd type="arrow"/>
          </a:ln>
          <a:effectLst/>
        </p:spPr>
      </p:cxnSp>
      <p:cxnSp>
        <p:nvCxnSpPr>
          <p:cNvPr id="185" name="Straight Arrow Connector 184"/>
          <p:cNvCxnSpPr/>
          <p:nvPr/>
        </p:nvCxnSpPr>
        <p:spPr>
          <a:xfrm flipH="1">
            <a:off x="2620182" y="5397142"/>
            <a:ext cx="274321" cy="0"/>
          </a:xfrm>
          <a:prstGeom prst="straightConnector1">
            <a:avLst/>
          </a:prstGeom>
          <a:noFill/>
          <a:ln w="19050" cap="flat" cmpd="sng" algn="ctr">
            <a:solidFill>
              <a:srgbClr val="FC4C02"/>
            </a:solidFill>
            <a:prstDash val="sysDot"/>
            <a:headEnd type="none"/>
            <a:tailEnd type="arrow"/>
          </a:ln>
          <a:effectLst/>
        </p:spPr>
      </p:cxnSp>
      <p:grpSp>
        <p:nvGrpSpPr>
          <p:cNvPr id="186" name="Group 185"/>
          <p:cNvGrpSpPr/>
          <p:nvPr/>
        </p:nvGrpSpPr>
        <p:grpSpPr>
          <a:xfrm flipH="1">
            <a:off x="2382026" y="2673270"/>
            <a:ext cx="562988" cy="1105686"/>
            <a:chOff x="-1077584" y="2661758"/>
            <a:chExt cx="562987" cy="1106838"/>
          </a:xfrm>
        </p:grpSpPr>
        <p:cxnSp>
          <p:nvCxnSpPr>
            <p:cNvPr id="187" name="Straight Arrow Connector 186"/>
            <p:cNvCxnSpPr/>
            <p:nvPr/>
          </p:nvCxnSpPr>
          <p:spPr>
            <a:xfrm>
              <a:off x="-520602" y="2661758"/>
              <a:ext cx="0" cy="1106838"/>
            </a:xfrm>
            <a:prstGeom prst="straightConnector1">
              <a:avLst/>
            </a:prstGeom>
            <a:noFill/>
            <a:ln w="19050" cap="flat" cmpd="sng" algn="ctr">
              <a:solidFill>
                <a:srgbClr val="FC4C02"/>
              </a:solidFill>
              <a:prstDash val="sysDot"/>
              <a:headEnd type="arrow"/>
              <a:tailEnd type="none"/>
            </a:ln>
            <a:effectLst/>
          </p:spPr>
        </p:cxnSp>
        <p:cxnSp>
          <p:nvCxnSpPr>
            <p:cNvPr id="188" name="Straight Arrow Connector 187"/>
            <p:cNvCxnSpPr/>
            <p:nvPr/>
          </p:nvCxnSpPr>
          <p:spPr>
            <a:xfrm flipH="1">
              <a:off x="-1077584" y="3768596"/>
              <a:ext cx="562987" cy="0"/>
            </a:xfrm>
            <a:prstGeom prst="straightConnector1">
              <a:avLst/>
            </a:prstGeom>
            <a:noFill/>
            <a:ln w="19050" cap="flat" cmpd="sng" algn="ctr">
              <a:solidFill>
                <a:srgbClr val="FC4C02"/>
              </a:solidFill>
              <a:prstDash val="sysDot"/>
              <a:headEnd type="none"/>
              <a:tailEnd type="none"/>
            </a:ln>
            <a:effectLst/>
          </p:spPr>
        </p:cxnSp>
      </p:grpSp>
      <p:grpSp>
        <p:nvGrpSpPr>
          <p:cNvPr id="189" name="Group 188"/>
          <p:cNvGrpSpPr/>
          <p:nvPr/>
        </p:nvGrpSpPr>
        <p:grpSpPr>
          <a:xfrm>
            <a:off x="9694898" y="5051998"/>
            <a:ext cx="558751" cy="558315"/>
            <a:chOff x="7722190" y="4842280"/>
            <a:chExt cx="558751" cy="558897"/>
          </a:xfrm>
        </p:grpSpPr>
        <p:sp>
          <p:nvSpPr>
            <p:cNvPr id="190" name="Rounded Rectangle 189"/>
            <p:cNvSpPr/>
            <p:nvPr/>
          </p:nvSpPr>
          <p:spPr>
            <a:xfrm>
              <a:off x="7722190" y="4842280"/>
              <a:ext cx="558751" cy="558897"/>
            </a:xfrm>
            <a:prstGeom prst="roundRect">
              <a:avLst>
                <a:gd name="adj" fmla="val 7226"/>
              </a:avLst>
            </a:prstGeom>
            <a:solidFill>
              <a:srgbClr val="FC4C02"/>
            </a:solidFill>
            <a:ln w="28575" cap="flat" cmpd="sng" algn="ctr">
              <a:solidFill>
                <a:srgbClr val="FC4C02"/>
              </a:solidFill>
              <a:prstDash val="solid"/>
              <a:round/>
              <a:headEnd type="none" w="med" len="med"/>
              <a:tailEnd type="none" w="med" len="med"/>
            </a:ln>
            <a:effectLst/>
          </p:spPr>
          <p:txBody>
            <a:bodyPr rtlCol="0" anchor="ctr"/>
            <a:lstStyle/>
            <a:p>
              <a:pPr algn="ctr" defTabSz="456987">
                <a:defRPr/>
              </a:pPr>
              <a:endParaRPr lang="en-US" sz="2397" kern="0" dirty="0" err="1">
                <a:solidFill>
                  <a:srgbClr val="54585A"/>
                </a:solidFill>
                <a:latin typeface="Helvetica Neue Thin"/>
                <a:cs typeface="Helvetica Neue Thin"/>
              </a:endParaRPr>
            </a:p>
          </p:txBody>
        </p:sp>
        <p:pic>
          <p:nvPicPr>
            <p:cNvPr id="191" name="Picture 1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08959" y="4928670"/>
              <a:ext cx="389995" cy="386116"/>
            </a:xfrm>
            <a:prstGeom prst="rect">
              <a:avLst/>
            </a:prstGeom>
          </p:spPr>
        </p:pic>
      </p:grpSp>
      <p:grpSp>
        <p:nvGrpSpPr>
          <p:cNvPr id="192" name="Group 191"/>
          <p:cNvGrpSpPr/>
          <p:nvPr/>
        </p:nvGrpSpPr>
        <p:grpSpPr>
          <a:xfrm flipH="1">
            <a:off x="9259181" y="2673271"/>
            <a:ext cx="485147" cy="1222581"/>
            <a:chOff x="934084" y="2661758"/>
            <a:chExt cx="485147" cy="1223856"/>
          </a:xfrm>
        </p:grpSpPr>
        <p:cxnSp>
          <p:nvCxnSpPr>
            <p:cNvPr id="193" name="Straight Arrow Connector 192"/>
            <p:cNvCxnSpPr/>
            <p:nvPr/>
          </p:nvCxnSpPr>
          <p:spPr>
            <a:xfrm>
              <a:off x="1074733" y="2661758"/>
              <a:ext cx="0" cy="963569"/>
            </a:xfrm>
            <a:prstGeom prst="straightConnector1">
              <a:avLst/>
            </a:prstGeom>
            <a:noFill/>
            <a:ln w="19050" cap="flat" cmpd="sng" algn="ctr">
              <a:solidFill>
                <a:srgbClr val="FC4C02"/>
              </a:solidFill>
              <a:prstDash val="sysDot"/>
              <a:headEnd type="arrow"/>
              <a:tailEnd type="none"/>
            </a:ln>
            <a:effectLst/>
          </p:spPr>
        </p:cxnSp>
        <p:cxnSp>
          <p:nvCxnSpPr>
            <p:cNvPr id="194" name="Straight Arrow Connector 193"/>
            <p:cNvCxnSpPr/>
            <p:nvPr/>
          </p:nvCxnSpPr>
          <p:spPr>
            <a:xfrm flipH="1">
              <a:off x="1062128" y="3625327"/>
              <a:ext cx="357103" cy="0"/>
            </a:xfrm>
            <a:prstGeom prst="straightConnector1">
              <a:avLst/>
            </a:prstGeom>
            <a:noFill/>
            <a:ln w="19050" cap="flat" cmpd="sng" algn="ctr">
              <a:solidFill>
                <a:srgbClr val="FC4C02"/>
              </a:solidFill>
              <a:prstDash val="sysDot"/>
              <a:headEnd type="none"/>
              <a:tailEnd type="none"/>
            </a:ln>
            <a:effectLst/>
          </p:spPr>
        </p:cxnSp>
        <p:cxnSp>
          <p:nvCxnSpPr>
            <p:cNvPr id="195" name="Straight Arrow Connector 194"/>
            <p:cNvCxnSpPr/>
            <p:nvPr/>
          </p:nvCxnSpPr>
          <p:spPr>
            <a:xfrm flipH="1">
              <a:off x="934084" y="3885614"/>
              <a:ext cx="485146" cy="0"/>
            </a:xfrm>
            <a:prstGeom prst="straightConnector1">
              <a:avLst/>
            </a:prstGeom>
            <a:noFill/>
            <a:ln w="19050" cap="flat" cmpd="sng" algn="ctr">
              <a:solidFill>
                <a:srgbClr val="FC4C02"/>
              </a:solidFill>
              <a:prstDash val="sysDot"/>
              <a:headEnd type="none"/>
              <a:tailEnd type="arrow"/>
            </a:ln>
            <a:effectLst/>
          </p:spPr>
        </p:cxnSp>
      </p:grpSp>
      <p:cxnSp>
        <p:nvCxnSpPr>
          <p:cNvPr id="196" name="Straight Arrow Connector 195"/>
          <p:cNvCxnSpPr/>
          <p:nvPr/>
        </p:nvCxnSpPr>
        <p:spPr>
          <a:xfrm flipH="1">
            <a:off x="9250549" y="2090449"/>
            <a:ext cx="232847" cy="0"/>
          </a:xfrm>
          <a:prstGeom prst="straightConnector1">
            <a:avLst/>
          </a:prstGeom>
          <a:noFill/>
          <a:ln w="19050" cap="flat" cmpd="sng" algn="ctr">
            <a:solidFill>
              <a:srgbClr val="FC4C02"/>
            </a:solidFill>
            <a:prstDash val="sysDot"/>
            <a:headEnd type="arrow"/>
            <a:tailEnd type="none"/>
          </a:ln>
          <a:effectLst/>
        </p:spPr>
      </p:cxnSp>
      <p:cxnSp>
        <p:nvCxnSpPr>
          <p:cNvPr id="197" name="Straight Arrow Connector 196"/>
          <p:cNvCxnSpPr/>
          <p:nvPr/>
        </p:nvCxnSpPr>
        <p:spPr>
          <a:xfrm flipH="1">
            <a:off x="9250549" y="5442943"/>
            <a:ext cx="232847" cy="0"/>
          </a:xfrm>
          <a:prstGeom prst="straightConnector1">
            <a:avLst/>
          </a:prstGeom>
          <a:noFill/>
          <a:ln w="19050" cap="flat" cmpd="sng" algn="ctr">
            <a:solidFill>
              <a:srgbClr val="FC4C02"/>
            </a:solidFill>
            <a:prstDash val="sysDot"/>
            <a:headEnd type="arrow"/>
            <a:tailEnd type="none"/>
          </a:ln>
          <a:effectLst/>
        </p:spPr>
      </p:cxnSp>
      <p:pic>
        <p:nvPicPr>
          <p:cNvPr id="198" name="Picture 1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flipH="1">
            <a:off x="9644511" y="1751644"/>
            <a:ext cx="433773" cy="630945"/>
          </a:xfrm>
          <a:prstGeom prst="rect">
            <a:avLst/>
          </a:prstGeom>
        </p:spPr>
      </p:pic>
      <p:pic>
        <p:nvPicPr>
          <p:cNvPr id="199" name="Picture 1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6464" y="3249901"/>
            <a:ext cx="287386" cy="783671"/>
          </a:xfrm>
          <a:prstGeom prst="rect">
            <a:avLst/>
          </a:prstGeom>
        </p:spPr>
      </p:pic>
      <p:pic>
        <p:nvPicPr>
          <p:cNvPr id="200" name="Picture 1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5063" y="1705126"/>
            <a:ext cx="717156" cy="578639"/>
          </a:xfrm>
          <a:prstGeom prst="rect">
            <a:avLst/>
          </a:prstGeom>
        </p:spPr>
      </p:pic>
      <p:sp>
        <p:nvSpPr>
          <p:cNvPr id="201" name="Round Same Side Corner Rectangle 200"/>
          <p:cNvSpPr/>
          <p:nvPr/>
        </p:nvSpPr>
        <p:spPr>
          <a:xfrm rot="16200000">
            <a:off x="2898889" y="1274388"/>
            <a:ext cx="1461516" cy="1369274"/>
          </a:xfrm>
          <a:prstGeom prst="round2SameRect">
            <a:avLst>
              <a:gd name="adj1" fmla="val 7239"/>
              <a:gd name="adj2" fmla="val 0"/>
            </a:avLst>
          </a:prstGeom>
          <a:solidFill>
            <a:srgbClr val="298FC2"/>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2" name="Picture 2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9411" y="1624041"/>
            <a:ext cx="948464" cy="740808"/>
          </a:xfrm>
          <a:prstGeom prst="rect">
            <a:avLst/>
          </a:prstGeom>
        </p:spPr>
      </p:pic>
      <p:sp>
        <p:nvSpPr>
          <p:cNvPr id="203" name="Round Same Side Corner Rectangle 202"/>
          <p:cNvSpPr/>
          <p:nvPr/>
        </p:nvSpPr>
        <p:spPr>
          <a:xfrm rot="16200000">
            <a:off x="2898891" y="3060603"/>
            <a:ext cx="1461517" cy="1369274"/>
          </a:xfrm>
          <a:prstGeom prst="round2SameRect">
            <a:avLst>
              <a:gd name="adj1" fmla="val 7239"/>
              <a:gd name="adj2" fmla="val 0"/>
            </a:avLst>
          </a:prstGeom>
          <a:solidFill>
            <a:srgbClr val="6E5199"/>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4" name="Picture 20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2907" y="3271363"/>
            <a:ext cx="700735" cy="940082"/>
          </a:xfrm>
          <a:prstGeom prst="rect">
            <a:avLst/>
          </a:prstGeom>
        </p:spPr>
      </p:pic>
      <p:pic>
        <p:nvPicPr>
          <p:cNvPr id="205" name="Picture 20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3083" y="5091072"/>
            <a:ext cx="807688" cy="866339"/>
          </a:xfrm>
          <a:prstGeom prst="rect">
            <a:avLst/>
          </a:prstGeom>
        </p:spPr>
      </p:pic>
      <p:pic>
        <p:nvPicPr>
          <p:cNvPr id="206" name="Picture 205"/>
          <p:cNvPicPr>
            <a:picLocks noChangeAspect="1"/>
          </p:cNvPicPr>
          <p:nvPr/>
        </p:nvPicPr>
        <p:blipFill>
          <a:blip r:embed="rId12"/>
          <a:stretch>
            <a:fillRect/>
          </a:stretch>
        </p:blipFill>
        <p:spPr>
          <a:xfrm>
            <a:off x="8202655" y="4926368"/>
            <a:ext cx="782844" cy="401328"/>
          </a:xfrm>
          <a:prstGeom prst="rect">
            <a:avLst/>
          </a:prstGeom>
        </p:spPr>
      </p:pic>
      <p:sp>
        <p:nvSpPr>
          <p:cNvPr id="3" name="Rectangle 2"/>
          <p:cNvSpPr/>
          <p:nvPr/>
        </p:nvSpPr>
        <p:spPr>
          <a:xfrm>
            <a:off x="599738" y="1124420"/>
            <a:ext cx="10639293" cy="3477146"/>
          </a:xfrm>
          <a:prstGeom prst="rect">
            <a:avLst/>
          </a:prstGeom>
          <a:solidFill>
            <a:srgbClr val="FFFFFF">
              <a:alpha val="79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793" tIns="60897" rIns="121793" bIns="60897" numCol="1" spcCol="0" rtlCol="0" fromWordArt="0" anchor="ctr" anchorCtr="0" forceAA="0" compatLnSpc="1">
            <a:prstTxWarp prst="textNoShape">
              <a:avLst/>
            </a:prstTxWarp>
            <a:noAutofit/>
          </a:bodyPr>
          <a:lstStyle/>
          <a:p>
            <a:pPr algn="ctr"/>
            <a:endParaRPr lang="en-US" sz="1998" dirty="0">
              <a:solidFill>
                <a:srgbClr val="5A5A5A"/>
              </a:solidFill>
            </a:endParaRPr>
          </a:p>
        </p:txBody>
      </p:sp>
    </p:spTree>
    <p:extLst>
      <p:ext uri="{BB962C8B-B14F-4D97-AF65-F5344CB8AC3E}">
        <p14:creationId xmlns:p14="http://schemas.microsoft.com/office/powerpoint/2010/main" val="1047453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 Management</a:t>
            </a:r>
            <a:endParaRPr lang="en-IN" dirty="0"/>
          </a:p>
        </p:txBody>
      </p:sp>
      <p:sp>
        <p:nvSpPr>
          <p:cNvPr id="3" name="Content Placeholder 2"/>
          <p:cNvSpPr>
            <a:spLocks noGrp="1"/>
          </p:cNvSpPr>
          <p:nvPr>
            <p:ph idx="1"/>
          </p:nvPr>
        </p:nvSpPr>
        <p:spPr/>
        <p:txBody>
          <a:bodyPr/>
          <a:lstStyle/>
          <a:p>
            <a:r>
              <a:rPr lang="en-IN" b="1" dirty="0"/>
              <a:t>API management</a:t>
            </a:r>
            <a:r>
              <a:rPr lang="en-IN" dirty="0"/>
              <a:t> is the process of </a:t>
            </a:r>
            <a:endParaRPr lang="en-IN" dirty="0" smtClean="0"/>
          </a:p>
          <a:p>
            <a:endParaRPr lang="en-IN" dirty="0"/>
          </a:p>
          <a:p>
            <a:r>
              <a:rPr lang="en-IN" dirty="0" smtClean="0"/>
              <a:t>creating </a:t>
            </a:r>
            <a:r>
              <a:rPr lang="en-IN" dirty="0"/>
              <a:t>and </a:t>
            </a:r>
            <a:r>
              <a:rPr lang="en-IN" dirty="0" smtClean="0"/>
              <a:t>publishing APIs</a:t>
            </a:r>
          </a:p>
          <a:p>
            <a:endParaRPr lang="en-IN" dirty="0" smtClean="0"/>
          </a:p>
          <a:p>
            <a:r>
              <a:rPr lang="en-IN" dirty="0" smtClean="0"/>
              <a:t>enforcing </a:t>
            </a:r>
            <a:r>
              <a:rPr lang="en-IN" dirty="0"/>
              <a:t>their usage </a:t>
            </a:r>
            <a:r>
              <a:rPr lang="en-IN" dirty="0" smtClean="0"/>
              <a:t>policies</a:t>
            </a:r>
          </a:p>
          <a:p>
            <a:endParaRPr lang="en-IN" dirty="0" smtClean="0"/>
          </a:p>
          <a:p>
            <a:r>
              <a:rPr lang="en-IN" dirty="0" smtClean="0"/>
              <a:t> </a:t>
            </a:r>
            <a:r>
              <a:rPr lang="en-IN" dirty="0"/>
              <a:t>controlling </a:t>
            </a:r>
            <a:r>
              <a:rPr lang="en-IN" dirty="0" smtClean="0"/>
              <a:t>access</a:t>
            </a:r>
          </a:p>
          <a:p>
            <a:endParaRPr lang="en-IN" dirty="0" smtClean="0"/>
          </a:p>
          <a:p>
            <a:r>
              <a:rPr lang="en-IN" dirty="0" smtClean="0"/>
              <a:t> </a:t>
            </a:r>
            <a:r>
              <a:rPr lang="en-IN" dirty="0"/>
              <a:t>nurturing the subscriber </a:t>
            </a:r>
            <a:r>
              <a:rPr lang="en-IN" dirty="0" smtClean="0"/>
              <a:t>community</a:t>
            </a:r>
          </a:p>
          <a:p>
            <a:endParaRPr lang="en-IN" dirty="0" smtClean="0"/>
          </a:p>
          <a:p>
            <a:r>
              <a:rPr lang="en-IN" dirty="0" smtClean="0"/>
              <a:t> collecting </a:t>
            </a:r>
            <a:r>
              <a:rPr lang="en-IN" dirty="0"/>
              <a:t>and </a:t>
            </a:r>
            <a:r>
              <a:rPr lang="en-IN" dirty="0" err="1"/>
              <a:t>analyzing</a:t>
            </a:r>
            <a:r>
              <a:rPr lang="en-IN" dirty="0"/>
              <a:t> usage statistics.</a:t>
            </a:r>
          </a:p>
        </p:txBody>
      </p:sp>
      <p:sp>
        <p:nvSpPr>
          <p:cNvPr id="4" name="Slide Number Placeholder 3"/>
          <p:cNvSpPr>
            <a:spLocks noGrp="1"/>
          </p:cNvSpPr>
          <p:nvPr>
            <p:ph type="sldNum" sz="quarter" idx="4"/>
          </p:nvPr>
        </p:nvSpPr>
        <p:spPr/>
        <p:txBody>
          <a:bodyPr/>
          <a:lstStyle/>
          <a:p>
            <a:fld id="{B9CF2066-C172-C043-9656-E2597F9B5BE6}" type="slidenum">
              <a:rPr lang="en-US" smtClean="0"/>
              <a:pPr/>
              <a:t>4</a:t>
            </a:fld>
            <a:endParaRPr lang="en-US"/>
          </a:p>
        </p:txBody>
      </p:sp>
    </p:spTree>
    <p:extLst>
      <p:ext uri="{BB962C8B-B14F-4D97-AF65-F5344CB8AC3E}">
        <p14:creationId xmlns:p14="http://schemas.microsoft.com/office/powerpoint/2010/main" val="1881846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policies through configuration</a:t>
            </a:r>
            <a:endParaRPr lang="en-US" dirty="0"/>
          </a:p>
        </p:txBody>
      </p:sp>
      <p:grpSp>
        <p:nvGrpSpPr>
          <p:cNvPr id="5" name="Group 4"/>
          <p:cNvGrpSpPr/>
          <p:nvPr/>
        </p:nvGrpSpPr>
        <p:grpSpPr>
          <a:xfrm>
            <a:off x="2026889" y="1412391"/>
            <a:ext cx="7881320" cy="4693955"/>
            <a:chOff x="424331" y="1179216"/>
            <a:chExt cx="6935633" cy="4045862"/>
          </a:xfrm>
        </p:grpSpPr>
        <p:pic>
          <p:nvPicPr>
            <p:cNvPr id="6" name="Picture 5"/>
            <p:cNvPicPr/>
            <p:nvPr/>
          </p:nvPicPr>
          <p:blipFill rotWithShape="1">
            <a:blip r:embed="rId2">
              <a:extLst>
                <a:ext uri="{28A0092B-C50C-407E-A947-70E740481C1C}">
                  <a14:useLocalDpi xmlns:a14="http://schemas.microsoft.com/office/drawing/2010/main" val="0"/>
                </a:ext>
              </a:extLst>
            </a:blip>
            <a:srcRect t="-1" r="23279" b="27750"/>
            <a:stretch/>
          </p:blipFill>
          <p:spPr>
            <a:xfrm>
              <a:off x="424331" y="1179216"/>
              <a:ext cx="6935633" cy="4045862"/>
            </a:xfrm>
            <a:prstGeom prst="rect">
              <a:avLst/>
            </a:prstGeom>
            <a:ln>
              <a:solidFill>
                <a:srgbClr val="BFBFBF"/>
              </a:solidFill>
            </a:ln>
          </p:spPr>
        </p:pic>
        <p:sp>
          <p:nvSpPr>
            <p:cNvPr id="7" name="Rectangle 6"/>
            <p:cNvSpPr/>
            <p:nvPr/>
          </p:nvSpPr>
          <p:spPr>
            <a:xfrm>
              <a:off x="6200588" y="1189333"/>
              <a:ext cx="1030941" cy="228600"/>
            </a:xfrm>
            <a:prstGeom prst="rect">
              <a:avLst/>
            </a:prstGeom>
            <a:solidFill>
              <a:srgbClr val="F440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7">
                <a:solidFill>
                  <a:prstClr val="white"/>
                </a:solidFill>
                <a:latin typeface="Arial"/>
              </a:endParaRPr>
            </a:p>
          </p:txBody>
        </p:sp>
      </p:grpSp>
      <p:pic>
        <p:nvPicPr>
          <p:cNvPr id="8" name="Picture 7" descr="Screen Shot 2014-06-26 at 4.42.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8148" y="605241"/>
            <a:ext cx="1796844" cy="416173"/>
          </a:xfrm>
          <a:prstGeom prst="rect">
            <a:avLst/>
          </a:prstGeom>
        </p:spPr>
      </p:pic>
      <p:cxnSp>
        <p:nvCxnSpPr>
          <p:cNvPr id="9" name="Straight Arrow Connector 8"/>
          <p:cNvCxnSpPr>
            <a:stCxn id="10" idx="0"/>
          </p:cNvCxnSpPr>
          <p:nvPr/>
        </p:nvCxnSpPr>
        <p:spPr>
          <a:xfrm flipV="1">
            <a:off x="7089038" y="5176920"/>
            <a:ext cx="1501713" cy="957828"/>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491242" y="6134748"/>
            <a:ext cx="1195591" cy="420337"/>
          </a:xfrm>
          <a:prstGeom prst="rect">
            <a:avLst/>
          </a:prstGeom>
          <a:noFill/>
        </p:spPr>
        <p:txBody>
          <a:bodyPr wrap="square" lIns="91406" tIns="45703" rIns="91406" bIns="45703" rtlCol="0">
            <a:spAutoFit/>
          </a:bodyPr>
          <a:lstStyle/>
          <a:p>
            <a:pPr>
              <a:buClr>
                <a:srgbClr val="FF4300"/>
              </a:buClr>
            </a:pPr>
            <a:r>
              <a:rPr lang="en-US" sz="1066" dirty="0">
                <a:solidFill>
                  <a:srgbClr val="686868"/>
                </a:solidFill>
                <a:latin typeface="Helvetica Neue Thin"/>
                <a:cs typeface="Helvetica Neue Thin"/>
              </a:rPr>
              <a:t>&gt;30 out of the box policies</a:t>
            </a:r>
          </a:p>
        </p:txBody>
      </p:sp>
      <p:cxnSp>
        <p:nvCxnSpPr>
          <p:cNvPr id="11" name="Straight Arrow Connector 10"/>
          <p:cNvCxnSpPr/>
          <p:nvPr/>
        </p:nvCxnSpPr>
        <p:spPr>
          <a:xfrm flipV="1">
            <a:off x="4276302" y="3525385"/>
            <a:ext cx="1127612" cy="2679640"/>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82315" y="6164345"/>
            <a:ext cx="2054086" cy="420337"/>
          </a:xfrm>
          <a:prstGeom prst="rect">
            <a:avLst/>
          </a:prstGeom>
          <a:noFill/>
        </p:spPr>
        <p:txBody>
          <a:bodyPr wrap="square" lIns="91406" tIns="45703" rIns="91406" bIns="45703" rtlCol="0">
            <a:spAutoFit/>
          </a:bodyPr>
          <a:lstStyle/>
          <a:p>
            <a:pPr>
              <a:buClr>
                <a:srgbClr val="FF4300"/>
              </a:buClr>
            </a:pPr>
            <a:r>
              <a:rPr lang="en-US" sz="1066" dirty="0">
                <a:solidFill>
                  <a:srgbClr val="686868"/>
                </a:solidFill>
                <a:latin typeface="Helvetica Neue Thin"/>
                <a:cs typeface="Helvetica Neue Thin"/>
              </a:rPr>
              <a:t>Policies can be attached at different points and levels</a:t>
            </a:r>
          </a:p>
        </p:txBody>
      </p:sp>
      <p:cxnSp>
        <p:nvCxnSpPr>
          <p:cNvPr id="13" name="Straight Arrow Connector 12"/>
          <p:cNvCxnSpPr/>
          <p:nvPr/>
        </p:nvCxnSpPr>
        <p:spPr>
          <a:xfrm flipV="1">
            <a:off x="4276302" y="4925362"/>
            <a:ext cx="4314449" cy="1279664"/>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68290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Power of Policies</a:t>
            </a:r>
            <a:endParaRPr lang="en-US" dirty="0"/>
          </a:p>
        </p:txBody>
      </p:sp>
      <p:pic>
        <p:nvPicPr>
          <p:cNvPr id="8" name="Picture 7" descr="Screen Shot 2014-06-26 at 4.42.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380" y="605241"/>
            <a:ext cx="1796844" cy="416173"/>
          </a:xfrm>
          <a:prstGeom prst="rect">
            <a:avLst/>
          </a:prstGeom>
        </p:spPr>
      </p:pic>
      <p:sp>
        <p:nvSpPr>
          <p:cNvPr id="14" name="TextBox 13"/>
          <p:cNvSpPr txBox="1"/>
          <p:nvPr/>
        </p:nvSpPr>
        <p:spPr>
          <a:xfrm>
            <a:off x="1524484" y="1357508"/>
            <a:ext cx="2391602" cy="830001"/>
          </a:xfrm>
          <a:prstGeom prst="rect">
            <a:avLst/>
          </a:prstGeom>
          <a:noFill/>
        </p:spPr>
        <p:txBody>
          <a:bodyPr wrap="square" lIns="91406" tIns="45703" rIns="91406" bIns="45703" rtlCol="0">
            <a:spAutoFit/>
          </a:bodyPr>
          <a:lstStyle/>
          <a:p>
            <a:pPr>
              <a:buClr>
                <a:srgbClr val="FF4300"/>
              </a:buClr>
            </a:pPr>
            <a:r>
              <a:rPr lang="en-US" sz="1598" dirty="0">
                <a:solidFill>
                  <a:srgbClr val="FF4300"/>
                </a:solidFill>
                <a:latin typeface="Helvetica Neue Thin"/>
                <a:cs typeface="Helvetica Neue Thin"/>
              </a:rPr>
              <a:t>Manage </a:t>
            </a:r>
            <a:r>
              <a:rPr lang="en-US" sz="1598" dirty="0">
                <a:solidFill>
                  <a:srgbClr val="686868"/>
                </a:solidFill>
                <a:latin typeface="Helvetica Neue Thin"/>
                <a:cs typeface="Helvetica Neue Thin"/>
              </a:rPr>
              <a:t>interactions with API consumers and optimize performance</a:t>
            </a:r>
          </a:p>
        </p:txBody>
      </p:sp>
      <p:sp>
        <p:nvSpPr>
          <p:cNvPr id="15" name="TextBox 14"/>
          <p:cNvSpPr txBox="1"/>
          <p:nvPr/>
        </p:nvSpPr>
        <p:spPr>
          <a:xfrm>
            <a:off x="8127967" y="1357509"/>
            <a:ext cx="2286000" cy="830001"/>
          </a:xfrm>
          <a:prstGeom prst="rect">
            <a:avLst/>
          </a:prstGeom>
          <a:noFill/>
        </p:spPr>
        <p:txBody>
          <a:bodyPr wrap="square" lIns="91406" tIns="45703" rIns="91406" bIns="45703" rtlCol="0">
            <a:spAutoFit/>
          </a:bodyPr>
          <a:lstStyle/>
          <a:p>
            <a:pPr>
              <a:buClr>
                <a:srgbClr val="FF4300"/>
              </a:buClr>
            </a:pPr>
            <a:r>
              <a:rPr lang="en-US" sz="1598" dirty="0">
                <a:solidFill>
                  <a:srgbClr val="FF4300"/>
                </a:solidFill>
                <a:latin typeface="Helvetica Neue Thin"/>
                <a:cs typeface="Helvetica Neue Thin"/>
              </a:rPr>
              <a:t>Secure </a:t>
            </a:r>
            <a:r>
              <a:rPr lang="en-US" sz="1598" dirty="0">
                <a:solidFill>
                  <a:srgbClr val="686868"/>
                </a:solidFill>
                <a:latin typeface="Helvetica Neue Thin"/>
                <a:cs typeface="Helvetica Neue Thin"/>
              </a:rPr>
              <a:t>APIs and protect back-end systems from attack</a:t>
            </a:r>
          </a:p>
        </p:txBody>
      </p:sp>
      <p:sp>
        <p:nvSpPr>
          <p:cNvPr id="16" name="TextBox 15"/>
          <p:cNvSpPr txBox="1"/>
          <p:nvPr/>
        </p:nvSpPr>
        <p:spPr>
          <a:xfrm>
            <a:off x="1524484" y="3462264"/>
            <a:ext cx="2286000" cy="830001"/>
          </a:xfrm>
          <a:prstGeom prst="rect">
            <a:avLst/>
          </a:prstGeom>
          <a:noFill/>
        </p:spPr>
        <p:txBody>
          <a:bodyPr wrap="square" lIns="91406" tIns="45703" rIns="91406" bIns="45703" rtlCol="0">
            <a:spAutoFit/>
          </a:bodyPr>
          <a:lstStyle/>
          <a:p>
            <a:pPr>
              <a:buClr>
                <a:srgbClr val="FF4300"/>
              </a:buClr>
            </a:pPr>
            <a:r>
              <a:rPr lang="en-US" sz="1598" dirty="0">
                <a:solidFill>
                  <a:srgbClr val="FF4300"/>
                </a:solidFill>
                <a:latin typeface="Helvetica Neue Thin"/>
                <a:cs typeface="Helvetica Neue Thin"/>
              </a:rPr>
              <a:t>Transform</a:t>
            </a:r>
            <a:r>
              <a:rPr lang="en-US" sz="1598" dirty="0">
                <a:solidFill>
                  <a:srgbClr val="686868"/>
                </a:solidFill>
                <a:latin typeface="Helvetica Neue Thin"/>
                <a:cs typeface="Helvetica Neue Thin"/>
              </a:rPr>
              <a:t>, translate and reformat data for easy consumption</a:t>
            </a:r>
          </a:p>
        </p:txBody>
      </p:sp>
      <p:sp>
        <p:nvSpPr>
          <p:cNvPr id="17" name="TextBox 16"/>
          <p:cNvSpPr txBox="1"/>
          <p:nvPr/>
        </p:nvSpPr>
        <p:spPr>
          <a:xfrm>
            <a:off x="8098465" y="4721296"/>
            <a:ext cx="2286000" cy="830001"/>
          </a:xfrm>
          <a:prstGeom prst="rect">
            <a:avLst/>
          </a:prstGeom>
          <a:noFill/>
        </p:spPr>
        <p:txBody>
          <a:bodyPr wrap="square" lIns="91406" tIns="45703" rIns="91406" bIns="45703" rtlCol="0">
            <a:spAutoFit/>
          </a:bodyPr>
          <a:lstStyle/>
          <a:p>
            <a:pPr>
              <a:buClr>
                <a:srgbClr val="FF4300"/>
              </a:buClr>
            </a:pPr>
            <a:r>
              <a:rPr lang="en-US" sz="1598" dirty="0">
                <a:solidFill>
                  <a:srgbClr val="FF4300"/>
                </a:solidFill>
                <a:latin typeface="Helvetica Neue Thin"/>
                <a:cs typeface="Helvetica Neue Thin"/>
              </a:rPr>
              <a:t>Extend</a:t>
            </a:r>
            <a:r>
              <a:rPr lang="en-US" sz="1598" dirty="0">
                <a:solidFill>
                  <a:srgbClr val="686868"/>
                </a:solidFill>
                <a:latin typeface="Helvetica Neue Thin"/>
                <a:cs typeface="Helvetica Neue Thin"/>
              </a:rPr>
              <a:t> with programming when you need it</a:t>
            </a:r>
          </a:p>
        </p:txBody>
      </p:sp>
      <p:pic>
        <p:nvPicPr>
          <p:cNvPr id="18" name="Picture 17" descr="Screen Shot 2014-07-21 at 4.30.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595" y="1252601"/>
            <a:ext cx="1715940" cy="2032164"/>
          </a:xfrm>
          <a:prstGeom prst="rect">
            <a:avLst/>
          </a:prstGeom>
        </p:spPr>
      </p:pic>
      <p:pic>
        <p:nvPicPr>
          <p:cNvPr id="19" name="Picture 18" descr="Screen Shot 2014-07-21 at 4.30.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4534" y="1254796"/>
            <a:ext cx="1731701" cy="3121504"/>
          </a:xfrm>
          <a:prstGeom prst="rect">
            <a:avLst/>
          </a:prstGeom>
        </p:spPr>
      </p:pic>
      <p:pic>
        <p:nvPicPr>
          <p:cNvPr id="20" name="Picture 19" descr="Screen Shot 2014-07-21 at 4.30.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89" y="3297028"/>
            <a:ext cx="1677446" cy="2186673"/>
          </a:xfrm>
          <a:prstGeom prst="rect">
            <a:avLst/>
          </a:prstGeom>
        </p:spPr>
      </p:pic>
      <p:pic>
        <p:nvPicPr>
          <p:cNvPr id="21" name="Picture 20" descr="Screen Shot 2014-07-21 at 4.31.0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6430" y="4376297"/>
            <a:ext cx="1717558" cy="1607079"/>
          </a:xfrm>
          <a:prstGeom prst="rect">
            <a:avLst/>
          </a:prstGeom>
        </p:spPr>
      </p:pic>
    </p:spTree>
    <p:extLst>
      <p:ext uri="{BB962C8B-B14F-4D97-AF65-F5344CB8AC3E}">
        <p14:creationId xmlns:p14="http://schemas.microsoft.com/office/powerpoint/2010/main" val="35190348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Apigee Edge – Overview of Capabilities</a:t>
            </a:r>
            <a:endParaRPr lang="en-US" dirty="0"/>
          </a:p>
        </p:txBody>
      </p:sp>
      <p:sp>
        <p:nvSpPr>
          <p:cNvPr id="146" name="Round Same Side Corner Rectangle 145"/>
          <p:cNvSpPr/>
          <p:nvPr/>
        </p:nvSpPr>
        <p:spPr>
          <a:xfrm rot="5400000">
            <a:off x="6050457" y="-510312"/>
            <a:ext cx="1461517"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47" name="TextBox 146"/>
          <p:cNvSpPr txBox="1"/>
          <p:nvPr/>
        </p:nvSpPr>
        <p:spPr>
          <a:xfrm>
            <a:off x="4358164" y="1311205"/>
            <a:ext cx="4858002" cy="54119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Developer Services</a:t>
            </a:r>
          </a:p>
        </p:txBody>
      </p:sp>
      <p:cxnSp>
        <p:nvCxnSpPr>
          <p:cNvPr id="148" name="Straight Connector 147"/>
          <p:cNvCxnSpPr/>
          <p:nvPr/>
        </p:nvCxnSpPr>
        <p:spPr>
          <a:xfrm>
            <a:off x="4311879" y="1867680"/>
            <a:ext cx="4938676" cy="0"/>
          </a:xfrm>
          <a:prstGeom prst="line">
            <a:avLst/>
          </a:prstGeom>
          <a:noFill/>
          <a:ln w="9525" cap="flat" cmpd="sng" algn="ctr">
            <a:solidFill>
              <a:srgbClr val="707372"/>
            </a:solidFill>
            <a:prstDash val="solid"/>
          </a:ln>
          <a:effectLst/>
        </p:spPr>
      </p:cxnSp>
      <p:sp>
        <p:nvSpPr>
          <p:cNvPr id="149" name="TextBox 148"/>
          <p:cNvSpPr txBox="1"/>
          <p:nvPr/>
        </p:nvSpPr>
        <p:spPr>
          <a:xfrm>
            <a:off x="4323776" y="2009152"/>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Portal</a:t>
            </a:r>
          </a:p>
        </p:txBody>
      </p:sp>
      <p:sp>
        <p:nvSpPr>
          <p:cNvPr id="150" name="TextBox 149"/>
          <p:cNvSpPr txBox="1"/>
          <p:nvPr/>
        </p:nvSpPr>
        <p:spPr>
          <a:xfrm>
            <a:off x="5581117" y="2009152"/>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Docs &amp; Modeling</a:t>
            </a:r>
          </a:p>
        </p:txBody>
      </p:sp>
      <p:sp>
        <p:nvSpPr>
          <p:cNvPr id="151" name="TextBox 150"/>
          <p:cNvSpPr txBox="1"/>
          <p:nvPr/>
        </p:nvSpPr>
        <p:spPr>
          <a:xfrm>
            <a:off x="6824441" y="2116704"/>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Explorer</a:t>
            </a:r>
          </a:p>
        </p:txBody>
      </p:sp>
      <p:sp>
        <p:nvSpPr>
          <p:cNvPr id="152" name="TextBox 151"/>
          <p:cNvSpPr txBox="1"/>
          <p:nvPr/>
        </p:nvSpPr>
        <p:spPr>
          <a:xfrm>
            <a:off x="8025319" y="2116706"/>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Monetization</a:t>
            </a:r>
          </a:p>
        </p:txBody>
      </p:sp>
      <p:cxnSp>
        <p:nvCxnSpPr>
          <p:cNvPr id="153" name="Straight Connector 152"/>
          <p:cNvCxnSpPr/>
          <p:nvPr/>
        </p:nvCxnSpPr>
        <p:spPr>
          <a:xfrm flipV="1">
            <a:off x="5581118" y="1867681"/>
            <a:ext cx="0" cy="822103"/>
          </a:xfrm>
          <a:prstGeom prst="line">
            <a:avLst/>
          </a:prstGeom>
          <a:noFill/>
          <a:ln w="9525" cap="flat" cmpd="sng" algn="ctr">
            <a:solidFill>
              <a:srgbClr val="707372"/>
            </a:solidFill>
            <a:prstDash val="solid"/>
          </a:ln>
          <a:effectLst/>
        </p:spPr>
      </p:cxnSp>
      <p:cxnSp>
        <p:nvCxnSpPr>
          <p:cNvPr id="154" name="Straight Connector 153"/>
          <p:cNvCxnSpPr/>
          <p:nvPr/>
        </p:nvCxnSpPr>
        <p:spPr>
          <a:xfrm flipV="1">
            <a:off x="6824438" y="1867681"/>
            <a:ext cx="0" cy="822103"/>
          </a:xfrm>
          <a:prstGeom prst="line">
            <a:avLst/>
          </a:prstGeom>
          <a:noFill/>
          <a:ln w="9525" cap="flat" cmpd="sng" algn="ctr">
            <a:solidFill>
              <a:srgbClr val="707372"/>
            </a:solidFill>
            <a:prstDash val="solid"/>
          </a:ln>
          <a:effectLst/>
        </p:spPr>
      </p:cxnSp>
      <p:cxnSp>
        <p:nvCxnSpPr>
          <p:cNvPr id="155" name="Straight Connector 154"/>
          <p:cNvCxnSpPr/>
          <p:nvPr/>
        </p:nvCxnSpPr>
        <p:spPr>
          <a:xfrm flipV="1">
            <a:off x="8025321" y="1867681"/>
            <a:ext cx="0" cy="822103"/>
          </a:xfrm>
          <a:prstGeom prst="line">
            <a:avLst/>
          </a:prstGeom>
          <a:noFill/>
          <a:ln w="9525" cap="flat" cmpd="sng" algn="ctr">
            <a:solidFill>
              <a:srgbClr val="707372"/>
            </a:solidFill>
            <a:prstDash val="solid"/>
          </a:ln>
          <a:effectLst/>
        </p:spPr>
      </p:cxnSp>
      <p:sp>
        <p:nvSpPr>
          <p:cNvPr id="156" name="Round Same Side Corner Rectangle 155"/>
          <p:cNvSpPr/>
          <p:nvPr/>
        </p:nvSpPr>
        <p:spPr>
          <a:xfrm rot="5400000">
            <a:off x="6050454" y="1275903"/>
            <a:ext cx="1461516"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57" name="TextBox 156"/>
          <p:cNvSpPr txBox="1"/>
          <p:nvPr/>
        </p:nvSpPr>
        <p:spPr>
          <a:xfrm>
            <a:off x="4358164" y="3085052"/>
            <a:ext cx="4858002" cy="574735"/>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Analytics Services</a:t>
            </a:r>
          </a:p>
        </p:txBody>
      </p:sp>
      <p:cxnSp>
        <p:nvCxnSpPr>
          <p:cNvPr id="158" name="Straight Connector 157"/>
          <p:cNvCxnSpPr/>
          <p:nvPr/>
        </p:nvCxnSpPr>
        <p:spPr>
          <a:xfrm>
            <a:off x="4311879" y="3649053"/>
            <a:ext cx="4938676" cy="0"/>
          </a:xfrm>
          <a:prstGeom prst="line">
            <a:avLst/>
          </a:prstGeom>
          <a:noFill/>
          <a:ln w="9525" cap="flat" cmpd="sng" algn="ctr">
            <a:solidFill>
              <a:srgbClr val="707372"/>
            </a:solidFill>
            <a:prstDash val="solid"/>
          </a:ln>
          <a:effectLst/>
        </p:spPr>
      </p:cxnSp>
      <p:sp>
        <p:nvSpPr>
          <p:cNvPr id="159" name="TextBox 158"/>
          <p:cNvSpPr txBox="1"/>
          <p:nvPr/>
        </p:nvSpPr>
        <p:spPr>
          <a:xfrm>
            <a:off x="4312025" y="3781114"/>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Metrics</a:t>
            </a:r>
          </a:p>
        </p:txBody>
      </p:sp>
      <p:sp>
        <p:nvSpPr>
          <p:cNvPr id="160" name="TextBox 159"/>
          <p:cNvSpPr txBox="1"/>
          <p:nvPr/>
        </p:nvSpPr>
        <p:spPr>
          <a:xfrm>
            <a:off x="5569367" y="3781114"/>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Ops Analytics</a:t>
            </a:r>
          </a:p>
        </p:txBody>
      </p:sp>
      <p:sp>
        <p:nvSpPr>
          <p:cNvPr id="161" name="TextBox 160"/>
          <p:cNvSpPr txBox="1"/>
          <p:nvPr/>
        </p:nvSpPr>
        <p:spPr>
          <a:xfrm>
            <a:off x="6812689" y="3781113"/>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App Performance</a:t>
            </a:r>
          </a:p>
        </p:txBody>
      </p:sp>
      <p:sp>
        <p:nvSpPr>
          <p:cNvPr id="162" name="TextBox 161"/>
          <p:cNvSpPr txBox="1"/>
          <p:nvPr/>
        </p:nvSpPr>
        <p:spPr>
          <a:xfrm>
            <a:off x="8025319" y="3898078"/>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App Usage</a:t>
            </a:r>
          </a:p>
        </p:txBody>
      </p:sp>
      <p:cxnSp>
        <p:nvCxnSpPr>
          <p:cNvPr id="163" name="Straight Connector 162"/>
          <p:cNvCxnSpPr/>
          <p:nvPr/>
        </p:nvCxnSpPr>
        <p:spPr>
          <a:xfrm flipV="1">
            <a:off x="5581118" y="3649053"/>
            <a:ext cx="0" cy="822103"/>
          </a:xfrm>
          <a:prstGeom prst="line">
            <a:avLst/>
          </a:prstGeom>
          <a:noFill/>
          <a:ln w="9525" cap="flat" cmpd="sng" algn="ctr">
            <a:solidFill>
              <a:srgbClr val="707372"/>
            </a:solidFill>
            <a:prstDash val="solid"/>
          </a:ln>
          <a:effectLst/>
        </p:spPr>
      </p:cxnSp>
      <p:cxnSp>
        <p:nvCxnSpPr>
          <p:cNvPr id="164" name="Straight Connector 163"/>
          <p:cNvCxnSpPr/>
          <p:nvPr/>
        </p:nvCxnSpPr>
        <p:spPr>
          <a:xfrm flipV="1">
            <a:off x="6824438" y="3649053"/>
            <a:ext cx="0" cy="822103"/>
          </a:xfrm>
          <a:prstGeom prst="line">
            <a:avLst/>
          </a:prstGeom>
          <a:noFill/>
          <a:ln w="9525" cap="flat" cmpd="sng" algn="ctr">
            <a:solidFill>
              <a:srgbClr val="707372"/>
            </a:solidFill>
            <a:prstDash val="solid"/>
          </a:ln>
          <a:effectLst/>
        </p:spPr>
      </p:cxnSp>
      <p:cxnSp>
        <p:nvCxnSpPr>
          <p:cNvPr id="165" name="Straight Connector 164"/>
          <p:cNvCxnSpPr/>
          <p:nvPr/>
        </p:nvCxnSpPr>
        <p:spPr>
          <a:xfrm flipV="1">
            <a:off x="8025321" y="3649053"/>
            <a:ext cx="0" cy="822103"/>
          </a:xfrm>
          <a:prstGeom prst="line">
            <a:avLst/>
          </a:prstGeom>
          <a:noFill/>
          <a:ln w="9525" cap="flat" cmpd="sng" algn="ctr">
            <a:solidFill>
              <a:srgbClr val="707372"/>
            </a:solidFill>
            <a:prstDash val="solid"/>
          </a:ln>
          <a:effectLst/>
        </p:spPr>
      </p:cxnSp>
      <p:grpSp>
        <p:nvGrpSpPr>
          <p:cNvPr id="166" name="Group 165"/>
          <p:cNvGrpSpPr/>
          <p:nvPr/>
        </p:nvGrpSpPr>
        <p:grpSpPr>
          <a:xfrm rot="16200000">
            <a:off x="5358293" y="2364618"/>
            <a:ext cx="1461517" cy="6331109"/>
            <a:chOff x="996826" y="251952"/>
            <a:chExt cx="2258708" cy="6828572"/>
          </a:xfrm>
        </p:grpSpPr>
        <p:sp>
          <p:nvSpPr>
            <p:cNvPr id="167" name="Round Same Side Corner Rectangle 166"/>
            <p:cNvSpPr/>
            <p:nvPr/>
          </p:nvSpPr>
          <p:spPr>
            <a:xfrm>
              <a:off x="996826" y="251952"/>
              <a:ext cx="2258708" cy="1476864"/>
            </a:xfrm>
            <a:prstGeom prst="round2SameRect">
              <a:avLst>
                <a:gd name="adj1" fmla="val 7239"/>
                <a:gd name="adj2" fmla="val 0"/>
              </a:avLst>
            </a:prstGeom>
            <a:solidFill>
              <a:srgbClr val="54585A"/>
            </a:solidFill>
            <a:ln w="9525" cap="flat" cmpd="sng" algn="ctr">
              <a:solidFill>
                <a:srgbClr val="54585A"/>
              </a:solidFill>
              <a:prstDash val="solid"/>
            </a:ln>
            <a:effectLst/>
          </p:spPr>
          <p:txBody>
            <a:bodyPr tIns="1096137" rtlCol="0" anchor="ctr"/>
            <a:lstStyle/>
            <a:p>
              <a:pPr algn="ctr" defTabSz="456987">
                <a:defRPr/>
              </a:pPr>
              <a:endParaRPr lang="en-US" sz="1998" kern="0" dirty="0">
                <a:solidFill>
                  <a:prstClr val="white"/>
                </a:solidFill>
                <a:latin typeface="Helvetica Neue Thin"/>
                <a:cs typeface="Helvetica Neue Thin"/>
              </a:endParaRPr>
            </a:p>
          </p:txBody>
        </p:sp>
        <p:sp>
          <p:nvSpPr>
            <p:cNvPr id="168" name="Round Same Side Corner Rectangle 167"/>
            <p:cNvSpPr/>
            <p:nvPr/>
          </p:nvSpPr>
          <p:spPr>
            <a:xfrm rot="10800000">
              <a:off x="996826" y="1726213"/>
              <a:ext cx="2258706" cy="5354311"/>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rtlCol="0" anchor="ctr"/>
            <a:lstStyle/>
            <a:p>
              <a:pPr algn="ctr" defTabSz="456987">
                <a:defRPr/>
              </a:pPr>
              <a:endParaRPr lang="en-US" sz="1598" kern="0" dirty="0">
                <a:solidFill>
                  <a:prstClr val="white"/>
                </a:solidFill>
                <a:latin typeface="Helvetica Neue Thin"/>
                <a:cs typeface="Helvetica Neue Thin"/>
              </a:endParaRPr>
            </a:p>
          </p:txBody>
        </p:sp>
      </p:grpSp>
      <p:sp>
        <p:nvSpPr>
          <p:cNvPr id="169" name="TextBox 168"/>
          <p:cNvSpPr txBox="1"/>
          <p:nvPr/>
        </p:nvSpPr>
        <p:spPr>
          <a:xfrm>
            <a:off x="4336648" y="4883055"/>
            <a:ext cx="4879519" cy="55988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API Services</a:t>
            </a:r>
          </a:p>
        </p:txBody>
      </p:sp>
      <p:cxnSp>
        <p:nvCxnSpPr>
          <p:cNvPr id="170" name="Straight Connector 169"/>
          <p:cNvCxnSpPr/>
          <p:nvPr/>
        </p:nvCxnSpPr>
        <p:spPr>
          <a:xfrm>
            <a:off x="4311879" y="5442943"/>
            <a:ext cx="4938676" cy="0"/>
          </a:xfrm>
          <a:prstGeom prst="line">
            <a:avLst/>
          </a:prstGeom>
          <a:noFill/>
          <a:ln w="9525" cap="flat" cmpd="sng" algn="ctr">
            <a:solidFill>
              <a:srgbClr val="707372"/>
            </a:solidFill>
            <a:prstDash val="solid"/>
          </a:ln>
          <a:effectLst/>
        </p:spPr>
      </p:cxnSp>
      <p:sp>
        <p:nvSpPr>
          <p:cNvPr id="171" name="TextBox 170"/>
          <p:cNvSpPr txBox="1"/>
          <p:nvPr/>
        </p:nvSpPr>
        <p:spPr>
          <a:xfrm>
            <a:off x="4388362" y="5594050"/>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Management</a:t>
            </a:r>
          </a:p>
        </p:txBody>
      </p:sp>
      <p:sp>
        <p:nvSpPr>
          <p:cNvPr id="172" name="TextBox 171"/>
          <p:cNvSpPr txBox="1"/>
          <p:nvPr/>
        </p:nvSpPr>
        <p:spPr>
          <a:xfrm>
            <a:off x="5699452" y="5670215"/>
            <a:ext cx="1103768"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BaaS</a:t>
            </a:r>
          </a:p>
        </p:txBody>
      </p:sp>
      <p:sp>
        <p:nvSpPr>
          <p:cNvPr id="173" name="TextBox 172"/>
          <p:cNvSpPr txBox="1"/>
          <p:nvPr/>
        </p:nvSpPr>
        <p:spPr>
          <a:xfrm>
            <a:off x="6824440" y="5670215"/>
            <a:ext cx="1065867"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Security</a:t>
            </a:r>
          </a:p>
        </p:txBody>
      </p:sp>
      <p:sp>
        <p:nvSpPr>
          <p:cNvPr id="174" name="TextBox 173"/>
          <p:cNvSpPr txBox="1"/>
          <p:nvPr/>
        </p:nvSpPr>
        <p:spPr>
          <a:xfrm>
            <a:off x="7823288" y="5583405"/>
            <a:ext cx="1499315"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API </a:t>
            </a:r>
            <a:br>
              <a:rPr lang="en-US" sz="1465" dirty="0">
                <a:solidFill>
                  <a:srgbClr val="54585A"/>
                </a:solidFill>
                <a:latin typeface="Helvetica Neue Thin"/>
                <a:cs typeface="Helvetica Neue Thin"/>
              </a:rPr>
            </a:br>
            <a:r>
              <a:rPr lang="en-US" sz="1465" dirty="0">
                <a:solidFill>
                  <a:srgbClr val="54585A"/>
                </a:solidFill>
                <a:latin typeface="Helvetica Neue Thin"/>
                <a:cs typeface="Helvetica Neue Thin"/>
              </a:rPr>
              <a:t>Extensions</a:t>
            </a:r>
          </a:p>
        </p:txBody>
      </p:sp>
      <p:cxnSp>
        <p:nvCxnSpPr>
          <p:cNvPr id="175" name="Straight Connector 174"/>
          <p:cNvCxnSpPr/>
          <p:nvPr/>
        </p:nvCxnSpPr>
        <p:spPr>
          <a:xfrm flipV="1">
            <a:off x="5699452" y="5442942"/>
            <a:ext cx="0" cy="822103"/>
          </a:xfrm>
          <a:prstGeom prst="line">
            <a:avLst/>
          </a:prstGeom>
          <a:noFill/>
          <a:ln w="9525" cap="flat" cmpd="sng" algn="ctr">
            <a:solidFill>
              <a:srgbClr val="707372"/>
            </a:solidFill>
            <a:prstDash val="solid"/>
          </a:ln>
          <a:effectLst/>
        </p:spPr>
      </p:cxnSp>
      <p:cxnSp>
        <p:nvCxnSpPr>
          <p:cNvPr id="176" name="Straight Connector 175"/>
          <p:cNvCxnSpPr/>
          <p:nvPr/>
        </p:nvCxnSpPr>
        <p:spPr>
          <a:xfrm flipV="1">
            <a:off x="6824438" y="5442942"/>
            <a:ext cx="0" cy="822103"/>
          </a:xfrm>
          <a:prstGeom prst="line">
            <a:avLst/>
          </a:prstGeom>
          <a:noFill/>
          <a:ln w="9525" cap="flat" cmpd="sng" algn="ctr">
            <a:solidFill>
              <a:srgbClr val="707372"/>
            </a:solidFill>
            <a:prstDash val="solid"/>
          </a:ln>
          <a:effectLst/>
        </p:spPr>
      </p:cxnSp>
      <p:cxnSp>
        <p:nvCxnSpPr>
          <p:cNvPr id="177" name="Straight Connector 176"/>
          <p:cNvCxnSpPr/>
          <p:nvPr/>
        </p:nvCxnSpPr>
        <p:spPr>
          <a:xfrm flipV="1">
            <a:off x="7906987" y="5442942"/>
            <a:ext cx="0" cy="822103"/>
          </a:xfrm>
          <a:prstGeom prst="line">
            <a:avLst/>
          </a:prstGeom>
          <a:noFill/>
          <a:ln w="9525" cap="flat" cmpd="sng" algn="ctr">
            <a:solidFill>
              <a:srgbClr val="707372"/>
            </a:solidFill>
            <a:prstDash val="solid"/>
          </a:ln>
          <a:effectLst/>
        </p:spPr>
      </p:cxnSp>
      <p:sp>
        <p:nvSpPr>
          <p:cNvPr id="178" name="TextBox 177"/>
          <p:cNvSpPr txBox="1"/>
          <p:nvPr/>
        </p:nvSpPr>
        <p:spPr>
          <a:xfrm>
            <a:off x="1594890" y="5672345"/>
            <a:ext cx="1238347" cy="25565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Backend</a:t>
            </a:r>
          </a:p>
        </p:txBody>
      </p:sp>
      <p:sp>
        <p:nvSpPr>
          <p:cNvPr id="179" name="TextBox 178"/>
          <p:cNvSpPr txBox="1"/>
          <p:nvPr/>
        </p:nvSpPr>
        <p:spPr>
          <a:xfrm>
            <a:off x="1377536" y="2373312"/>
            <a:ext cx="1737360" cy="52832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API Team</a:t>
            </a:r>
          </a:p>
        </p:txBody>
      </p:sp>
      <p:grpSp>
        <p:nvGrpSpPr>
          <p:cNvPr id="180" name="Group 179"/>
          <p:cNvGrpSpPr/>
          <p:nvPr/>
        </p:nvGrpSpPr>
        <p:grpSpPr>
          <a:xfrm>
            <a:off x="1879866" y="4717997"/>
            <a:ext cx="951039" cy="954350"/>
            <a:chOff x="777262" y="4664435"/>
            <a:chExt cx="782019" cy="785560"/>
          </a:xfrm>
        </p:grpSpPr>
        <p:pic>
          <p:nvPicPr>
            <p:cNvPr id="181" name="Picture 1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62" y="4924302"/>
              <a:ext cx="510814" cy="525693"/>
            </a:xfrm>
            <a:prstGeom prst="rect">
              <a:avLst/>
            </a:prstGeom>
          </p:spPr>
        </p:pic>
        <p:pic>
          <p:nvPicPr>
            <p:cNvPr id="182" name="Picture 18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2706" y="4664435"/>
              <a:ext cx="596575" cy="596730"/>
            </a:xfrm>
            <a:prstGeom prst="rect">
              <a:avLst/>
            </a:prstGeom>
          </p:spPr>
        </p:pic>
      </p:grpSp>
      <p:pic>
        <p:nvPicPr>
          <p:cNvPr id="183" name="Picture 1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94296" y="1614815"/>
            <a:ext cx="703843" cy="750089"/>
          </a:xfrm>
          <a:prstGeom prst="rect">
            <a:avLst/>
          </a:prstGeom>
        </p:spPr>
      </p:pic>
      <p:cxnSp>
        <p:nvCxnSpPr>
          <p:cNvPr id="184" name="Straight Arrow Connector 183"/>
          <p:cNvCxnSpPr/>
          <p:nvPr/>
        </p:nvCxnSpPr>
        <p:spPr>
          <a:xfrm flipH="1">
            <a:off x="2587908" y="1959025"/>
            <a:ext cx="357102" cy="0"/>
          </a:xfrm>
          <a:prstGeom prst="straightConnector1">
            <a:avLst/>
          </a:prstGeom>
          <a:noFill/>
          <a:ln w="19050" cap="flat" cmpd="sng" algn="ctr">
            <a:solidFill>
              <a:srgbClr val="FC4C02"/>
            </a:solidFill>
            <a:prstDash val="sysDot"/>
            <a:headEnd type="none"/>
            <a:tailEnd type="arrow"/>
          </a:ln>
          <a:effectLst/>
        </p:spPr>
      </p:cxnSp>
      <p:cxnSp>
        <p:nvCxnSpPr>
          <p:cNvPr id="185" name="Straight Arrow Connector 184"/>
          <p:cNvCxnSpPr/>
          <p:nvPr/>
        </p:nvCxnSpPr>
        <p:spPr>
          <a:xfrm flipH="1">
            <a:off x="2620182" y="5397142"/>
            <a:ext cx="274321" cy="0"/>
          </a:xfrm>
          <a:prstGeom prst="straightConnector1">
            <a:avLst/>
          </a:prstGeom>
          <a:noFill/>
          <a:ln w="19050" cap="flat" cmpd="sng" algn="ctr">
            <a:solidFill>
              <a:srgbClr val="FC4C02"/>
            </a:solidFill>
            <a:prstDash val="sysDot"/>
            <a:headEnd type="none"/>
            <a:tailEnd type="arrow"/>
          </a:ln>
          <a:effectLst/>
        </p:spPr>
      </p:cxnSp>
      <p:grpSp>
        <p:nvGrpSpPr>
          <p:cNvPr id="186" name="Group 185"/>
          <p:cNvGrpSpPr/>
          <p:nvPr/>
        </p:nvGrpSpPr>
        <p:grpSpPr>
          <a:xfrm flipH="1">
            <a:off x="2382026" y="2673270"/>
            <a:ext cx="562988" cy="1105686"/>
            <a:chOff x="-1077584" y="2661758"/>
            <a:chExt cx="562987" cy="1106838"/>
          </a:xfrm>
        </p:grpSpPr>
        <p:cxnSp>
          <p:nvCxnSpPr>
            <p:cNvPr id="187" name="Straight Arrow Connector 186"/>
            <p:cNvCxnSpPr/>
            <p:nvPr/>
          </p:nvCxnSpPr>
          <p:spPr>
            <a:xfrm>
              <a:off x="-520602" y="2661758"/>
              <a:ext cx="0" cy="1106838"/>
            </a:xfrm>
            <a:prstGeom prst="straightConnector1">
              <a:avLst/>
            </a:prstGeom>
            <a:noFill/>
            <a:ln w="19050" cap="flat" cmpd="sng" algn="ctr">
              <a:solidFill>
                <a:srgbClr val="FC4C02"/>
              </a:solidFill>
              <a:prstDash val="sysDot"/>
              <a:headEnd type="arrow"/>
              <a:tailEnd type="none"/>
            </a:ln>
            <a:effectLst/>
          </p:spPr>
        </p:cxnSp>
        <p:cxnSp>
          <p:nvCxnSpPr>
            <p:cNvPr id="188" name="Straight Arrow Connector 187"/>
            <p:cNvCxnSpPr/>
            <p:nvPr/>
          </p:nvCxnSpPr>
          <p:spPr>
            <a:xfrm flipH="1">
              <a:off x="-1077584" y="3768596"/>
              <a:ext cx="562987" cy="0"/>
            </a:xfrm>
            <a:prstGeom prst="straightConnector1">
              <a:avLst/>
            </a:prstGeom>
            <a:noFill/>
            <a:ln w="19050" cap="flat" cmpd="sng" algn="ctr">
              <a:solidFill>
                <a:srgbClr val="FC4C02"/>
              </a:solidFill>
              <a:prstDash val="sysDot"/>
              <a:headEnd type="none"/>
              <a:tailEnd type="none"/>
            </a:ln>
            <a:effectLst/>
          </p:spPr>
        </p:cxnSp>
      </p:grpSp>
      <p:grpSp>
        <p:nvGrpSpPr>
          <p:cNvPr id="189" name="Group 188"/>
          <p:cNvGrpSpPr/>
          <p:nvPr/>
        </p:nvGrpSpPr>
        <p:grpSpPr>
          <a:xfrm>
            <a:off x="9694898" y="5051998"/>
            <a:ext cx="558751" cy="558315"/>
            <a:chOff x="7722190" y="4842280"/>
            <a:chExt cx="558751" cy="558897"/>
          </a:xfrm>
        </p:grpSpPr>
        <p:sp>
          <p:nvSpPr>
            <p:cNvPr id="190" name="Rounded Rectangle 189"/>
            <p:cNvSpPr/>
            <p:nvPr/>
          </p:nvSpPr>
          <p:spPr>
            <a:xfrm>
              <a:off x="7722190" y="4842280"/>
              <a:ext cx="558751" cy="558897"/>
            </a:xfrm>
            <a:prstGeom prst="roundRect">
              <a:avLst>
                <a:gd name="adj" fmla="val 7226"/>
              </a:avLst>
            </a:prstGeom>
            <a:solidFill>
              <a:srgbClr val="FC4C02"/>
            </a:solidFill>
            <a:ln w="28575" cap="flat" cmpd="sng" algn="ctr">
              <a:solidFill>
                <a:srgbClr val="FC4C02"/>
              </a:solidFill>
              <a:prstDash val="solid"/>
              <a:round/>
              <a:headEnd type="none" w="med" len="med"/>
              <a:tailEnd type="none" w="med" len="med"/>
            </a:ln>
            <a:effectLst/>
          </p:spPr>
          <p:txBody>
            <a:bodyPr rtlCol="0" anchor="ctr"/>
            <a:lstStyle/>
            <a:p>
              <a:pPr algn="ctr" defTabSz="456987">
                <a:defRPr/>
              </a:pPr>
              <a:endParaRPr lang="en-US" sz="2397" kern="0" dirty="0" err="1">
                <a:solidFill>
                  <a:srgbClr val="54585A"/>
                </a:solidFill>
                <a:latin typeface="Helvetica Neue Thin"/>
                <a:cs typeface="Helvetica Neue Thin"/>
              </a:endParaRPr>
            </a:p>
          </p:txBody>
        </p:sp>
        <p:pic>
          <p:nvPicPr>
            <p:cNvPr id="191" name="Picture 1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08959" y="4928670"/>
              <a:ext cx="389995" cy="386116"/>
            </a:xfrm>
            <a:prstGeom prst="rect">
              <a:avLst/>
            </a:prstGeom>
          </p:spPr>
        </p:pic>
      </p:grpSp>
      <p:grpSp>
        <p:nvGrpSpPr>
          <p:cNvPr id="192" name="Group 191"/>
          <p:cNvGrpSpPr/>
          <p:nvPr/>
        </p:nvGrpSpPr>
        <p:grpSpPr>
          <a:xfrm flipH="1">
            <a:off x="9259181" y="2673271"/>
            <a:ext cx="485147" cy="1222581"/>
            <a:chOff x="934084" y="2661758"/>
            <a:chExt cx="485147" cy="1223856"/>
          </a:xfrm>
        </p:grpSpPr>
        <p:cxnSp>
          <p:nvCxnSpPr>
            <p:cNvPr id="193" name="Straight Arrow Connector 192"/>
            <p:cNvCxnSpPr/>
            <p:nvPr/>
          </p:nvCxnSpPr>
          <p:spPr>
            <a:xfrm>
              <a:off x="1074733" y="2661758"/>
              <a:ext cx="0" cy="963569"/>
            </a:xfrm>
            <a:prstGeom prst="straightConnector1">
              <a:avLst/>
            </a:prstGeom>
            <a:noFill/>
            <a:ln w="19050" cap="flat" cmpd="sng" algn="ctr">
              <a:solidFill>
                <a:srgbClr val="FC4C02"/>
              </a:solidFill>
              <a:prstDash val="sysDot"/>
              <a:headEnd type="arrow"/>
              <a:tailEnd type="none"/>
            </a:ln>
            <a:effectLst/>
          </p:spPr>
        </p:cxnSp>
        <p:cxnSp>
          <p:nvCxnSpPr>
            <p:cNvPr id="194" name="Straight Arrow Connector 193"/>
            <p:cNvCxnSpPr/>
            <p:nvPr/>
          </p:nvCxnSpPr>
          <p:spPr>
            <a:xfrm flipH="1">
              <a:off x="1062128" y="3625327"/>
              <a:ext cx="357103" cy="0"/>
            </a:xfrm>
            <a:prstGeom prst="straightConnector1">
              <a:avLst/>
            </a:prstGeom>
            <a:noFill/>
            <a:ln w="19050" cap="flat" cmpd="sng" algn="ctr">
              <a:solidFill>
                <a:srgbClr val="FC4C02"/>
              </a:solidFill>
              <a:prstDash val="sysDot"/>
              <a:headEnd type="none"/>
              <a:tailEnd type="none"/>
            </a:ln>
            <a:effectLst/>
          </p:spPr>
        </p:cxnSp>
        <p:cxnSp>
          <p:nvCxnSpPr>
            <p:cNvPr id="195" name="Straight Arrow Connector 194"/>
            <p:cNvCxnSpPr/>
            <p:nvPr/>
          </p:nvCxnSpPr>
          <p:spPr>
            <a:xfrm flipH="1">
              <a:off x="934084" y="3885614"/>
              <a:ext cx="485146" cy="0"/>
            </a:xfrm>
            <a:prstGeom prst="straightConnector1">
              <a:avLst/>
            </a:prstGeom>
            <a:noFill/>
            <a:ln w="19050" cap="flat" cmpd="sng" algn="ctr">
              <a:solidFill>
                <a:srgbClr val="FC4C02"/>
              </a:solidFill>
              <a:prstDash val="sysDot"/>
              <a:headEnd type="none"/>
              <a:tailEnd type="arrow"/>
            </a:ln>
            <a:effectLst/>
          </p:spPr>
        </p:cxnSp>
      </p:grpSp>
      <p:cxnSp>
        <p:nvCxnSpPr>
          <p:cNvPr id="196" name="Straight Arrow Connector 195"/>
          <p:cNvCxnSpPr/>
          <p:nvPr/>
        </p:nvCxnSpPr>
        <p:spPr>
          <a:xfrm flipH="1">
            <a:off x="9250549" y="2090449"/>
            <a:ext cx="232847" cy="0"/>
          </a:xfrm>
          <a:prstGeom prst="straightConnector1">
            <a:avLst/>
          </a:prstGeom>
          <a:noFill/>
          <a:ln w="19050" cap="flat" cmpd="sng" algn="ctr">
            <a:solidFill>
              <a:srgbClr val="FC4C02"/>
            </a:solidFill>
            <a:prstDash val="sysDot"/>
            <a:headEnd type="arrow"/>
            <a:tailEnd type="none"/>
          </a:ln>
          <a:effectLst/>
        </p:spPr>
      </p:cxnSp>
      <p:cxnSp>
        <p:nvCxnSpPr>
          <p:cNvPr id="197" name="Straight Arrow Connector 196"/>
          <p:cNvCxnSpPr/>
          <p:nvPr/>
        </p:nvCxnSpPr>
        <p:spPr>
          <a:xfrm flipH="1">
            <a:off x="9250549" y="5442943"/>
            <a:ext cx="232847" cy="0"/>
          </a:xfrm>
          <a:prstGeom prst="straightConnector1">
            <a:avLst/>
          </a:prstGeom>
          <a:noFill/>
          <a:ln w="19050" cap="flat" cmpd="sng" algn="ctr">
            <a:solidFill>
              <a:srgbClr val="FC4C02"/>
            </a:solidFill>
            <a:prstDash val="sysDot"/>
            <a:headEnd type="arrow"/>
            <a:tailEnd type="none"/>
          </a:ln>
          <a:effectLst/>
        </p:spPr>
      </p:cxnSp>
      <p:pic>
        <p:nvPicPr>
          <p:cNvPr id="198" name="Picture 1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flipH="1">
            <a:off x="9644511" y="1751644"/>
            <a:ext cx="433773" cy="630945"/>
          </a:xfrm>
          <a:prstGeom prst="rect">
            <a:avLst/>
          </a:prstGeom>
        </p:spPr>
      </p:pic>
      <p:pic>
        <p:nvPicPr>
          <p:cNvPr id="199" name="Picture 1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6464" y="3249901"/>
            <a:ext cx="287386" cy="783671"/>
          </a:xfrm>
          <a:prstGeom prst="rect">
            <a:avLst/>
          </a:prstGeom>
        </p:spPr>
      </p:pic>
      <p:pic>
        <p:nvPicPr>
          <p:cNvPr id="200" name="Picture 1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5063" y="1705126"/>
            <a:ext cx="717156" cy="578639"/>
          </a:xfrm>
          <a:prstGeom prst="rect">
            <a:avLst/>
          </a:prstGeom>
        </p:spPr>
      </p:pic>
      <p:sp>
        <p:nvSpPr>
          <p:cNvPr id="201" name="Round Same Side Corner Rectangle 200"/>
          <p:cNvSpPr/>
          <p:nvPr/>
        </p:nvSpPr>
        <p:spPr>
          <a:xfrm rot="16200000">
            <a:off x="2898889" y="1274388"/>
            <a:ext cx="1461516" cy="1369274"/>
          </a:xfrm>
          <a:prstGeom prst="round2SameRect">
            <a:avLst>
              <a:gd name="adj1" fmla="val 7239"/>
              <a:gd name="adj2" fmla="val 0"/>
            </a:avLst>
          </a:prstGeom>
          <a:solidFill>
            <a:srgbClr val="298FC2"/>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2" name="Picture 2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9411" y="1624041"/>
            <a:ext cx="948464" cy="740808"/>
          </a:xfrm>
          <a:prstGeom prst="rect">
            <a:avLst/>
          </a:prstGeom>
        </p:spPr>
      </p:pic>
      <p:sp>
        <p:nvSpPr>
          <p:cNvPr id="203" name="Round Same Side Corner Rectangle 202"/>
          <p:cNvSpPr/>
          <p:nvPr/>
        </p:nvSpPr>
        <p:spPr>
          <a:xfrm rot="16200000">
            <a:off x="2898891" y="3060603"/>
            <a:ext cx="1461517" cy="1369274"/>
          </a:xfrm>
          <a:prstGeom prst="round2SameRect">
            <a:avLst>
              <a:gd name="adj1" fmla="val 7239"/>
              <a:gd name="adj2" fmla="val 0"/>
            </a:avLst>
          </a:prstGeom>
          <a:solidFill>
            <a:srgbClr val="6E5199"/>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4" name="Picture 20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2907" y="3271363"/>
            <a:ext cx="700735" cy="940082"/>
          </a:xfrm>
          <a:prstGeom prst="rect">
            <a:avLst/>
          </a:prstGeom>
        </p:spPr>
      </p:pic>
      <p:pic>
        <p:nvPicPr>
          <p:cNvPr id="205" name="Picture 20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3083" y="5091072"/>
            <a:ext cx="807688" cy="866339"/>
          </a:xfrm>
          <a:prstGeom prst="rect">
            <a:avLst/>
          </a:prstGeom>
        </p:spPr>
      </p:pic>
      <p:pic>
        <p:nvPicPr>
          <p:cNvPr id="206" name="Picture 205"/>
          <p:cNvPicPr>
            <a:picLocks noChangeAspect="1"/>
          </p:cNvPicPr>
          <p:nvPr/>
        </p:nvPicPr>
        <p:blipFill>
          <a:blip r:embed="rId12"/>
          <a:stretch>
            <a:fillRect/>
          </a:stretch>
        </p:blipFill>
        <p:spPr>
          <a:xfrm>
            <a:off x="8202655" y="4926368"/>
            <a:ext cx="782844" cy="401328"/>
          </a:xfrm>
          <a:prstGeom prst="rect">
            <a:avLst/>
          </a:prstGeom>
        </p:spPr>
      </p:pic>
      <p:sp>
        <p:nvSpPr>
          <p:cNvPr id="3" name="Rectangle 2"/>
          <p:cNvSpPr/>
          <p:nvPr/>
        </p:nvSpPr>
        <p:spPr>
          <a:xfrm>
            <a:off x="599738" y="1124420"/>
            <a:ext cx="10639293" cy="3477146"/>
          </a:xfrm>
          <a:prstGeom prst="rect">
            <a:avLst/>
          </a:prstGeom>
          <a:solidFill>
            <a:srgbClr val="FFFFFF">
              <a:alpha val="79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793" tIns="60897" rIns="121793" bIns="60897" numCol="1" spcCol="0" rtlCol="0" fromWordArt="0" anchor="ctr" anchorCtr="0" forceAA="0" compatLnSpc="1">
            <a:prstTxWarp prst="textNoShape">
              <a:avLst/>
            </a:prstTxWarp>
            <a:noAutofit/>
          </a:bodyPr>
          <a:lstStyle/>
          <a:p>
            <a:pPr algn="ctr"/>
            <a:endParaRPr lang="en-US" sz="1998" dirty="0">
              <a:solidFill>
                <a:srgbClr val="5A5A5A"/>
              </a:solidFill>
            </a:endParaRPr>
          </a:p>
        </p:txBody>
      </p:sp>
      <p:sp>
        <p:nvSpPr>
          <p:cNvPr id="4" name="Oval 3"/>
          <p:cNvSpPr/>
          <p:nvPr/>
        </p:nvSpPr>
        <p:spPr>
          <a:xfrm>
            <a:off x="5630876" y="5327696"/>
            <a:ext cx="1222102" cy="1119217"/>
          </a:xfrm>
          <a:prstGeom prst="ellipse">
            <a:avLst/>
          </a:prstGeom>
          <a:noFill/>
          <a:ln w="38100" cmpd="sng">
            <a:solidFill>
              <a:srgbClr val="FF43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793" tIns="60897" rIns="121793" bIns="60897" numCol="1" spcCol="0" rtlCol="0" fromWordArt="0" anchor="ctr" anchorCtr="0" forceAA="0" compatLnSpc="1">
            <a:prstTxWarp prst="textNoShape">
              <a:avLst/>
            </a:prstTxWarp>
            <a:noAutofit/>
          </a:bodyPr>
          <a:lstStyle/>
          <a:p>
            <a:pPr algn="ctr"/>
            <a:endParaRPr lang="en-US" sz="1998" dirty="0">
              <a:solidFill>
                <a:srgbClr val="5A5A5A"/>
              </a:solidFill>
            </a:endParaRPr>
          </a:p>
        </p:txBody>
      </p:sp>
    </p:spTree>
    <p:extLst>
      <p:ext uri="{BB962C8B-B14F-4D97-AF65-F5344CB8AC3E}">
        <p14:creationId xmlns:p14="http://schemas.microsoft.com/office/powerpoint/2010/main" val="19603099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Edge</a:t>
            </a:r>
            <a:endParaRPr lang="en-US" dirty="0"/>
          </a:p>
        </p:txBody>
      </p:sp>
      <p:sp>
        <p:nvSpPr>
          <p:cNvPr id="4" name="Slide Number Placeholder 3"/>
          <p:cNvSpPr>
            <a:spLocks noGrp="1"/>
          </p:cNvSpPr>
          <p:nvPr>
            <p:ph type="sldNum" sz="quarter" idx="4294967295"/>
          </p:nvPr>
        </p:nvSpPr>
        <p:spPr>
          <a:xfrm>
            <a:off x="4666817" y="6492875"/>
            <a:ext cx="2841837" cy="365125"/>
          </a:xfrm>
          <a:prstGeom prst="rect">
            <a:avLst/>
          </a:prstGeom>
        </p:spPr>
        <p:txBody>
          <a:bodyPr/>
          <a:lstStyle/>
          <a:p>
            <a:fld id="{72EC1214-2C7B-1846-91C7-D93747619575}" type="slidenum">
              <a:rPr lang="en-US" smtClean="0"/>
              <a:t>43</a:t>
            </a:fld>
            <a:endParaRPr lang="en-US" dirty="0"/>
          </a:p>
        </p:txBody>
      </p:sp>
      <p:sp>
        <p:nvSpPr>
          <p:cNvPr id="5" name="Rounded Rectangle 4"/>
          <p:cNvSpPr/>
          <p:nvPr/>
        </p:nvSpPr>
        <p:spPr>
          <a:xfrm>
            <a:off x="3029497" y="1215031"/>
            <a:ext cx="6094984" cy="5101342"/>
          </a:xfrm>
          <a:prstGeom prst="roundRect">
            <a:avLst/>
          </a:prstGeom>
          <a:noFill/>
          <a:ln w="22225" cap="rnd">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ctr"/>
          <a:lstStyle/>
          <a:p>
            <a:pPr algn="ctr"/>
            <a:endParaRPr lang="en-US" dirty="0" err="1" smtClean="0">
              <a:solidFill>
                <a:schemeClr val="tx1"/>
              </a:solidFill>
            </a:endParaRPr>
          </a:p>
        </p:txBody>
      </p:sp>
      <p:cxnSp>
        <p:nvCxnSpPr>
          <p:cNvPr id="6" name="Straight Arrow Connector 5"/>
          <p:cNvCxnSpPr/>
          <p:nvPr/>
        </p:nvCxnSpPr>
        <p:spPr>
          <a:xfrm flipH="1">
            <a:off x="2034098" y="2117371"/>
            <a:ext cx="8065011" cy="8934"/>
          </a:xfrm>
          <a:prstGeom prst="straightConnector1">
            <a:avLst/>
          </a:prstGeom>
          <a:ln w="19050" cmpd="sng">
            <a:solidFill>
              <a:srgbClr val="FF4300"/>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141153" y="5467639"/>
            <a:ext cx="7955922" cy="53604"/>
          </a:xfrm>
          <a:prstGeom prst="straightConnector1">
            <a:avLst/>
          </a:prstGeom>
          <a:ln w="19050" cmpd="sng">
            <a:solidFill>
              <a:srgbClr val="F82201"/>
            </a:solidFill>
            <a:prstDash val="soli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 name="Rounded Rectangle 7"/>
          <p:cNvSpPr/>
          <p:nvPr/>
        </p:nvSpPr>
        <p:spPr>
          <a:xfrm>
            <a:off x="2706242" y="5107285"/>
            <a:ext cx="6715439"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t"/>
          <a:lstStyle/>
          <a:p>
            <a:pPr algn="ctr"/>
            <a:endParaRPr lang="en-US" sz="1400" dirty="0">
              <a:solidFill>
                <a:schemeClr val="tx1"/>
              </a:solidFill>
              <a:cs typeface="Arial"/>
            </a:endParaRPr>
          </a:p>
        </p:txBody>
      </p:sp>
      <p:sp>
        <p:nvSpPr>
          <p:cNvPr id="11" name="Text Placeholder 2"/>
          <p:cNvSpPr txBox="1">
            <a:spLocks/>
          </p:cNvSpPr>
          <p:nvPr/>
        </p:nvSpPr>
        <p:spPr>
          <a:xfrm flipH="1">
            <a:off x="1029078" y="5798344"/>
            <a:ext cx="1217930" cy="365760"/>
          </a:xfrm>
          <a:prstGeom prst="rect">
            <a:avLst/>
          </a:prstGeom>
        </p:spPr>
        <p:txBody>
          <a:bodyP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686868"/>
                </a:solidFill>
                <a:latin typeface="Arial"/>
                <a:cs typeface="Arial"/>
              </a:rPr>
              <a:t>App</a:t>
            </a:r>
          </a:p>
        </p:txBody>
      </p:sp>
      <p:sp>
        <p:nvSpPr>
          <p:cNvPr id="14" name="Rounded Rectangle 13"/>
          <p:cNvSpPr/>
          <p:nvPr/>
        </p:nvSpPr>
        <p:spPr>
          <a:xfrm>
            <a:off x="4579083" y="2970432"/>
            <a:ext cx="3678263" cy="460419"/>
          </a:xfrm>
          <a:prstGeom prst="roundRect">
            <a:avLst/>
          </a:prstGeom>
          <a:noFill/>
          <a:ln>
            <a:noFill/>
            <a:prstDash val="solid"/>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ctr"/>
          <a:lstStyle/>
          <a:p>
            <a:pPr algn="ctr"/>
            <a:endParaRPr lang="en-US" dirty="0" err="1" smtClean="0">
              <a:solidFill>
                <a:schemeClr val="tx1"/>
              </a:solidFill>
            </a:endParaRPr>
          </a:p>
        </p:txBody>
      </p:sp>
      <p:sp>
        <p:nvSpPr>
          <p:cNvPr id="15" name="Rounded Rectangle 14"/>
          <p:cNvSpPr/>
          <p:nvPr/>
        </p:nvSpPr>
        <p:spPr>
          <a:xfrm>
            <a:off x="2706242" y="1750347"/>
            <a:ext cx="6715439" cy="833938"/>
          </a:xfrm>
          <a:prstGeom prst="roundRect">
            <a:avLst/>
          </a:prstGeom>
          <a:solidFill>
            <a:srgbClr val="FFFFFF"/>
          </a:solidFill>
          <a:ln w="127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289" tIns="41145" rIns="82289" bIns="41145" rtlCol="0" anchor="t"/>
          <a:lstStyle/>
          <a:p>
            <a:pPr algn="ctr"/>
            <a:endParaRPr lang="en-US" sz="1400" dirty="0">
              <a:solidFill>
                <a:schemeClr val="tx1"/>
              </a:solidFill>
              <a:cs typeface="Arial"/>
            </a:endParaRPr>
          </a:p>
        </p:txBody>
      </p:sp>
      <p:sp>
        <p:nvSpPr>
          <p:cNvPr id="16" name="Text Placeholder 2"/>
          <p:cNvSpPr txBox="1">
            <a:spLocks/>
          </p:cNvSpPr>
          <p:nvPr/>
        </p:nvSpPr>
        <p:spPr>
          <a:xfrm flipH="1">
            <a:off x="2890272" y="5452918"/>
            <a:ext cx="6413360" cy="406259"/>
          </a:xfrm>
          <a:prstGeom prst="rect">
            <a:avLst/>
          </a:prstGeom>
          <a:noFill/>
        </p:spPr>
        <p:txBody>
          <a:bodyPr wrap="square" lIns="82289" tIns="41145" rIns="82289" bIns="41145">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800" dirty="0" smtClean="0">
                <a:solidFill>
                  <a:srgbClr val="494949"/>
                </a:solidFill>
                <a:latin typeface="Arial"/>
                <a:cs typeface="Arial"/>
              </a:rPr>
              <a:t>Great APIs &amp; apps fast</a:t>
            </a:r>
            <a:endParaRPr lang="en-US" sz="1800" dirty="0">
              <a:solidFill>
                <a:srgbClr val="494949"/>
              </a:solidFill>
              <a:latin typeface="Arial"/>
              <a:cs typeface="Arial"/>
            </a:endParaRPr>
          </a:p>
        </p:txBody>
      </p:sp>
      <p:sp>
        <p:nvSpPr>
          <p:cNvPr id="17" name="Text Placeholder 2"/>
          <p:cNvSpPr txBox="1">
            <a:spLocks/>
          </p:cNvSpPr>
          <p:nvPr/>
        </p:nvSpPr>
        <p:spPr>
          <a:xfrm flipH="1">
            <a:off x="9966221" y="2201141"/>
            <a:ext cx="1366342" cy="520531"/>
          </a:xfrm>
          <a:prstGeom prst="rect">
            <a:avLst/>
          </a:prstGeom>
        </p:spPr>
        <p:txBody>
          <a:bodyPr lIns="74077" tIns="37039" rIns="74077" bIns="37039">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rgbClr val="686868"/>
                </a:solidFill>
                <a:latin typeface="Arial"/>
                <a:cs typeface="Arial"/>
              </a:rPr>
              <a:t>API Team</a:t>
            </a: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31963" y="1608378"/>
            <a:ext cx="803555" cy="643772"/>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0304" y="1741176"/>
            <a:ext cx="476574" cy="521122"/>
          </a:xfrm>
          <a:prstGeom prst="rect">
            <a:avLst/>
          </a:prstGeom>
        </p:spPr>
      </p:pic>
      <p:sp>
        <p:nvSpPr>
          <p:cNvPr id="20" name="Text Placeholder 2"/>
          <p:cNvSpPr txBox="1">
            <a:spLocks/>
          </p:cNvSpPr>
          <p:nvPr/>
        </p:nvSpPr>
        <p:spPr>
          <a:xfrm flipH="1">
            <a:off x="1005966" y="2201141"/>
            <a:ext cx="1355143" cy="339316"/>
          </a:xfrm>
          <a:prstGeom prst="rect">
            <a:avLst/>
          </a:prstGeom>
        </p:spPr>
        <p:txBody>
          <a:bodyPr lIns="74077" tIns="37039" rIns="74077" bIns="37039" anchor="t">
            <a:normAutofit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Developer</a:t>
            </a:r>
            <a:endParaRPr lang="en-US" sz="1200" b="1" dirty="0">
              <a:solidFill>
                <a:schemeClr val="tx1"/>
              </a:solidFill>
              <a:latin typeface="Arial"/>
              <a:cs typeface="Arial"/>
            </a:endParaRPr>
          </a:p>
        </p:txBody>
      </p:sp>
      <p:grpSp>
        <p:nvGrpSpPr>
          <p:cNvPr id="37" name="Group 36"/>
          <p:cNvGrpSpPr/>
          <p:nvPr/>
        </p:nvGrpSpPr>
        <p:grpSpPr>
          <a:xfrm>
            <a:off x="10026435" y="4999294"/>
            <a:ext cx="1217930" cy="1043897"/>
            <a:chOff x="7469921" y="5120207"/>
            <a:chExt cx="914400" cy="1043897"/>
          </a:xfrm>
        </p:grpSpPr>
        <p:sp>
          <p:nvSpPr>
            <p:cNvPr id="21" name="Text Placeholder 2"/>
            <p:cNvSpPr txBox="1">
              <a:spLocks/>
            </p:cNvSpPr>
            <p:nvPr/>
          </p:nvSpPr>
          <p:spPr>
            <a:xfrm flipH="1">
              <a:off x="7469921" y="5798344"/>
              <a:ext cx="914400" cy="365760"/>
            </a:xfrm>
            <a:prstGeom prst="rect">
              <a:avLst/>
            </a:prstGeom>
          </p:spPr>
          <p:txBody>
            <a:bodyPr lIns="74077" tIns="37039" rIns="74077" bIns="37039">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Backend</a:t>
              </a:r>
              <a:endParaRPr lang="en-US" sz="1200" b="1" dirty="0">
                <a:solidFill>
                  <a:schemeClr val="tx1"/>
                </a:solidFill>
                <a:latin typeface="Arial"/>
                <a:cs typeface="Arial"/>
              </a:endParaRPr>
            </a:p>
          </p:txBody>
        </p:sp>
        <p:grpSp>
          <p:nvGrpSpPr>
            <p:cNvPr id="22" name="Group 21"/>
            <p:cNvGrpSpPr/>
            <p:nvPr/>
          </p:nvGrpSpPr>
          <p:grpSpPr>
            <a:xfrm>
              <a:off x="7569327" y="5120207"/>
              <a:ext cx="715588" cy="769639"/>
              <a:chOff x="7924778" y="1997046"/>
              <a:chExt cx="965733" cy="1038138"/>
            </a:xfrm>
          </p:grpSpPr>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24778" y="2177413"/>
                <a:ext cx="857769" cy="857771"/>
              </a:xfrm>
              <a:prstGeom prst="rect">
                <a:avLst/>
              </a:prstGeom>
            </p:spPr>
          </p:pic>
          <p:sp>
            <p:nvSpPr>
              <p:cNvPr id="24" name="Rectangle 23"/>
              <p:cNvSpPr/>
              <p:nvPr/>
            </p:nvSpPr>
            <p:spPr>
              <a:xfrm>
                <a:off x="8568981" y="2392929"/>
                <a:ext cx="181437" cy="353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smtClean="0">
                  <a:solidFill>
                    <a:schemeClr val="tx1"/>
                  </a:solidFill>
                </a:endParaRPr>
              </a:p>
            </p:txBody>
          </p:sp>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65793" y="1997046"/>
                <a:ext cx="724718" cy="724719"/>
              </a:xfrm>
              <a:prstGeom prst="rect">
                <a:avLst/>
              </a:prstGeom>
            </p:spPr>
          </p:pic>
        </p:grpSp>
      </p:grpSp>
      <p:sp>
        <p:nvSpPr>
          <p:cNvPr id="26" name="TextBox 25"/>
          <p:cNvSpPr txBox="1"/>
          <p:nvPr/>
        </p:nvSpPr>
        <p:spPr>
          <a:xfrm>
            <a:off x="2524476" y="3474197"/>
            <a:ext cx="7110709" cy="707250"/>
          </a:xfrm>
          <a:prstGeom prst="rect">
            <a:avLst/>
          </a:prstGeom>
          <a:solidFill>
            <a:srgbClr val="FFFFFF"/>
          </a:solidFill>
          <a:ln w="15875" cap="rnd">
            <a:solidFill>
              <a:schemeClr val="bg2">
                <a:lumMod val="50000"/>
              </a:schemeClr>
            </a:solidFill>
            <a:prstDash val="solid"/>
          </a:ln>
        </p:spPr>
        <p:txBody>
          <a:bodyPr wrap="none" rtlCol="0" anchor="ctr" anchorCtr="0">
            <a:noAutofit/>
          </a:bodyPr>
          <a:lstStyle/>
          <a:p>
            <a:pPr algn="ctr"/>
            <a:endParaRPr lang="en-US" sz="1400" dirty="0">
              <a:solidFill>
                <a:schemeClr val="bg1">
                  <a:lumMod val="50000"/>
                </a:schemeClr>
              </a:solidFill>
              <a:latin typeface="Arial"/>
              <a:cs typeface="Arial"/>
            </a:endParaRPr>
          </a:p>
        </p:txBody>
      </p:sp>
      <p:sp>
        <p:nvSpPr>
          <p:cNvPr id="28" name="Text Placeholder 2"/>
          <p:cNvSpPr txBox="1">
            <a:spLocks/>
          </p:cNvSpPr>
          <p:nvPr/>
        </p:nvSpPr>
        <p:spPr>
          <a:xfrm flipH="1">
            <a:off x="3157315" y="3775188"/>
            <a:ext cx="5860864" cy="406259"/>
          </a:xfrm>
          <a:prstGeom prst="rect">
            <a:avLst/>
          </a:prstGeom>
          <a:noFill/>
        </p:spPr>
        <p:txBody>
          <a:bodyPr lIns="82289" tIns="41145" rIns="82289" bIns="41145">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800" dirty="0" smtClean="0">
                <a:solidFill>
                  <a:schemeClr val="accent4"/>
                </a:solidFill>
                <a:latin typeface="Arial"/>
                <a:cs typeface="Arial"/>
              </a:rPr>
              <a:t>Visibility from the app-end to the back-end</a:t>
            </a:r>
            <a:endParaRPr lang="en-US" sz="1800" dirty="0">
              <a:solidFill>
                <a:schemeClr val="accent4"/>
              </a:solidFill>
              <a:latin typeface="Arial"/>
              <a:cs typeface="Arial"/>
            </a:endParaRPr>
          </a:p>
        </p:txBody>
      </p:sp>
      <p:cxnSp>
        <p:nvCxnSpPr>
          <p:cNvPr id="29" name="Elbow Connector 28"/>
          <p:cNvCxnSpPr/>
          <p:nvPr/>
        </p:nvCxnSpPr>
        <p:spPr>
          <a:xfrm rot="16200000" flipV="1">
            <a:off x="1448901" y="3064558"/>
            <a:ext cx="987879" cy="475057"/>
          </a:xfrm>
          <a:prstGeom prst="bentConnector3">
            <a:avLst>
              <a:gd name="adj1" fmla="val -926"/>
            </a:avLst>
          </a:prstGeom>
          <a:ln w="19050" cmpd="sng">
            <a:solidFill>
              <a:schemeClr val="tx2"/>
            </a:solidFill>
            <a:tailEnd type="arrow"/>
          </a:ln>
          <a:effectLst/>
        </p:spPr>
        <p:style>
          <a:lnRef idx="2">
            <a:schemeClr val="accent6"/>
          </a:lnRef>
          <a:fillRef idx="0">
            <a:schemeClr val="accent6"/>
          </a:fillRef>
          <a:effectRef idx="1">
            <a:schemeClr val="accent6"/>
          </a:effectRef>
          <a:fontRef idx="minor">
            <a:schemeClr val="tx1"/>
          </a:fontRef>
        </p:style>
      </p:cxnSp>
      <p:cxnSp>
        <p:nvCxnSpPr>
          <p:cNvPr id="30" name="Elbow Connector 29"/>
          <p:cNvCxnSpPr/>
          <p:nvPr/>
        </p:nvCxnSpPr>
        <p:spPr>
          <a:xfrm rot="5400000" flipH="1" flipV="1">
            <a:off x="9725981" y="2993705"/>
            <a:ext cx="1010548" cy="626174"/>
          </a:xfrm>
          <a:prstGeom prst="bentConnector3">
            <a:avLst>
              <a:gd name="adj1" fmla="val -378"/>
            </a:avLst>
          </a:prstGeom>
          <a:ln w="19050" cmpd="sng">
            <a:solidFill>
              <a:schemeClr val="tx2"/>
            </a:solidFill>
            <a:tailEnd type="arrow"/>
          </a:ln>
          <a:effectLst/>
        </p:spPr>
        <p:style>
          <a:lnRef idx="2">
            <a:schemeClr val="accent6"/>
          </a:lnRef>
          <a:fillRef idx="0">
            <a:schemeClr val="accent6"/>
          </a:fillRef>
          <a:effectRef idx="1">
            <a:schemeClr val="accent6"/>
          </a:effectRef>
          <a:fontRef idx="minor">
            <a:schemeClr val="tx1"/>
          </a:fontRef>
        </p:style>
      </p:cxnSp>
      <p:grpSp>
        <p:nvGrpSpPr>
          <p:cNvPr id="32" name="Group 31"/>
          <p:cNvGrpSpPr/>
          <p:nvPr/>
        </p:nvGrpSpPr>
        <p:grpSpPr>
          <a:xfrm>
            <a:off x="-178415" y="3296667"/>
            <a:ext cx="1772861" cy="1252398"/>
            <a:chOff x="221391" y="1851968"/>
            <a:chExt cx="1371600" cy="1292596"/>
          </a:xfrm>
        </p:grpSpPr>
        <p:sp>
          <p:nvSpPr>
            <p:cNvPr id="33" name="Text Placeholder 2"/>
            <p:cNvSpPr txBox="1">
              <a:spLocks/>
            </p:cNvSpPr>
            <p:nvPr/>
          </p:nvSpPr>
          <p:spPr>
            <a:xfrm flipH="1">
              <a:off x="221391" y="2687364"/>
              <a:ext cx="1371600" cy="457200"/>
            </a:xfrm>
            <a:prstGeom prst="rect">
              <a:avLst/>
            </a:prstGeom>
          </p:spPr>
          <p:txBody>
            <a:bodyPr>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a:solidFill>
                    <a:schemeClr val="tx1"/>
                  </a:solidFill>
                  <a:latin typeface="Arial"/>
                  <a:cs typeface="Arial"/>
                </a:rPr>
                <a:t>Business </a:t>
              </a:r>
            </a:p>
            <a:p>
              <a:pPr marL="0" indent="0" algn="ctr">
                <a:buNone/>
              </a:pPr>
              <a:r>
                <a:rPr lang="en-US" sz="1800" b="1" dirty="0">
                  <a:solidFill>
                    <a:schemeClr val="tx1"/>
                  </a:solidFill>
                  <a:latin typeface="Arial"/>
                  <a:cs typeface="Arial"/>
                </a:rPr>
                <a:t>User</a:t>
              </a:r>
            </a:p>
          </p:txBody>
        </p:sp>
        <p:pic>
          <p:nvPicPr>
            <p:cNvPr id="34" name="Picture 33"/>
            <p:cNvPicPr>
              <a:picLocks noChangeAspect="1"/>
            </p:cNvPicPr>
            <p:nvPr/>
          </p:nvPicPr>
          <p:blipFill>
            <a:blip r:embed="rId7">
              <a:alphaModFix/>
            </a:blip>
            <a:stretch>
              <a:fillRect/>
            </a:stretch>
          </p:blipFill>
          <p:spPr>
            <a:xfrm flipH="1">
              <a:off x="742820" y="1851968"/>
              <a:ext cx="303644" cy="800512"/>
            </a:xfrm>
            <a:prstGeom prst="rect">
              <a:avLst/>
            </a:prstGeom>
          </p:spPr>
        </p:pic>
      </p:grpSp>
      <p:cxnSp>
        <p:nvCxnSpPr>
          <p:cNvPr id="35" name="Straight Arrow Connector 34"/>
          <p:cNvCxnSpPr/>
          <p:nvPr/>
        </p:nvCxnSpPr>
        <p:spPr>
          <a:xfrm flipH="1">
            <a:off x="1241010" y="3955220"/>
            <a:ext cx="938572" cy="0"/>
          </a:xfrm>
          <a:prstGeom prst="straightConnector1">
            <a:avLst/>
          </a:prstGeom>
          <a:ln w="19050" cmpd="sng">
            <a:solidFill>
              <a:srgbClr val="FF43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 Placeholder 2"/>
          <p:cNvSpPr txBox="1">
            <a:spLocks/>
          </p:cNvSpPr>
          <p:nvPr/>
        </p:nvSpPr>
        <p:spPr>
          <a:xfrm flipH="1">
            <a:off x="4452489" y="5178551"/>
            <a:ext cx="3288925" cy="411652"/>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000" b="1" dirty="0">
                <a:solidFill>
                  <a:srgbClr val="494949"/>
                </a:solidFill>
                <a:latin typeface="Arial"/>
                <a:cs typeface="Arial"/>
              </a:rPr>
              <a:t>API Services</a:t>
            </a:r>
          </a:p>
        </p:txBody>
      </p:sp>
      <p:sp>
        <p:nvSpPr>
          <p:cNvPr id="39" name="Text Placeholder 2"/>
          <p:cNvSpPr txBox="1">
            <a:spLocks/>
          </p:cNvSpPr>
          <p:nvPr/>
        </p:nvSpPr>
        <p:spPr>
          <a:xfrm flipH="1">
            <a:off x="4431389" y="1859621"/>
            <a:ext cx="3288925" cy="309280"/>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000" b="1" dirty="0" smtClean="0">
                <a:solidFill>
                  <a:srgbClr val="494949"/>
                </a:solidFill>
                <a:latin typeface="Arial"/>
                <a:cs typeface="Arial"/>
              </a:rPr>
              <a:t>Developer </a:t>
            </a:r>
            <a:r>
              <a:rPr lang="en-US" sz="2000" b="1" dirty="0">
                <a:solidFill>
                  <a:srgbClr val="494949"/>
                </a:solidFill>
                <a:latin typeface="Arial"/>
                <a:cs typeface="Arial"/>
              </a:rPr>
              <a:t>Services</a:t>
            </a:r>
          </a:p>
        </p:txBody>
      </p:sp>
      <p:sp>
        <p:nvSpPr>
          <p:cNvPr id="40" name="Text Placeholder 2"/>
          <p:cNvSpPr txBox="1">
            <a:spLocks/>
          </p:cNvSpPr>
          <p:nvPr/>
        </p:nvSpPr>
        <p:spPr>
          <a:xfrm flipH="1">
            <a:off x="4323628" y="3483172"/>
            <a:ext cx="3528240" cy="411652"/>
          </a:xfrm>
          <a:prstGeom prst="rect">
            <a:avLst/>
          </a:prstGeom>
          <a:noFill/>
        </p:spPr>
        <p:txBody>
          <a:bodyPr lIns="82289" tIns="41145" rIns="82289" bIns="41145">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000" b="1" dirty="0">
                <a:solidFill>
                  <a:schemeClr val="accent4"/>
                </a:solidFill>
                <a:latin typeface="Arial"/>
                <a:cs typeface="Arial"/>
              </a:rPr>
              <a:t>Analytics Services</a:t>
            </a:r>
          </a:p>
        </p:txBody>
      </p:sp>
      <p:sp>
        <p:nvSpPr>
          <p:cNvPr id="41" name="Text Placeholder 2"/>
          <p:cNvSpPr txBox="1">
            <a:spLocks/>
          </p:cNvSpPr>
          <p:nvPr/>
        </p:nvSpPr>
        <p:spPr>
          <a:xfrm flipH="1">
            <a:off x="2871862" y="2134198"/>
            <a:ext cx="6431770" cy="406259"/>
          </a:xfrm>
          <a:prstGeom prst="rect">
            <a:avLst/>
          </a:prstGeom>
          <a:noFill/>
        </p:spPr>
        <p:txBody>
          <a:bodyPr wrap="square" lIns="82289" tIns="41145" rIns="82289" bIns="41145">
            <a:sp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120000"/>
              </a:lnSpc>
              <a:buNone/>
            </a:pPr>
            <a:r>
              <a:rPr lang="en-US" sz="1800" dirty="0" smtClean="0">
                <a:solidFill>
                  <a:schemeClr val="accent4"/>
                </a:solidFill>
                <a:latin typeface="Arial"/>
                <a:cs typeface="Arial"/>
              </a:rPr>
              <a:t>Engage internal &amp; external developers and monetize APIs</a:t>
            </a:r>
            <a:endParaRPr lang="en-US" sz="1800" dirty="0">
              <a:solidFill>
                <a:schemeClr val="accent4"/>
              </a:solidFill>
              <a:latin typeface="Arial"/>
              <a:cs typeface="Arial"/>
            </a:endParaRPr>
          </a:p>
        </p:txBody>
      </p:sp>
      <p:grpSp>
        <p:nvGrpSpPr>
          <p:cNvPr id="44" name="Group 43"/>
          <p:cNvGrpSpPr/>
          <p:nvPr/>
        </p:nvGrpSpPr>
        <p:grpSpPr>
          <a:xfrm>
            <a:off x="1376791" y="5229350"/>
            <a:ext cx="528919" cy="528682"/>
            <a:chOff x="2488406" y="1370012"/>
            <a:chExt cx="685800" cy="685800"/>
          </a:xfrm>
        </p:grpSpPr>
        <p:pic>
          <p:nvPicPr>
            <p:cNvPr id="45" name="Picture 44"/>
            <p:cNvPicPr>
              <a:picLocks noChangeAspect="1"/>
            </p:cNvPicPr>
            <p:nvPr/>
          </p:nvPicPr>
          <p:blipFill>
            <a:blip r:embed="rId8"/>
            <a:stretch>
              <a:fillRect/>
            </a:stretch>
          </p:blipFill>
          <p:spPr>
            <a:xfrm>
              <a:off x="2488406" y="1370012"/>
              <a:ext cx="685800" cy="685800"/>
            </a:xfrm>
            <a:prstGeom prst="rect">
              <a:avLst/>
            </a:prstGeom>
          </p:spPr>
        </p:pic>
        <p:pic>
          <p:nvPicPr>
            <p:cNvPr id="46" name="Picture 45"/>
            <p:cNvPicPr>
              <a:picLocks noChangeAspect="1"/>
            </p:cNvPicPr>
            <p:nvPr/>
          </p:nvPicPr>
          <p:blipFill>
            <a:blip r:embed="rId9"/>
            <a:stretch>
              <a:fillRect/>
            </a:stretch>
          </p:blipFill>
          <p:spPr>
            <a:xfrm>
              <a:off x="2591970" y="1476018"/>
              <a:ext cx="478672" cy="473788"/>
            </a:xfrm>
            <a:prstGeom prst="rect">
              <a:avLst/>
            </a:prstGeom>
          </p:spPr>
        </p:pic>
      </p:grpSp>
    </p:spTree>
    <p:extLst>
      <p:ext uri="{BB962C8B-B14F-4D97-AF65-F5344CB8AC3E}">
        <p14:creationId xmlns:p14="http://schemas.microsoft.com/office/powerpoint/2010/main" val="733359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482" y="444761"/>
            <a:ext cx="10234222" cy="365839"/>
          </a:xfrm>
        </p:spPr>
        <p:txBody>
          <a:bodyPr>
            <a:normAutofit fontScale="90000"/>
          </a:bodyPr>
          <a:lstStyle/>
          <a:p>
            <a:r>
              <a:rPr lang="en-US" dirty="0" smtClean="0"/>
              <a:t>Fits with your deployment model: Cloud or on-premises</a:t>
            </a:r>
            <a:endParaRPr lang="en-US" dirty="0"/>
          </a:p>
        </p:txBody>
      </p:sp>
      <p:sp>
        <p:nvSpPr>
          <p:cNvPr id="4" name="Slide Number Placeholder 3"/>
          <p:cNvSpPr>
            <a:spLocks noGrp="1"/>
          </p:cNvSpPr>
          <p:nvPr>
            <p:ph type="sldNum" sz="quarter" idx="4294967295"/>
          </p:nvPr>
        </p:nvSpPr>
        <p:spPr>
          <a:xfrm>
            <a:off x="4632104" y="6518713"/>
            <a:ext cx="2841837" cy="365125"/>
          </a:xfrm>
          <a:prstGeom prst="rect">
            <a:avLst/>
          </a:prstGeom>
        </p:spPr>
        <p:txBody>
          <a:bodyPr/>
          <a:lstStyle/>
          <a:p>
            <a:fld id="{72EC1214-2C7B-1846-91C7-D93747619575}" type="slidenum">
              <a:rPr lang="en-US" smtClean="0"/>
              <a:t>44</a:t>
            </a:fld>
            <a:endParaRPr lang="en-US" dirty="0"/>
          </a:p>
        </p:txBody>
      </p:sp>
      <p:sp>
        <p:nvSpPr>
          <p:cNvPr id="5" name="Rounded Rectangle 4"/>
          <p:cNvSpPr/>
          <p:nvPr/>
        </p:nvSpPr>
        <p:spPr>
          <a:xfrm>
            <a:off x="2586065" y="2200769"/>
            <a:ext cx="3227722" cy="5985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Developer Services</a:t>
            </a:r>
            <a:endParaRPr lang="en-US" dirty="0">
              <a:solidFill>
                <a:schemeClr val="tx1"/>
              </a:solidFill>
              <a:latin typeface="Arial"/>
              <a:cs typeface="Arial"/>
            </a:endParaRPr>
          </a:p>
        </p:txBody>
      </p:sp>
      <p:sp>
        <p:nvSpPr>
          <p:cNvPr id="6" name="Rounded Rectangle 5"/>
          <p:cNvSpPr/>
          <p:nvPr/>
        </p:nvSpPr>
        <p:spPr>
          <a:xfrm>
            <a:off x="2586065" y="2959932"/>
            <a:ext cx="3227722" cy="5985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Analytics Services</a:t>
            </a:r>
            <a:endParaRPr lang="en-US" dirty="0">
              <a:solidFill>
                <a:schemeClr val="tx1"/>
              </a:solidFill>
              <a:latin typeface="Arial"/>
              <a:cs typeface="Arial"/>
            </a:endParaRPr>
          </a:p>
        </p:txBody>
      </p:sp>
      <p:sp>
        <p:nvSpPr>
          <p:cNvPr id="7" name="Rounded Rectangle 6"/>
          <p:cNvSpPr/>
          <p:nvPr/>
        </p:nvSpPr>
        <p:spPr>
          <a:xfrm>
            <a:off x="2586065" y="3719095"/>
            <a:ext cx="3227722" cy="5985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API Services</a:t>
            </a:r>
            <a:endParaRPr lang="en-US" dirty="0">
              <a:solidFill>
                <a:schemeClr val="tx1"/>
              </a:solidFill>
              <a:latin typeface="Arial"/>
              <a:cs typeface="Arial"/>
            </a:endParaRPr>
          </a:p>
        </p:txBody>
      </p:sp>
      <p:sp>
        <p:nvSpPr>
          <p:cNvPr id="8" name="Rounded Rectangle 7"/>
          <p:cNvSpPr/>
          <p:nvPr/>
        </p:nvSpPr>
        <p:spPr>
          <a:xfrm>
            <a:off x="2586065" y="4478257"/>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Existing Backend</a:t>
            </a:r>
            <a:endParaRPr lang="en-US" dirty="0">
              <a:solidFill>
                <a:schemeClr val="tx1"/>
              </a:solidFill>
              <a:latin typeface="Arial"/>
              <a:cs typeface="Arial"/>
            </a:endParaRPr>
          </a:p>
        </p:txBody>
      </p:sp>
      <p:sp>
        <p:nvSpPr>
          <p:cNvPr id="9" name="Rounded Rectangle 8"/>
          <p:cNvSpPr/>
          <p:nvPr/>
        </p:nvSpPr>
        <p:spPr>
          <a:xfrm>
            <a:off x="6494327" y="2200769"/>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Developer Services</a:t>
            </a:r>
            <a:endParaRPr lang="en-US" dirty="0">
              <a:solidFill>
                <a:schemeClr val="tx1"/>
              </a:solidFill>
              <a:latin typeface="Arial"/>
              <a:cs typeface="Arial"/>
            </a:endParaRPr>
          </a:p>
        </p:txBody>
      </p:sp>
      <p:sp>
        <p:nvSpPr>
          <p:cNvPr id="10" name="Rounded Rectangle 9"/>
          <p:cNvSpPr/>
          <p:nvPr/>
        </p:nvSpPr>
        <p:spPr>
          <a:xfrm>
            <a:off x="6494327" y="2959932"/>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Analytics Services</a:t>
            </a:r>
            <a:endParaRPr lang="en-US" dirty="0">
              <a:solidFill>
                <a:schemeClr val="tx1"/>
              </a:solidFill>
              <a:latin typeface="Arial"/>
              <a:cs typeface="Arial"/>
            </a:endParaRPr>
          </a:p>
        </p:txBody>
      </p:sp>
      <p:sp>
        <p:nvSpPr>
          <p:cNvPr id="11" name="Rounded Rectangle 10"/>
          <p:cNvSpPr/>
          <p:nvPr/>
        </p:nvSpPr>
        <p:spPr>
          <a:xfrm>
            <a:off x="6494327" y="3719095"/>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API Services</a:t>
            </a:r>
            <a:endParaRPr lang="en-US" dirty="0">
              <a:solidFill>
                <a:schemeClr val="tx1"/>
              </a:solidFill>
              <a:latin typeface="Arial"/>
              <a:cs typeface="Arial"/>
            </a:endParaRPr>
          </a:p>
        </p:txBody>
      </p:sp>
      <p:sp>
        <p:nvSpPr>
          <p:cNvPr id="12" name="Rounded Rectangle 11"/>
          <p:cNvSpPr/>
          <p:nvPr/>
        </p:nvSpPr>
        <p:spPr>
          <a:xfrm>
            <a:off x="6494327" y="4478257"/>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Existing Backend</a:t>
            </a:r>
            <a:endParaRPr lang="en-US" dirty="0">
              <a:solidFill>
                <a:schemeClr val="tx1"/>
              </a:solidFill>
              <a:latin typeface="Arial"/>
              <a:cs typeface="Arial"/>
            </a:endParaRPr>
          </a:p>
        </p:txBody>
      </p:sp>
      <p:sp>
        <p:nvSpPr>
          <p:cNvPr id="13" name="Right Brace 12"/>
          <p:cNvSpPr/>
          <p:nvPr/>
        </p:nvSpPr>
        <p:spPr>
          <a:xfrm>
            <a:off x="9935934" y="2200769"/>
            <a:ext cx="311105" cy="2876057"/>
          </a:xfrm>
          <a:prstGeom prst="rightBrace">
            <a:avLst/>
          </a:prstGeom>
          <a:ln>
            <a:solidFill>
              <a:srgbClr val="68686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Left Brace 13"/>
          <p:cNvSpPr/>
          <p:nvPr/>
        </p:nvSpPr>
        <p:spPr>
          <a:xfrm>
            <a:off x="1983303" y="2215368"/>
            <a:ext cx="369437" cy="2116895"/>
          </a:xfrm>
          <a:prstGeom prst="lef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10266483" y="3197453"/>
            <a:ext cx="1480281" cy="923330"/>
          </a:xfrm>
          <a:prstGeom prst="rect">
            <a:avLst/>
          </a:prstGeom>
          <a:noFill/>
        </p:spPr>
        <p:txBody>
          <a:bodyPr wrap="none" rtlCol="0">
            <a:spAutoFit/>
          </a:bodyPr>
          <a:lstStyle/>
          <a:p>
            <a:pPr>
              <a:buClr>
                <a:schemeClr val="tx2"/>
              </a:buClr>
            </a:pPr>
            <a:r>
              <a:rPr lang="en-US" b="1" dirty="0" smtClean="0">
                <a:latin typeface="Arial"/>
                <a:cs typeface="Arial"/>
              </a:rPr>
              <a:t>Your</a:t>
            </a:r>
          </a:p>
          <a:p>
            <a:pPr>
              <a:buClr>
                <a:schemeClr val="tx2"/>
              </a:buClr>
            </a:pPr>
            <a:r>
              <a:rPr lang="en-US" b="1" dirty="0" smtClean="0">
                <a:latin typeface="Arial"/>
                <a:cs typeface="Arial"/>
              </a:rPr>
              <a:t>Data Center </a:t>
            </a:r>
            <a:br>
              <a:rPr lang="en-US" b="1" dirty="0" smtClean="0">
                <a:latin typeface="Arial"/>
                <a:cs typeface="Arial"/>
              </a:rPr>
            </a:br>
            <a:r>
              <a:rPr lang="en-US" b="1" dirty="0" smtClean="0">
                <a:latin typeface="Arial"/>
                <a:cs typeface="Arial"/>
              </a:rPr>
              <a:t>or Cloud</a:t>
            </a:r>
          </a:p>
        </p:txBody>
      </p:sp>
      <p:sp>
        <p:nvSpPr>
          <p:cNvPr id="16" name="TextBox 15"/>
          <p:cNvSpPr txBox="1"/>
          <p:nvPr/>
        </p:nvSpPr>
        <p:spPr>
          <a:xfrm>
            <a:off x="429161" y="4312997"/>
            <a:ext cx="1480281" cy="923330"/>
          </a:xfrm>
          <a:prstGeom prst="rect">
            <a:avLst/>
          </a:prstGeom>
          <a:noFill/>
        </p:spPr>
        <p:txBody>
          <a:bodyPr wrap="none" rtlCol="0">
            <a:spAutoFit/>
          </a:bodyPr>
          <a:lstStyle/>
          <a:p>
            <a:pPr algn="r">
              <a:buClr>
                <a:schemeClr val="tx2"/>
              </a:buClr>
            </a:pPr>
            <a:r>
              <a:rPr lang="en-US" b="1" dirty="0" smtClean="0">
                <a:latin typeface="Arial"/>
                <a:cs typeface="Arial"/>
              </a:rPr>
              <a:t>Your</a:t>
            </a:r>
          </a:p>
          <a:p>
            <a:pPr algn="r">
              <a:buClr>
                <a:schemeClr val="tx2"/>
              </a:buClr>
            </a:pPr>
            <a:r>
              <a:rPr lang="en-US" b="1" dirty="0" smtClean="0">
                <a:latin typeface="Arial"/>
                <a:cs typeface="Arial"/>
              </a:rPr>
              <a:t>Data Center</a:t>
            </a:r>
          </a:p>
          <a:p>
            <a:pPr algn="r">
              <a:buClr>
                <a:schemeClr val="tx2"/>
              </a:buClr>
            </a:pPr>
            <a:r>
              <a:rPr lang="en-US" b="1" dirty="0" smtClean="0">
                <a:latin typeface="Arial"/>
                <a:cs typeface="Arial"/>
              </a:rPr>
              <a:t>or Cloud</a:t>
            </a:r>
          </a:p>
        </p:txBody>
      </p:sp>
      <p:sp>
        <p:nvSpPr>
          <p:cNvPr id="17" name="Left Brace 16"/>
          <p:cNvSpPr/>
          <p:nvPr/>
        </p:nvSpPr>
        <p:spPr>
          <a:xfrm>
            <a:off x="1983303" y="4478257"/>
            <a:ext cx="349994" cy="59856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440267" y="2823782"/>
            <a:ext cx="1457902" cy="646331"/>
          </a:xfrm>
          <a:prstGeom prst="rect">
            <a:avLst/>
          </a:prstGeom>
          <a:noFill/>
        </p:spPr>
        <p:txBody>
          <a:bodyPr wrap="square" rtlCol="0">
            <a:spAutoFit/>
          </a:bodyPr>
          <a:lstStyle/>
          <a:p>
            <a:pPr algn="r">
              <a:buClr>
                <a:schemeClr val="tx2"/>
              </a:buClr>
            </a:pPr>
            <a:r>
              <a:rPr lang="en-US" b="1" dirty="0" smtClean="0">
                <a:solidFill>
                  <a:schemeClr val="tx2"/>
                </a:solidFill>
                <a:latin typeface="Arial"/>
                <a:cs typeface="Arial"/>
              </a:rPr>
              <a:t>Our</a:t>
            </a:r>
            <a:br>
              <a:rPr lang="en-US" b="1" dirty="0" smtClean="0">
                <a:solidFill>
                  <a:schemeClr val="tx2"/>
                </a:solidFill>
                <a:latin typeface="Arial"/>
                <a:cs typeface="Arial"/>
              </a:rPr>
            </a:br>
            <a:r>
              <a:rPr lang="en-US" b="1" dirty="0" smtClean="0">
                <a:solidFill>
                  <a:schemeClr val="tx2"/>
                </a:solidFill>
                <a:latin typeface="Arial"/>
                <a:cs typeface="Arial"/>
              </a:rPr>
              <a:t>Cloud</a:t>
            </a:r>
          </a:p>
        </p:txBody>
      </p:sp>
      <p:sp>
        <p:nvSpPr>
          <p:cNvPr id="19" name="TextBox 18"/>
          <p:cNvSpPr txBox="1"/>
          <p:nvPr/>
        </p:nvSpPr>
        <p:spPr>
          <a:xfrm>
            <a:off x="3404071" y="1675195"/>
            <a:ext cx="1919516" cy="400110"/>
          </a:xfrm>
          <a:prstGeom prst="rect">
            <a:avLst/>
          </a:prstGeom>
          <a:noFill/>
        </p:spPr>
        <p:txBody>
          <a:bodyPr wrap="none" rtlCol="0">
            <a:spAutoFit/>
          </a:bodyPr>
          <a:lstStyle/>
          <a:p>
            <a:pPr>
              <a:buClr>
                <a:schemeClr val="tx2"/>
              </a:buClr>
            </a:pPr>
            <a:r>
              <a:rPr lang="en-US" sz="2000" b="1" cap="small" dirty="0" smtClean="0">
                <a:latin typeface="Arial"/>
                <a:cs typeface="Arial"/>
              </a:rPr>
              <a:t>Cloud service</a:t>
            </a:r>
          </a:p>
        </p:txBody>
      </p:sp>
      <p:sp>
        <p:nvSpPr>
          <p:cNvPr id="20" name="TextBox 19"/>
          <p:cNvSpPr txBox="1"/>
          <p:nvPr/>
        </p:nvSpPr>
        <p:spPr>
          <a:xfrm>
            <a:off x="7352988" y="1675195"/>
            <a:ext cx="1678139" cy="400110"/>
          </a:xfrm>
          <a:prstGeom prst="rect">
            <a:avLst/>
          </a:prstGeom>
          <a:noFill/>
        </p:spPr>
        <p:txBody>
          <a:bodyPr wrap="none" rtlCol="0">
            <a:spAutoFit/>
          </a:bodyPr>
          <a:lstStyle/>
          <a:p>
            <a:pPr>
              <a:buClr>
                <a:schemeClr val="tx2"/>
              </a:buClr>
            </a:pPr>
            <a:r>
              <a:rPr lang="en-US" sz="2000" b="1" cap="small" dirty="0" smtClean="0">
                <a:latin typeface="Arial"/>
                <a:cs typeface="Arial"/>
              </a:rPr>
              <a:t>On-premises</a:t>
            </a:r>
          </a:p>
        </p:txBody>
      </p:sp>
    </p:spTree>
    <p:extLst>
      <p:ext uri="{BB962C8B-B14F-4D97-AF65-F5344CB8AC3E}">
        <p14:creationId xmlns:p14="http://schemas.microsoft.com/office/powerpoint/2010/main" val="19946697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458308"/>
            <a:ext cx="11570335" cy="673992"/>
          </a:xfrm>
        </p:spPr>
        <p:txBody>
          <a:bodyPr>
            <a:normAutofit/>
          </a:bodyPr>
          <a:lstStyle/>
          <a:p>
            <a:r>
              <a:rPr lang="en-US" dirty="0" smtClean="0"/>
              <a:t>BaaS – Time to market for Apps &amp; building engaging experiences</a:t>
            </a:r>
            <a:endParaRPr lang="en-US" dirty="0"/>
          </a:p>
        </p:txBody>
      </p:sp>
      <p:pic>
        <p:nvPicPr>
          <p:cNvPr id="8" name="Picture 7" descr="Screen Shot 2014-06-26 at 4.42.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3491" y="1283354"/>
            <a:ext cx="1796844" cy="416173"/>
          </a:xfrm>
          <a:prstGeom prst="rect">
            <a:avLst/>
          </a:prstGeom>
        </p:spPr>
      </p:pic>
      <p:sp>
        <p:nvSpPr>
          <p:cNvPr id="56" name="Rectangle 55"/>
          <p:cNvSpPr/>
          <p:nvPr/>
        </p:nvSpPr>
        <p:spPr>
          <a:xfrm>
            <a:off x="2138145" y="1469794"/>
            <a:ext cx="6439273" cy="451921"/>
          </a:xfrm>
          <a:prstGeom prst="rect">
            <a:avLst/>
          </a:prstGeom>
        </p:spPr>
        <p:txBody>
          <a:bodyPr wrap="square" lIns="82232" tIns="41117" rIns="82232" bIns="41117">
            <a:spAutoFit/>
          </a:bodyPr>
          <a:lstStyle/>
          <a:p>
            <a:pPr algn="ctr"/>
            <a:r>
              <a:rPr lang="en-US" sz="2397" dirty="0">
                <a:solidFill>
                  <a:srgbClr val="686868"/>
                </a:solidFill>
                <a:latin typeface="Helvetica Neue Thin"/>
                <a:cs typeface="Helvetica Neue Thin"/>
              </a:rPr>
              <a:t>Get your developers creating right away!</a:t>
            </a:r>
          </a:p>
        </p:txBody>
      </p:sp>
      <p:sp>
        <p:nvSpPr>
          <p:cNvPr id="57" name="AutoShape 11"/>
          <p:cNvSpPr>
            <a:spLocks/>
          </p:cNvSpPr>
          <p:nvPr/>
        </p:nvSpPr>
        <p:spPr bwMode="auto">
          <a:xfrm>
            <a:off x="7766821" y="5118260"/>
            <a:ext cx="2412570" cy="691300"/>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rgbClr val="F1F2F2">
                <a:alpha val="29999"/>
              </a:srgbClr>
            </a:outerShdw>
          </a:effectLst>
        </p:spPr>
        <p:txBody>
          <a:bodyPr lIns="0" tIns="0" rIns="0" bIns="0"/>
          <a:lstStyle/>
          <a:p>
            <a:pPr>
              <a:defRPr/>
            </a:pPr>
            <a:endParaRPr lang="en-US" sz="2397" kern="0">
              <a:solidFill>
                <a:srgbClr val="686868"/>
              </a:solidFill>
              <a:latin typeface="Helvetica Neue Thin"/>
              <a:cs typeface="Helvetica Neue Thin"/>
            </a:endParaRPr>
          </a:p>
        </p:txBody>
      </p:sp>
      <p:sp>
        <p:nvSpPr>
          <p:cNvPr id="58" name="AutoShape 12"/>
          <p:cNvSpPr>
            <a:spLocks/>
          </p:cNvSpPr>
          <p:nvPr/>
        </p:nvSpPr>
        <p:spPr bwMode="auto">
          <a:xfrm>
            <a:off x="7766821" y="3657919"/>
            <a:ext cx="2412570" cy="691300"/>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rgbClr val="F1F2F2">
                <a:alpha val="29999"/>
              </a:srgbClr>
            </a:outerShdw>
          </a:effectLst>
        </p:spPr>
        <p:txBody>
          <a:bodyPr lIns="0" tIns="0" rIns="0" bIns="0"/>
          <a:lstStyle/>
          <a:p>
            <a:pPr>
              <a:defRPr/>
            </a:pPr>
            <a:endParaRPr lang="en-US" sz="2397" kern="0">
              <a:solidFill>
                <a:srgbClr val="686868"/>
              </a:solidFill>
              <a:latin typeface="Helvetica Neue Thin"/>
              <a:cs typeface="Helvetica Neue Thin"/>
            </a:endParaRPr>
          </a:p>
        </p:txBody>
      </p:sp>
      <p:sp>
        <p:nvSpPr>
          <p:cNvPr id="59" name="AutoShape 14"/>
          <p:cNvSpPr>
            <a:spLocks/>
          </p:cNvSpPr>
          <p:nvPr/>
        </p:nvSpPr>
        <p:spPr bwMode="auto">
          <a:xfrm>
            <a:off x="7839930" y="5179796"/>
            <a:ext cx="852928" cy="565609"/>
          </a:xfrm>
          <a:prstGeom prst="roundRect">
            <a:avLst>
              <a:gd name="adj" fmla="val 11856"/>
            </a:avLst>
          </a:prstGeom>
          <a:solidFill>
            <a:srgbClr val="FF4300">
              <a:alpha val="73000"/>
            </a:srgbClr>
          </a:solidFill>
          <a:ln w="12700">
            <a:noFill/>
            <a:miter lim="800000"/>
            <a:headEnd/>
            <a:tailEnd/>
          </a:ln>
        </p:spPr>
        <p:txBody>
          <a:bodyPr lIns="0" tIns="0" rIns="0" bIns="0"/>
          <a:lstStyle/>
          <a:p>
            <a:endParaRPr lang="en-US" sz="2397">
              <a:solidFill>
                <a:srgbClr val="686868"/>
              </a:solidFill>
              <a:latin typeface="Helvetica Neue Thin"/>
              <a:cs typeface="Helvetica Neue Thin"/>
            </a:endParaRPr>
          </a:p>
        </p:txBody>
      </p:sp>
      <p:sp>
        <p:nvSpPr>
          <p:cNvPr id="60" name="AutoShape 16"/>
          <p:cNvSpPr>
            <a:spLocks/>
          </p:cNvSpPr>
          <p:nvPr/>
        </p:nvSpPr>
        <p:spPr bwMode="auto">
          <a:xfrm>
            <a:off x="7766821" y="4381951"/>
            <a:ext cx="2412570" cy="691300"/>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rgbClr val="F1F2F2">
                <a:alpha val="29999"/>
              </a:srgbClr>
            </a:outerShdw>
          </a:effectLst>
        </p:spPr>
        <p:txBody>
          <a:bodyPr lIns="0" tIns="0" rIns="0" bIns="0"/>
          <a:lstStyle/>
          <a:p>
            <a:pPr>
              <a:defRPr/>
            </a:pPr>
            <a:endParaRPr lang="en-US" sz="2397" kern="0">
              <a:solidFill>
                <a:srgbClr val="686868"/>
              </a:solidFill>
              <a:latin typeface="Helvetica Neue Thin"/>
              <a:cs typeface="Helvetica Neue Thin"/>
            </a:endParaRPr>
          </a:p>
        </p:txBody>
      </p:sp>
      <p:sp>
        <p:nvSpPr>
          <p:cNvPr id="61" name="AutoShape 17"/>
          <p:cNvSpPr>
            <a:spLocks/>
          </p:cNvSpPr>
          <p:nvPr/>
        </p:nvSpPr>
        <p:spPr bwMode="auto">
          <a:xfrm>
            <a:off x="7766821" y="2926031"/>
            <a:ext cx="2412570" cy="691300"/>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rgbClr val="F1F2F2">
                <a:alpha val="29999"/>
              </a:srgbClr>
            </a:outerShdw>
          </a:effectLst>
        </p:spPr>
        <p:txBody>
          <a:bodyPr lIns="0" tIns="0" rIns="0" bIns="0"/>
          <a:lstStyle/>
          <a:p>
            <a:pPr>
              <a:defRPr/>
            </a:pPr>
            <a:endParaRPr lang="en-US" sz="2397" kern="0">
              <a:solidFill>
                <a:srgbClr val="686868"/>
              </a:solidFill>
              <a:latin typeface="Helvetica Neue Thin"/>
              <a:cs typeface="Helvetica Neue Thin"/>
            </a:endParaRPr>
          </a:p>
        </p:txBody>
      </p:sp>
      <p:sp>
        <p:nvSpPr>
          <p:cNvPr id="62" name="AutoShape 18"/>
          <p:cNvSpPr>
            <a:spLocks/>
          </p:cNvSpPr>
          <p:nvPr/>
        </p:nvSpPr>
        <p:spPr bwMode="auto">
          <a:xfrm>
            <a:off x="7767202" y="2198461"/>
            <a:ext cx="2412570" cy="689991"/>
          </a:xfrm>
          <a:prstGeom prst="roundRect">
            <a:avLst>
              <a:gd name="adj" fmla="val 8653"/>
            </a:avLst>
          </a:prstGeom>
          <a:solidFill>
            <a:srgbClr val="FF4300"/>
          </a:solidFill>
          <a:ln w="12700" cap="flat">
            <a:noFill/>
            <a:prstDash val="solid"/>
            <a:miter lim="800000"/>
            <a:headEnd type="none" w="med" len="med"/>
            <a:tailEnd type="none" w="med" len="med"/>
          </a:ln>
          <a:effectLst>
            <a:outerShdw blurRad="38100" dist="12699" dir="5400000" algn="ctr" rotWithShape="0">
              <a:srgbClr val="F1F2F2">
                <a:alpha val="29999"/>
              </a:srgbClr>
            </a:outerShdw>
          </a:effectLst>
        </p:spPr>
        <p:txBody>
          <a:bodyPr lIns="0" tIns="0" rIns="0" bIns="0"/>
          <a:lstStyle/>
          <a:p>
            <a:pPr>
              <a:defRPr/>
            </a:pPr>
            <a:endParaRPr lang="en-US" sz="2397" kern="0">
              <a:solidFill>
                <a:srgbClr val="686868"/>
              </a:solidFill>
              <a:latin typeface="Helvetica Neue Thin"/>
              <a:cs typeface="Helvetica Neue Thin"/>
            </a:endParaRPr>
          </a:p>
        </p:txBody>
      </p:sp>
      <p:sp>
        <p:nvSpPr>
          <p:cNvPr id="63" name="AutoShape 19"/>
          <p:cNvSpPr>
            <a:spLocks/>
          </p:cNvSpPr>
          <p:nvPr/>
        </p:nvSpPr>
        <p:spPr bwMode="auto">
          <a:xfrm>
            <a:off x="7852114" y="2988877"/>
            <a:ext cx="852928" cy="565609"/>
          </a:xfrm>
          <a:prstGeom prst="roundRect">
            <a:avLst>
              <a:gd name="adj" fmla="val 11856"/>
            </a:avLst>
          </a:prstGeom>
          <a:solidFill>
            <a:srgbClr val="FF4300">
              <a:alpha val="73000"/>
            </a:srgbClr>
          </a:solidFill>
          <a:ln w="12700">
            <a:noFill/>
            <a:miter lim="800000"/>
            <a:headEnd/>
            <a:tailEnd/>
          </a:ln>
        </p:spPr>
        <p:txBody>
          <a:bodyPr lIns="0" tIns="0" rIns="0" bIns="0"/>
          <a:lstStyle/>
          <a:p>
            <a:endParaRPr lang="en-US" sz="2397">
              <a:solidFill>
                <a:srgbClr val="686868"/>
              </a:solidFill>
              <a:latin typeface="Helvetica Neue Thin"/>
              <a:cs typeface="Helvetica Neue Thin"/>
            </a:endParaRPr>
          </a:p>
        </p:txBody>
      </p:sp>
      <p:sp>
        <p:nvSpPr>
          <p:cNvPr id="64" name="AutoShape 20"/>
          <p:cNvSpPr>
            <a:spLocks/>
          </p:cNvSpPr>
          <p:nvPr/>
        </p:nvSpPr>
        <p:spPr bwMode="auto">
          <a:xfrm>
            <a:off x="7852495" y="2311060"/>
            <a:ext cx="852928" cy="565609"/>
          </a:xfrm>
          <a:prstGeom prst="roundRect">
            <a:avLst>
              <a:gd name="adj" fmla="val 11856"/>
            </a:avLst>
          </a:prstGeom>
          <a:solidFill>
            <a:srgbClr val="FF4300">
              <a:alpha val="73000"/>
            </a:srgbClr>
          </a:solidFill>
          <a:ln w="12700">
            <a:noFill/>
            <a:miter lim="800000"/>
            <a:headEnd/>
            <a:tailEnd/>
          </a:ln>
        </p:spPr>
        <p:txBody>
          <a:bodyPr lIns="0" tIns="0" rIns="0" bIns="0"/>
          <a:lstStyle/>
          <a:p>
            <a:endParaRPr lang="en-US" sz="2397">
              <a:solidFill>
                <a:srgbClr val="686868"/>
              </a:solidFill>
              <a:latin typeface="Helvetica Neue Thin"/>
              <a:cs typeface="Helvetica Neue Thin"/>
            </a:endParaRPr>
          </a:p>
        </p:txBody>
      </p:sp>
      <p:sp>
        <p:nvSpPr>
          <p:cNvPr id="65" name="AutoShape 21"/>
          <p:cNvSpPr>
            <a:spLocks/>
          </p:cNvSpPr>
          <p:nvPr/>
        </p:nvSpPr>
        <p:spPr bwMode="auto">
          <a:xfrm>
            <a:off x="7846022" y="4444797"/>
            <a:ext cx="852928" cy="565609"/>
          </a:xfrm>
          <a:prstGeom prst="roundRect">
            <a:avLst>
              <a:gd name="adj" fmla="val 11856"/>
            </a:avLst>
          </a:prstGeom>
          <a:solidFill>
            <a:srgbClr val="FF4300">
              <a:alpha val="73000"/>
            </a:srgbClr>
          </a:solidFill>
          <a:ln w="12700">
            <a:noFill/>
            <a:miter lim="800000"/>
            <a:headEnd/>
            <a:tailEnd/>
          </a:ln>
        </p:spPr>
        <p:txBody>
          <a:bodyPr lIns="0" tIns="0" rIns="0" bIns="0"/>
          <a:lstStyle/>
          <a:p>
            <a:endParaRPr lang="en-US" sz="2397">
              <a:solidFill>
                <a:srgbClr val="686868"/>
              </a:solidFill>
              <a:latin typeface="Helvetica Neue Thin"/>
              <a:cs typeface="Helvetica Neue Thin"/>
            </a:endParaRPr>
          </a:p>
        </p:txBody>
      </p:sp>
      <p:pic>
        <p:nvPicPr>
          <p:cNvPr id="66" name="Picture 22"/>
          <p:cNvPicPr>
            <a:picLocks noChangeAspect="1" noChangeArrowheads="1"/>
          </p:cNvPicPr>
          <p:nvPr/>
        </p:nvPicPr>
        <p:blipFill>
          <a:blip r:embed="rId3">
            <a:alphaModFix amt="69000"/>
            <a:extLst>
              <a:ext uri="{28A0092B-C50C-407E-A947-70E740481C1C}">
                <a14:useLocalDpi xmlns:a14="http://schemas.microsoft.com/office/drawing/2010/main" val="0"/>
              </a:ext>
            </a:extLst>
          </a:blip>
          <a:srcRect/>
          <a:stretch>
            <a:fillRect/>
          </a:stretch>
        </p:blipFill>
        <p:spPr bwMode="auto">
          <a:xfrm>
            <a:off x="8205470" y="3105402"/>
            <a:ext cx="146216" cy="323392"/>
          </a:xfrm>
          <a:prstGeom prst="rect">
            <a:avLst/>
          </a:prstGeom>
          <a:noFill/>
          <a:ln>
            <a:noFill/>
          </a:ln>
          <a:extLst>
            <a:ext uri="{909E8E84-426E-40dd-AFC4-6F175D3DCCD1}">
              <a14:hiddenFill xmlns="" xmlns:a14="http://schemas.microsoft.com/office/drawing/2010/main">
                <a:solidFill>
                  <a:srgbClr val="FFFFFF">
                    <a:alpha val="69019"/>
                  </a:srgbClr>
                </a:solidFill>
              </a14:hiddenFill>
            </a:ext>
            <a:ext uri="{91240B29-F687-4f45-9708-019B960494DF}">
              <a14:hiddenLine xmlns="" xmlns:a14="http://schemas.microsoft.com/office/drawing/2010/main" w="12700" cap="rnd">
                <a:solidFill>
                  <a:schemeClr val="tx1">
                    <a:alpha val="69019"/>
                  </a:schemeClr>
                </a:solidFill>
                <a:round/>
                <a:headEnd/>
                <a:tailEnd/>
              </a14:hiddenLine>
            </a:ext>
          </a:extLst>
        </p:spPr>
      </p:pic>
      <p:pic>
        <p:nvPicPr>
          <p:cNvPr id="67" name="Picture 23"/>
          <p:cNvPicPr>
            <a:picLocks noChangeAspect="1" noChangeArrowheads="1"/>
          </p:cNvPicPr>
          <p:nvPr/>
        </p:nvPicPr>
        <p:blipFill>
          <a:blip r:embed="rId3">
            <a:alphaModFix amt="69000"/>
            <a:extLst>
              <a:ext uri="{28A0092B-C50C-407E-A947-70E740481C1C}">
                <a14:useLocalDpi xmlns:a14="http://schemas.microsoft.com/office/drawing/2010/main" val="0"/>
              </a:ext>
            </a:extLst>
          </a:blip>
          <a:srcRect/>
          <a:stretch>
            <a:fillRect/>
          </a:stretch>
        </p:blipFill>
        <p:spPr bwMode="auto">
          <a:xfrm>
            <a:off x="7984623" y="3105402"/>
            <a:ext cx="144693" cy="323392"/>
          </a:xfrm>
          <a:prstGeom prst="rect">
            <a:avLst/>
          </a:prstGeom>
          <a:noFill/>
          <a:ln>
            <a:noFill/>
          </a:ln>
          <a:extLst>
            <a:ext uri="{909E8E84-426E-40dd-AFC4-6F175D3DCCD1}">
              <a14:hiddenFill xmlns="" xmlns:a14="http://schemas.microsoft.com/office/drawing/2010/main">
                <a:solidFill>
                  <a:srgbClr val="FFFFFF">
                    <a:alpha val="69019"/>
                  </a:srgbClr>
                </a:solidFill>
              </a14:hiddenFill>
            </a:ext>
            <a:ext uri="{91240B29-F687-4f45-9708-019B960494DF}">
              <a14:hiddenLine xmlns="" xmlns:a14="http://schemas.microsoft.com/office/drawing/2010/main" w="12700" cap="rnd">
                <a:solidFill>
                  <a:schemeClr val="tx1">
                    <a:alpha val="69019"/>
                  </a:schemeClr>
                </a:solidFill>
                <a:round/>
                <a:headEnd/>
                <a:tailEnd/>
              </a14:hiddenLine>
            </a:ext>
          </a:extLst>
        </p:spPr>
      </p:pic>
      <p:pic>
        <p:nvPicPr>
          <p:cNvPr id="68" name="Picture 24"/>
          <p:cNvPicPr>
            <a:picLocks noChangeAspect="1" noChangeArrowheads="1"/>
          </p:cNvPicPr>
          <p:nvPr/>
        </p:nvPicPr>
        <p:blipFill>
          <a:blip r:embed="rId3">
            <a:alphaModFix amt="69000"/>
            <a:extLst>
              <a:ext uri="{28A0092B-C50C-407E-A947-70E740481C1C}">
                <a14:useLocalDpi xmlns:a14="http://schemas.microsoft.com/office/drawing/2010/main" val="0"/>
              </a:ext>
            </a:extLst>
          </a:blip>
          <a:srcRect/>
          <a:stretch>
            <a:fillRect/>
          </a:stretch>
        </p:blipFill>
        <p:spPr bwMode="auto">
          <a:xfrm>
            <a:off x="8424793" y="3105402"/>
            <a:ext cx="146216" cy="323392"/>
          </a:xfrm>
          <a:prstGeom prst="rect">
            <a:avLst/>
          </a:prstGeom>
          <a:noFill/>
          <a:ln>
            <a:noFill/>
          </a:ln>
          <a:extLst>
            <a:ext uri="{909E8E84-426E-40dd-AFC4-6F175D3DCCD1}">
              <a14:hiddenFill xmlns="" xmlns:a14="http://schemas.microsoft.com/office/drawing/2010/main">
                <a:solidFill>
                  <a:srgbClr val="FFFFFF">
                    <a:alpha val="69019"/>
                  </a:srgbClr>
                </a:solidFill>
              </a14:hiddenFill>
            </a:ext>
            <a:ext uri="{91240B29-F687-4f45-9708-019B960494DF}">
              <a14:hiddenLine xmlns="" xmlns:a14="http://schemas.microsoft.com/office/drawing/2010/main" w="12700" cap="rnd">
                <a:solidFill>
                  <a:schemeClr val="tx1">
                    <a:alpha val="69019"/>
                  </a:schemeClr>
                </a:solidFill>
                <a:round/>
                <a:headEnd/>
                <a:tailEnd/>
              </a14:hiddenLine>
            </a:ext>
          </a:extLst>
        </p:spPr>
      </p:pic>
      <p:sp>
        <p:nvSpPr>
          <p:cNvPr id="69" name="Rectangle 25"/>
          <p:cNvSpPr>
            <a:spLocks/>
          </p:cNvSpPr>
          <p:nvPr/>
        </p:nvSpPr>
        <p:spPr bwMode="auto">
          <a:xfrm>
            <a:off x="8796809" y="2351647"/>
            <a:ext cx="1230654" cy="398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txBody>
          <a:bodyPr lIns="0" tIns="0" rIns="0" bIns="0" anchor="ctr"/>
          <a:lstStyle/>
          <a:p>
            <a:r>
              <a:rPr lang="en-US" sz="1465" dirty="0">
                <a:solidFill>
                  <a:srgbClr val="FFFFFF"/>
                </a:solidFill>
                <a:latin typeface="Helvetica Neue Thin"/>
                <a:ea typeface="ＭＳ Ｐゴシック" charset="0"/>
                <a:cs typeface="Helvetica Neue Thin"/>
                <a:sym typeface="Helvetica" charset="0"/>
              </a:rPr>
              <a:t>Datastore</a:t>
            </a:r>
          </a:p>
        </p:txBody>
      </p:sp>
      <p:pic>
        <p:nvPicPr>
          <p:cNvPr id="70" name="Picture 26"/>
          <p:cNvPicPr>
            <a:picLocks noChangeAspect="1" noChangeArrowheads="1"/>
          </p:cNvPicPr>
          <p:nvPr/>
        </p:nvPicPr>
        <p:blipFill>
          <a:blip r:embed="rId4">
            <a:alphaModFix amt="69000"/>
            <a:extLst>
              <a:ext uri="{28A0092B-C50C-407E-A947-70E740481C1C}">
                <a14:useLocalDpi xmlns:a14="http://schemas.microsoft.com/office/drawing/2010/main" val="0"/>
              </a:ext>
            </a:extLst>
          </a:blip>
          <a:srcRect/>
          <a:stretch>
            <a:fillRect/>
          </a:stretch>
        </p:blipFill>
        <p:spPr bwMode="auto">
          <a:xfrm>
            <a:off x="7925604" y="2385688"/>
            <a:ext cx="731082" cy="432063"/>
          </a:xfrm>
          <a:prstGeom prst="rect">
            <a:avLst/>
          </a:prstGeom>
          <a:noFill/>
          <a:ln>
            <a:noFill/>
          </a:ln>
          <a:extLst>
            <a:ext uri="{909E8E84-426E-40dd-AFC4-6F175D3DCCD1}">
              <a14:hiddenFill xmlns="" xmlns:a14="http://schemas.microsoft.com/office/drawing/2010/main">
                <a:solidFill>
                  <a:srgbClr val="FFFFFF">
                    <a:alpha val="69019"/>
                  </a:srgbClr>
                </a:solidFill>
              </a14:hiddenFill>
            </a:ext>
            <a:ext uri="{91240B29-F687-4f45-9708-019B960494DF}">
              <a14:hiddenLine xmlns="" xmlns:a14="http://schemas.microsoft.com/office/drawing/2010/main" w="12700" cap="rnd">
                <a:solidFill>
                  <a:schemeClr val="tx1">
                    <a:alpha val="69019"/>
                  </a:schemeClr>
                </a:solidFill>
                <a:round/>
                <a:headEnd/>
                <a:tailEnd/>
              </a14:hiddenLine>
            </a:ext>
          </a:extLst>
        </p:spPr>
      </p:pic>
      <p:sp>
        <p:nvSpPr>
          <p:cNvPr id="71" name="Rectangle 27"/>
          <p:cNvSpPr>
            <a:spLocks/>
          </p:cNvSpPr>
          <p:nvPr/>
        </p:nvSpPr>
        <p:spPr bwMode="auto">
          <a:xfrm>
            <a:off x="8796428" y="4510260"/>
            <a:ext cx="889483" cy="398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txBody>
          <a:bodyPr lIns="0" tIns="0" rIns="0" bIns="0" anchor="ctr"/>
          <a:lstStyle/>
          <a:p>
            <a:r>
              <a:rPr lang="en-US" sz="1465" dirty="0">
                <a:solidFill>
                  <a:srgbClr val="FFFFFF"/>
                </a:solidFill>
                <a:latin typeface="Helvetica Neue Thin"/>
                <a:ea typeface="ＭＳ Ｐゴシック" charset="0"/>
                <a:cs typeface="Helvetica Neue Thin"/>
                <a:sym typeface="Helvetica" charset="0"/>
              </a:rPr>
              <a:t>Location queries</a:t>
            </a:r>
          </a:p>
        </p:txBody>
      </p:sp>
      <p:sp>
        <p:nvSpPr>
          <p:cNvPr id="72" name="Rectangle 30"/>
          <p:cNvSpPr>
            <a:spLocks/>
          </p:cNvSpPr>
          <p:nvPr/>
        </p:nvSpPr>
        <p:spPr bwMode="auto">
          <a:xfrm>
            <a:off x="8796427" y="5360475"/>
            <a:ext cx="1035699" cy="199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txBody>
          <a:bodyPr lIns="0" tIns="0" rIns="0" bIns="0" anchor="ctr"/>
          <a:lstStyle/>
          <a:p>
            <a:r>
              <a:rPr lang="en-US" sz="1465" dirty="0">
                <a:solidFill>
                  <a:srgbClr val="FFFFFF"/>
                </a:solidFill>
                <a:latin typeface="Helvetica Neue Thin"/>
                <a:ea typeface="ＭＳ Ｐゴシック" charset="0"/>
                <a:cs typeface="Helvetica Neue Thin"/>
                <a:sym typeface="Helvetica" charset="0"/>
              </a:rPr>
              <a:t>Push Notifications</a:t>
            </a:r>
          </a:p>
        </p:txBody>
      </p:sp>
      <p:pic>
        <p:nvPicPr>
          <p:cNvPr id="73" name="Picture 31"/>
          <p:cNvPicPr>
            <a:picLocks noChangeAspect="1" noChangeArrowheads="1"/>
          </p:cNvPicPr>
          <p:nvPr/>
        </p:nvPicPr>
        <p:blipFill>
          <a:blip r:embed="rId5">
            <a:alphaModFix amt="69000"/>
            <a:extLst>
              <a:ext uri="{28A0092B-C50C-407E-A947-70E740481C1C}">
                <a14:useLocalDpi xmlns:a14="http://schemas.microsoft.com/office/drawing/2010/main" val="0"/>
              </a:ext>
            </a:extLst>
          </a:blip>
          <a:srcRect/>
          <a:stretch>
            <a:fillRect/>
          </a:stretch>
        </p:blipFill>
        <p:spPr bwMode="auto">
          <a:xfrm>
            <a:off x="7946547" y="5284538"/>
            <a:ext cx="645789" cy="443847"/>
          </a:xfrm>
          <a:prstGeom prst="rect">
            <a:avLst/>
          </a:prstGeom>
          <a:noFill/>
          <a:ln>
            <a:noFill/>
          </a:ln>
          <a:extLst>
            <a:ext uri="{909E8E84-426E-40dd-AFC4-6F175D3DCCD1}">
              <a14:hiddenFill xmlns="" xmlns:a14="http://schemas.microsoft.com/office/drawing/2010/main">
                <a:solidFill>
                  <a:srgbClr val="FFFFFF">
                    <a:alpha val="69019"/>
                  </a:srgbClr>
                </a:solidFill>
              </a14:hiddenFill>
            </a:ext>
            <a:ext uri="{91240B29-F687-4f45-9708-019B960494DF}">
              <a14:hiddenLine xmlns="" xmlns:a14="http://schemas.microsoft.com/office/drawing/2010/main" w="12700" cap="rnd">
                <a:solidFill>
                  <a:schemeClr val="tx1">
                    <a:alpha val="69019"/>
                  </a:schemeClr>
                </a:solidFill>
                <a:round/>
                <a:headEnd/>
                <a:tailEnd/>
              </a14:hiddenLine>
            </a:ext>
          </a:extLst>
        </p:spPr>
      </p:pic>
      <p:sp>
        <p:nvSpPr>
          <p:cNvPr id="74" name="Rectangle 32"/>
          <p:cNvSpPr>
            <a:spLocks/>
          </p:cNvSpPr>
          <p:nvPr/>
        </p:nvSpPr>
        <p:spPr bwMode="auto">
          <a:xfrm>
            <a:off x="8796428" y="3890970"/>
            <a:ext cx="1376870" cy="199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round/>
                <a:headEnd/>
                <a:tailEnd/>
              </a14:hiddenLine>
            </a:ext>
          </a:extLst>
        </p:spPr>
        <p:txBody>
          <a:bodyPr lIns="0" tIns="0" rIns="0" bIns="0" anchor="ctr"/>
          <a:lstStyle/>
          <a:p>
            <a:r>
              <a:rPr lang="en-US" sz="1465" dirty="0">
                <a:solidFill>
                  <a:srgbClr val="FFFFFF"/>
                </a:solidFill>
                <a:latin typeface="Helvetica Neue Thin"/>
                <a:ea typeface="ＭＳ Ｐゴシック" charset="0"/>
                <a:cs typeface="Helvetica Neue Thin"/>
                <a:sym typeface="Helvetica" charset="0"/>
              </a:rPr>
              <a:t>Connections/Social</a:t>
            </a:r>
          </a:p>
        </p:txBody>
      </p:sp>
      <p:pic>
        <p:nvPicPr>
          <p:cNvPr id="75" name="Picture 33"/>
          <p:cNvPicPr>
            <a:picLocks noChangeAspect="1" noChangeArrowheads="1"/>
          </p:cNvPicPr>
          <p:nvPr/>
        </p:nvPicPr>
        <p:blipFill>
          <a:blip r:embed="rId6">
            <a:alphaModFix amt="74000"/>
            <a:extLst>
              <a:ext uri="{28A0092B-C50C-407E-A947-70E740481C1C}">
                <a14:useLocalDpi xmlns:a14="http://schemas.microsoft.com/office/drawing/2010/main" val="0"/>
              </a:ext>
            </a:extLst>
          </a:blip>
          <a:srcRect/>
          <a:stretch>
            <a:fillRect/>
          </a:stretch>
        </p:blipFill>
        <p:spPr bwMode="auto">
          <a:xfrm>
            <a:off x="7919130" y="3775754"/>
            <a:ext cx="657973" cy="483124"/>
          </a:xfrm>
          <a:prstGeom prst="rect">
            <a:avLst/>
          </a:prstGeom>
          <a:noFill/>
          <a:ln>
            <a:noFill/>
          </a:ln>
          <a:extLst>
            <a:ext uri="{909E8E84-426E-40dd-AFC4-6F175D3DCCD1}">
              <a14:hiddenFill xmlns="" xmlns:a14="http://schemas.microsoft.com/office/drawing/2010/main">
                <a:solidFill>
                  <a:srgbClr val="FFFFFF">
                    <a:alpha val="74117"/>
                  </a:srgbClr>
                </a:solidFill>
              </a14:hiddenFill>
            </a:ext>
            <a:ext uri="{91240B29-F687-4f45-9708-019B960494DF}">
              <a14:hiddenLine xmlns="" xmlns:a14="http://schemas.microsoft.com/office/drawing/2010/main" w="12700" cap="rnd">
                <a:solidFill>
                  <a:schemeClr val="tx1">
                    <a:alpha val="74117"/>
                  </a:schemeClr>
                </a:solidFill>
                <a:round/>
                <a:headEnd/>
                <a:tailEnd/>
              </a14:hiddenLine>
            </a:ext>
          </a:extLst>
        </p:spPr>
      </p:pic>
      <p:sp>
        <p:nvSpPr>
          <p:cNvPr id="76" name="Rectangle 36"/>
          <p:cNvSpPr>
            <a:spLocks/>
          </p:cNvSpPr>
          <p:nvPr/>
        </p:nvSpPr>
        <p:spPr bwMode="auto">
          <a:xfrm>
            <a:off x="8796809" y="3139389"/>
            <a:ext cx="1298930" cy="3356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lstStyle/>
          <a:p>
            <a:r>
              <a:rPr lang="en-US" sz="1465" dirty="0">
                <a:solidFill>
                  <a:srgbClr val="FFFFFF"/>
                </a:solidFill>
                <a:latin typeface="Helvetica Neue Thin"/>
                <a:ea typeface="ＭＳ Ｐゴシック" charset="0"/>
                <a:cs typeface="Helvetica Neue Thin"/>
                <a:sym typeface="Helvetica" charset="0"/>
              </a:rPr>
              <a:t>User Data</a:t>
            </a:r>
          </a:p>
        </p:txBody>
      </p:sp>
      <p:cxnSp>
        <p:nvCxnSpPr>
          <p:cNvPr id="77" name="Straight Arrow Connector 76"/>
          <p:cNvCxnSpPr/>
          <p:nvPr/>
        </p:nvCxnSpPr>
        <p:spPr>
          <a:xfrm>
            <a:off x="4192082" y="4032132"/>
            <a:ext cx="631707" cy="0"/>
          </a:xfrm>
          <a:prstGeom prst="straightConnector1">
            <a:avLst/>
          </a:prstGeom>
          <a:noFill/>
          <a:ln w="34925" cap="flat" cmpd="sng" algn="ctr">
            <a:solidFill>
              <a:srgbClr val="F82201"/>
            </a:solidFill>
            <a:prstDash val="sysDot"/>
            <a:headEnd type="arrow"/>
            <a:tailEnd type="arrow"/>
          </a:ln>
          <a:effectLst/>
        </p:spPr>
      </p:cxnSp>
      <p:cxnSp>
        <p:nvCxnSpPr>
          <p:cNvPr id="78" name="Straight Arrow Connector 77"/>
          <p:cNvCxnSpPr/>
          <p:nvPr/>
        </p:nvCxnSpPr>
        <p:spPr>
          <a:xfrm flipV="1">
            <a:off x="6798137" y="2213169"/>
            <a:ext cx="968685" cy="753057"/>
          </a:xfrm>
          <a:prstGeom prst="straightConnector1">
            <a:avLst/>
          </a:prstGeom>
          <a:noFill/>
          <a:ln w="34925" cap="flat" cmpd="sng" algn="ctr">
            <a:solidFill>
              <a:srgbClr val="F82201"/>
            </a:solidFill>
            <a:prstDash val="sysDot"/>
            <a:headEnd type="none"/>
            <a:tailEnd type="none"/>
          </a:ln>
          <a:effectLst/>
        </p:spPr>
      </p:cxnSp>
      <p:cxnSp>
        <p:nvCxnSpPr>
          <p:cNvPr id="79" name="Straight Arrow Connector 78"/>
          <p:cNvCxnSpPr/>
          <p:nvPr/>
        </p:nvCxnSpPr>
        <p:spPr>
          <a:xfrm>
            <a:off x="6798137" y="4226783"/>
            <a:ext cx="968685" cy="1608243"/>
          </a:xfrm>
          <a:prstGeom prst="straightConnector1">
            <a:avLst/>
          </a:prstGeom>
          <a:noFill/>
          <a:ln w="34925" cap="flat" cmpd="sng" algn="ctr">
            <a:solidFill>
              <a:srgbClr val="F82201"/>
            </a:solidFill>
            <a:prstDash val="sysDot"/>
            <a:headEnd type="none"/>
            <a:tailEnd type="none"/>
          </a:ln>
          <a:effectLst/>
        </p:spPr>
      </p:cxnSp>
      <p:pic>
        <p:nvPicPr>
          <p:cNvPr id="80" name="Picture 79"/>
          <p:cNvPicPr>
            <a:picLocks noChangeAspect="1"/>
          </p:cNvPicPr>
          <p:nvPr/>
        </p:nvPicPr>
        <p:blipFill>
          <a:blip r:embed="rId7"/>
          <a:stretch>
            <a:fillRect/>
          </a:stretch>
        </p:blipFill>
        <p:spPr>
          <a:xfrm>
            <a:off x="7948870" y="4445513"/>
            <a:ext cx="578332" cy="577728"/>
          </a:xfrm>
          <a:prstGeom prst="rect">
            <a:avLst/>
          </a:prstGeom>
        </p:spPr>
      </p:pic>
      <p:sp>
        <p:nvSpPr>
          <p:cNvPr id="81" name="Rounded Rectangle 80"/>
          <p:cNvSpPr/>
          <p:nvPr/>
        </p:nvSpPr>
        <p:spPr>
          <a:xfrm>
            <a:off x="5746578" y="4327758"/>
            <a:ext cx="1142541" cy="1718958"/>
          </a:xfrm>
          <a:prstGeom prst="roundRect">
            <a:avLst/>
          </a:prstGeom>
          <a:noFill/>
          <a:ln w="9525" cap="flat" cmpd="sng" algn="ctr">
            <a:solidFill>
              <a:srgbClr val="686868"/>
            </a:solidFill>
            <a:prstDash val="solid"/>
          </a:ln>
          <a:effectLst/>
        </p:spPr>
        <p:txBody>
          <a:bodyPr lIns="82284" tIns="41141" rIns="82284" bIns="41141" rtlCol="0" anchor="ctr"/>
          <a:lstStyle/>
          <a:p>
            <a:pPr algn="ctr">
              <a:defRPr/>
            </a:pPr>
            <a:r>
              <a:rPr lang="en-US" sz="1598" kern="0" dirty="0">
                <a:solidFill>
                  <a:srgbClr val="494949"/>
                </a:solidFill>
                <a:latin typeface="Helvetica Neue Thin"/>
                <a:cs typeface="Helvetica Neue Thin"/>
              </a:rPr>
              <a:t>Existing backend</a:t>
            </a:r>
          </a:p>
        </p:txBody>
      </p:sp>
      <p:sp>
        <p:nvSpPr>
          <p:cNvPr id="82" name="Rounded Rectangle 81"/>
          <p:cNvSpPr/>
          <p:nvPr/>
        </p:nvSpPr>
        <p:spPr>
          <a:xfrm>
            <a:off x="5746577" y="2097683"/>
            <a:ext cx="1051559" cy="777896"/>
          </a:xfrm>
          <a:prstGeom prst="roundRect">
            <a:avLst/>
          </a:prstGeom>
          <a:noFill/>
          <a:ln w="9525" cap="flat" cmpd="sng" algn="ctr">
            <a:solidFill>
              <a:srgbClr val="686868"/>
            </a:solidFill>
            <a:prstDash val="solid"/>
          </a:ln>
          <a:effectLst/>
        </p:spPr>
        <p:txBody>
          <a:bodyPr lIns="82284" tIns="41141" rIns="82284" bIns="41141" rtlCol="0" anchor="ctr"/>
          <a:lstStyle/>
          <a:p>
            <a:pPr algn="ctr">
              <a:defRPr/>
            </a:pPr>
            <a:r>
              <a:rPr lang="en-US" sz="1598" kern="0" dirty="0">
                <a:solidFill>
                  <a:srgbClr val="494949"/>
                </a:solidFill>
                <a:latin typeface="Helvetica Neue Thin"/>
                <a:cs typeface="Helvetica Neue Thin"/>
              </a:rPr>
              <a:t>Partner Services</a:t>
            </a:r>
          </a:p>
        </p:txBody>
      </p:sp>
      <p:sp>
        <p:nvSpPr>
          <p:cNvPr id="83" name="Rounded Rectangle 82"/>
          <p:cNvSpPr/>
          <p:nvPr/>
        </p:nvSpPr>
        <p:spPr>
          <a:xfrm>
            <a:off x="5746577" y="2966225"/>
            <a:ext cx="1051559" cy="1260558"/>
          </a:xfrm>
          <a:prstGeom prst="roundRect">
            <a:avLst/>
          </a:prstGeom>
          <a:noFill/>
          <a:ln w="9525" cap="flat" cmpd="sng" algn="ctr">
            <a:solidFill>
              <a:srgbClr val="FF4300"/>
            </a:solidFill>
            <a:prstDash val="solid"/>
          </a:ln>
          <a:effectLst/>
        </p:spPr>
        <p:txBody>
          <a:bodyPr lIns="82284" tIns="41141" rIns="82284" bIns="41141" rtlCol="0" anchor="ctr"/>
          <a:lstStyle/>
          <a:p>
            <a:pPr algn="ctr">
              <a:defRPr/>
            </a:pPr>
            <a:r>
              <a:rPr lang="en-US" sz="1598" kern="0" dirty="0">
                <a:solidFill>
                  <a:srgbClr val="494949"/>
                </a:solidFill>
                <a:latin typeface="Helvetica Neue Thin"/>
                <a:cs typeface="Helvetica Neue Thin"/>
              </a:rPr>
              <a:t>Pre-built</a:t>
            </a:r>
          </a:p>
        </p:txBody>
      </p:sp>
      <p:sp>
        <p:nvSpPr>
          <p:cNvPr id="84" name="Rounded Rectangle 83"/>
          <p:cNvSpPr/>
          <p:nvPr/>
        </p:nvSpPr>
        <p:spPr>
          <a:xfrm>
            <a:off x="5631169" y="1998267"/>
            <a:ext cx="1257951" cy="4156186"/>
          </a:xfrm>
          <a:prstGeom prst="roundRect">
            <a:avLst/>
          </a:prstGeom>
          <a:noFill/>
          <a:ln w="9525" cap="flat" cmpd="sng" algn="ctr">
            <a:solidFill>
              <a:srgbClr val="686868"/>
            </a:solidFill>
            <a:prstDash val="dot"/>
          </a:ln>
          <a:effectLst/>
        </p:spPr>
        <p:txBody>
          <a:bodyPr lIns="91406" tIns="45703" rIns="91406" bIns="45703" rtlCol="0" anchor="ctr"/>
          <a:lstStyle/>
          <a:p>
            <a:pPr algn="ctr">
              <a:defRPr/>
            </a:pPr>
            <a:endParaRPr lang="en-US" sz="1998" kern="0">
              <a:solidFill>
                <a:prstClr val="white"/>
              </a:solidFill>
              <a:latin typeface="Helvetica Neue Thin"/>
              <a:cs typeface="Helvetica Neue Thin"/>
            </a:endParaRPr>
          </a:p>
        </p:txBody>
      </p:sp>
      <p:sp>
        <p:nvSpPr>
          <p:cNvPr id="85" name="Rounded Rectangle 84"/>
          <p:cNvSpPr/>
          <p:nvPr/>
        </p:nvSpPr>
        <p:spPr>
          <a:xfrm rot="16200000">
            <a:off x="3215882" y="3768755"/>
            <a:ext cx="3973497" cy="640081"/>
          </a:xfrm>
          <a:prstGeom prst="roundRect">
            <a:avLst/>
          </a:prstGeom>
          <a:solidFill>
            <a:srgbClr val="FFFFFF"/>
          </a:solidFill>
          <a:ln w="12700" cap="flat" cmpd="sng" algn="ctr">
            <a:solidFill>
              <a:srgbClr val="FF4300"/>
            </a:solidFill>
            <a:prstDash val="solid"/>
          </a:ln>
          <a:effectLst/>
        </p:spPr>
        <p:txBody>
          <a:bodyPr lIns="82284" tIns="41141" rIns="82284" bIns="41141" rtlCol="0" anchor="ctr" anchorCtr="0"/>
          <a:lstStyle/>
          <a:p>
            <a:pPr algn="ctr">
              <a:defRPr/>
            </a:pPr>
            <a:r>
              <a:rPr lang="en-US" sz="1998" kern="0" dirty="0">
                <a:solidFill>
                  <a:srgbClr val="494949"/>
                </a:solidFill>
                <a:latin typeface="Helvetica Neue Thin"/>
                <a:cs typeface="Helvetica Neue Thin"/>
              </a:rPr>
              <a:t>API</a:t>
            </a:r>
            <a:r>
              <a:rPr lang="en-US" sz="2397" kern="0" dirty="0">
                <a:solidFill>
                  <a:srgbClr val="494949"/>
                </a:solidFill>
                <a:latin typeface="Helvetica Neue Thin"/>
                <a:cs typeface="Helvetica Neue Thin"/>
              </a:rPr>
              <a:t> </a:t>
            </a:r>
            <a:r>
              <a:rPr lang="en-US" sz="1998" kern="0" dirty="0">
                <a:solidFill>
                  <a:srgbClr val="494949"/>
                </a:solidFill>
                <a:latin typeface="Helvetica Neue Thin"/>
                <a:cs typeface="Helvetica Neue Thin"/>
              </a:rPr>
              <a:t>Services</a:t>
            </a:r>
          </a:p>
        </p:txBody>
      </p:sp>
      <p:pic>
        <p:nvPicPr>
          <p:cNvPr id="86" name="Picture 85" descr="phon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9583" y="1976876"/>
            <a:ext cx="2212701" cy="4384256"/>
          </a:xfrm>
          <a:prstGeom prst="rect">
            <a:avLst/>
          </a:prstGeom>
        </p:spPr>
      </p:pic>
    </p:spTree>
    <p:extLst>
      <p:ext uri="{BB962C8B-B14F-4D97-AF65-F5344CB8AC3E}">
        <p14:creationId xmlns:p14="http://schemas.microsoft.com/office/powerpoint/2010/main" val="9489352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29" dirty="0"/>
              <a:t>Extend API Management through scripting</a:t>
            </a:r>
          </a:p>
        </p:txBody>
      </p:sp>
      <p:pic>
        <p:nvPicPr>
          <p:cNvPr id="8" name="Picture 7" descr="Screen Shot 2014-06-26 at 4.42.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5109" y="617910"/>
            <a:ext cx="1796844" cy="416173"/>
          </a:xfrm>
          <a:prstGeom prst="rect">
            <a:avLst/>
          </a:prstGeom>
        </p:spPr>
      </p:pic>
      <p:pic>
        <p:nvPicPr>
          <p:cNvPr id="12" name="Picture 11"/>
          <p:cNvPicPr>
            <a:picLocks noChangeAspect="1"/>
          </p:cNvPicPr>
          <p:nvPr/>
        </p:nvPicPr>
        <p:blipFill>
          <a:blip r:embed="rId3"/>
          <a:stretch>
            <a:fillRect/>
          </a:stretch>
        </p:blipFill>
        <p:spPr>
          <a:xfrm>
            <a:off x="7010344" y="1651727"/>
            <a:ext cx="2704360" cy="1386404"/>
          </a:xfrm>
          <a:prstGeom prst="rect">
            <a:avLst/>
          </a:prstGeom>
        </p:spPr>
      </p:pic>
      <p:pic>
        <p:nvPicPr>
          <p:cNvPr id="13" name="Picture 12"/>
          <p:cNvPicPr>
            <a:picLocks noChangeAspect="1"/>
          </p:cNvPicPr>
          <p:nvPr/>
        </p:nvPicPr>
        <p:blipFill>
          <a:blip r:embed="rId4"/>
          <a:stretch>
            <a:fillRect/>
          </a:stretch>
        </p:blipFill>
        <p:spPr>
          <a:xfrm>
            <a:off x="3850354" y="1651727"/>
            <a:ext cx="1681853" cy="1415303"/>
          </a:xfrm>
          <a:prstGeom prst="rect">
            <a:avLst/>
          </a:prstGeom>
        </p:spPr>
      </p:pic>
      <p:pic>
        <p:nvPicPr>
          <p:cNvPr id="22" name="Picture 21"/>
          <p:cNvPicPr>
            <a:picLocks noChangeAspect="1"/>
          </p:cNvPicPr>
          <p:nvPr/>
        </p:nvPicPr>
        <p:blipFill>
          <a:blip r:embed="rId5"/>
          <a:stretch>
            <a:fillRect/>
          </a:stretch>
        </p:blipFill>
        <p:spPr>
          <a:xfrm>
            <a:off x="1476637" y="1421100"/>
            <a:ext cx="1065195" cy="1377052"/>
          </a:xfrm>
          <a:prstGeom prst="rect">
            <a:avLst/>
          </a:prstGeom>
        </p:spPr>
      </p:pic>
      <p:pic>
        <p:nvPicPr>
          <p:cNvPr id="23" name="Picture 22"/>
          <p:cNvPicPr>
            <a:picLocks noChangeAspect="1"/>
          </p:cNvPicPr>
          <p:nvPr/>
        </p:nvPicPr>
        <p:blipFill>
          <a:blip r:embed="rId6"/>
          <a:stretch>
            <a:fillRect/>
          </a:stretch>
        </p:blipFill>
        <p:spPr>
          <a:xfrm>
            <a:off x="2346936" y="1511878"/>
            <a:ext cx="1617926" cy="543853"/>
          </a:xfrm>
          <a:prstGeom prst="rect">
            <a:avLst/>
          </a:prstGeom>
        </p:spPr>
      </p:pic>
      <p:pic>
        <p:nvPicPr>
          <p:cNvPr id="24" name="Picture 23"/>
          <p:cNvPicPr>
            <a:picLocks noChangeAspect="1"/>
          </p:cNvPicPr>
          <p:nvPr/>
        </p:nvPicPr>
        <p:blipFill>
          <a:blip r:embed="rId7"/>
          <a:stretch>
            <a:fillRect/>
          </a:stretch>
        </p:blipFill>
        <p:spPr>
          <a:xfrm>
            <a:off x="2541831" y="2243492"/>
            <a:ext cx="1076941" cy="1075820"/>
          </a:xfrm>
          <a:prstGeom prst="rect">
            <a:avLst/>
          </a:prstGeom>
        </p:spPr>
      </p:pic>
      <p:sp>
        <p:nvSpPr>
          <p:cNvPr id="28" name="Content Placeholder 2"/>
          <p:cNvSpPr txBox="1">
            <a:spLocks/>
          </p:cNvSpPr>
          <p:nvPr/>
        </p:nvSpPr>
        <p:spPr>
          <a:xfrm>
            <a:off x="1185719" y="3813336"/>
            <a:ext cx="9608701" cy="2497688"/>
          </a:xfrm>
          <a:prstGeom prst="rect">
            <a:avLst/>
          </a:prstGeom>
        </p:spPr>
        <p:txBody>
          <a:bodyPr lIns="91406" tIns="45703" rIns="91406" bIns="45703"/>
          <a:lstStyle>
            <a:lvl1pPr marL="342900" indent="-342900" algn="l" defTabSz="457200" rtl="0" eaLnBrk="1" latinLnBrk="0" hangingPunct="1">
              <a:spcBef>
                <a:spcPct val="20000"/>
              </a:spcBef>
              <a:buClr>
                <a:schemeClr val="tx2"/>
              </a:buClr>
              <a:buFont typeface="Arial"/>
              <a:buChar char="•"/>
              <a:defRPr sz="2000" b="0" i="0" kern="1200" spc="40">
                <a:solidFill>
                  <a:schemeClr val="tx1"/>
                </a:solidFill>
                <a:latin typeface="Helvetica Neue Thin"/>
                <a:ea typeface="+mn-ea"/>
                <a:cs typeface="Helvetica Neue Thin"/>
              </a:defRPr>
            </a:lvl1pPr>
            <a:lvl2pPr marL="742950" indent="-285750" algn="l" defTabSz="457200" rtl="0" eaLnBrk="1" latinLnBrk="0" hangingPunct="1">
              <a:spcBef>
                <a:spcPct val="20000"/>
              </a:spcBef>
              <a:buClr>
                <a:schemeClr val="tx2"/>
              </a:buClr>
              <a:buFont typeface="Arial"/>
              <a:buChar char="–"/>
              <a:defRPr sz="1800" b="0" i="0" kern="1200" spc="40">
                <a:solidFill>
                  <a:schemeClr val="tx1"/>
                </a:solidFill>
                <a:latin typeface="Helvetica Neue Thin"/>
                <a:ea typeface="+mn-ea"/>
                <a:cs typeface="Helvetica Neue Thin"/>
              </a:defRPr>
            </a:lvl2pPr>
            <a:lvl3pPr marL="1143000" indent="-228600" algn="l" defTabSz="457200" rtl="0" eaLnBrk="1" latinLnBrk="0" hangingPunct="1">
              <a:spcBef>
                <a:spcPct val="20000"/>
              </a:spcBef>
              <a:buClr>
                <a:schemeClr val="tx2"/>
              </a:buClr>
              <a:buFont typeface="Arial"/>
              <a:buChar char="•"/>
              <a:defRPr sz="1600" b="0" i="0" kern="1200" spc="40">
                <a:solidFill>
                  <a:schemeClr val="tx1"/>
                </a:solidFill>
                <a:latin typeface="Helvetica Neue Thin"/>
                <a:ea typeface="+mn-ea"/>
                <a:cs typeface="Helvetica Neue Thin"/>
              </a:defRPr>
            </a:lvl3pPr>
            <a:lvl4pPr marL="1600200" indent="-228600" algn="l" defTabSz="457200" rtl="0" eaLnBrk="1" latinLnBrk="0" hangingPunct="1">
              <a:spcBef>
                <a:spcPct val="20000"/>
              </a:spcBef>
              <a:buClr>
                <a:schemeClr val="tx2"/>
              </a:buClr>
              <a:buFont typeface="Arial"/>
              <a:buChar char="–"/>
              <a:defRPr sz="1600" b="0" i="0" kern="1200" spc="40">
                <a:solidFill>
                  <a:schemeClr val="tx1"/>
                </a:solidFill>
                <a:latin typeface="Helvetica Neue Thin"/>
                <a:ea typeface="+mn-ea"/>
                <a:cs typeface="Helvetica Neue Thin"/>
              </a:defRPr>
            </a:lvl4pPr>
            <a:lvl5pPr marL="2057400" indent="-228600" algn="l" defTabSz="457200" rtl="0" eaLnBrk="1" latinLnBrk="0" hangingPunct="1">
              <a:spcBef>
                <a:spcPct val="20000"/>
              </a:spcBef>
              <a:buClr>
                <a:schemeClr val="tx2"/>
              </a:buClr>
              <a:buFont typeface="Arial"/>
              <a:buChar char="»"/>
              <a:defRPr sz="1600" b="0" i="0" kern="1200" spc="40">
                <a:solidFill>
                  <a:schemeClr val="tx1"/>
                </a:solidFill>
                <a:latin typeface="Helvetica Neue Thin"/>
                <a:ea typeface="+mn-ea"/>
                <a:cs typeface="Helvetica Neue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633" indent="-285633"/>
            <a:r>
              <a:rPr lang="en-US" sz="2664" dirty="0"/>
              <a:t>Customize the behavior of your APIs</a:t>
            </a:r>
          </a:p>
          <a:p>
            <a:pPr marL="285633" indent="-285633"/>
            <a:r>
              <a:rPr lang="en-US" sz="2664" dirty="0"/>
              <a:t>Solve complex orchestration or mobile optimization problems by combining policies with a scriptable target endpoint</a:t>
            </a:r>
          </a:p>
          <a:p>
            <a:pPr marL="285633" indent="-285633"/>
            <a:r>
              <a:rPr lang="en-US" sz="2664" dirty="0"/>
              <a:t>Host </a:t>
            </a:r>
            <a:r>
              <a:rPr lang="en-US" sz="2664" dirty="0" err="1"/>
              <a:t>node.js</a:t>
            </a:r>
            <a:r>
              <a:rPr lang="en-US" sz="2664" dirty="0"/>
              <a:t> apps in the Apigee cloud</a:t>
            </a:r>
          </a:p>
          <a:p>
            <a:pPr marL="285633" indent="-285633"/>
            <a:r>
              <a:rPr lang="en-US" sz="2664" dirty="0"/>
              <a:t>Use thousands of third-party </a:t>
            </a:r>
            <a:r>
              <a:rPr lang="en-US" sz="2664" dirty="0" err="1"/>
              <a:t>node.js</a:t>
            </a:r>
            <a:r>
              <a:rPr lang="en-US" sz="2664" dirty="0"/>
              <a:t> modules in your APIs</a:t>
            </a:r>
          </a:p>
        </p:txBody>
      </p:sp>
    </p:spTree>
    <p:extLst>
      <p:ext uri="{BB962C8B-B14F-4D97-AF65-F5344CB8AC3E}">
        <p14:creationId xmlns:p14="http://schemas.microsoft.com/office/powerpoint/2010/main" val="38435271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Nodejs</a:t>
            </a:r>
            <a:r>
              <a:rPr lang="en-US" dirty="0" smtClean="0"/>
              <a:t> Connectors</a:t>
            </a:r>
            <a:endParaRPr lang="en-US" dirty="0"/>
          </a:p>
        </p:txBody>
      </p:sp>
      <p:pic>
        <p:nvPicPr>
          <p:cNvPr id="8" name="Picture 7" descr="Screen Shot 2014-06-26 at 4.42.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380" y="605241"/>
            <a:ext cx="1796844" cy="416173"/>
          </a:xfrm>
          <a:prstGeom prst="rect">
            <a:avLst/>
          </a:prstGeom>
        </p:spPr>
      </p:pic>
      <p:pic>
        <p:nvPicPr>
          <p:cNvPr id="14" name="Picture 13" descr="Screen Shot 2014-07-21 at 3.16.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400" y="1470618"/>
            <a:ext cx="3601654" cy="2169728"/>
          </a:xfrm>
          <a:prstGeom prst="rect">
            <a:avLst/>
          </a:prstGeom>
        </p:spPr>
      </p:pic>
      <p:pic>
        <p:nvPicPr>
          <p:cNvPr id="15" name="Picture 14" descr="Screen Shot 2014-07-21 at 3.17.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7199" y="1504187"/>
            <a:ext cx="1716441" cy="2097715"/>
          </a:xfrm>
          <a:prstGeom prst="rect">
            <a:avLst/>
          </a:prstGeom>
        </p:spPr>
      </p:pic>
      <p:pic>
        <p:nvPicPr>
          <p:cNvPr id="16" name="Picture 15" descr="Screen Shot 2014-07-21 at 3.17.5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9925" y="4027264"/>
            <a:ext cx="2199919" cy="2037478"/>
          </a:xfrm>
          <a:prstGeom prst="rect">
            <a:avLst/>
          </a:prstGeom>
        </p:spPr>
      </p:pic>
      <p:pic>
        <p:nvPicPr>
          <p:cNvPr id="17" name="Picture 16" descr="Screen Shot 2014-07-21 at 3.18.0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059" y="4001636"/>
            <a:ext cx="5284667" cy="2156786"/>
          </a:xfrm>
          <a:prstGeom prst="rect">
            <a:avLst/>
          </a:prstGeom>
        </p:spPr>
      </p:pic>
      <p:pic>
        <p:nvPicPr>
          <p:cNvPr id="18" name="Picture 17" descr="Screen Shot 2014-07-21 at 3.18.1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6793" y="1504187"/>
            <a:ext cx="2081799" cy="2097715"/>
          </a:xfrm>
          <a:prstGeom prst="rect">
            <a:avLst/>
          </a:prstGeom>
        </p:spPr>
      </p:pic>
    </p:spTree>
    <p:extLst>
      <p:ext uri="{BB962C8B-B14F-4D97-AF65-F5344CB8AC3E}">
        <p14:creationId xmlns:p14="http://schemas.microsoft.com/office/powerpoint/2010/main" val="22229831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Apigee Edge – Overview of Capabilities</a:t>
            </a:r>
            <a:endParaRPr lang="en-US" dirty="0"/>
          </a:p>
        </p:txBody>
      </p:sp>
      <p:sp>
        <p:nvSpPr>
          <p:cNvPr id="146" name="Round Same Side Corner Rectangle 145"/>
          <p:cNvSpPr/>
          <p:nvPr/>
        </p:nvSpPr>
        <p:spPr>
          <a:xfrm rot="5400000">
            <a:off x="6050457" y="-510312"/>
            <a:ext cx="1461517"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47" name="TextBox 146"/>
          <p:cNvSpPr txBox="1"/>
          <p:nvPr/>
        </p:nvSpPr>
        <p:spPr>
          <a:xfrm>
            <a:off x="4358164" y="1311205"/>
            <a:ext cx="4858002" cy="54119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Developer Services</a:t>
            </a:r>
          </a:p>
        </p:txBody>
      </p:sp>
      <p:cxnSp>
        <p:nvCxnSpPr>
          <p:cNvPr id="148" name="Straight Connector 147"/>
          <p:cNvCxnSpPr/>
          <p:nvPr/>
        </p:nvCxnSpPr>
        <p:spPr>
          <a:xfrm>
            <a:off x="4311879" y="1867680"/>
            <a:ext cx="4938676" cy="0"/>
          </a:xfrm>
          <a:prstGeom prst="line">
            <a:avLst/>
          </a:prstGeom>
          <a:noFill/>
          <a:ln w="9525" cap="flat" cmpd="sng" algn="ctr">
            <a:solidFill>
              <a:srgbClr val="707372"/>
            </a:solidFill>
            <a:prstDash val="solid"/>
          </a:ln>
          <a:effectLst/>
        </p:spPr>
      </p:cxnSp>
      <p:sp>
        <p:nvSpPr>
          <p:cNvPr id="149" name="TextBox 148"/>
          <p:cNvSpPr txBox="1"/>
          <p:nvPr/>
        </p:nvSpPr>
        <p:spPr>
          <a:xfrm>
            <a:off x="4323776" y="2009152"/>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Portal</a:t>
            </a:r>
          </a:p>
        </p:txBody>
      </p:sp>
      <p:sp>
        <p:nvSpPr>
          <p:cNvPr id="150" name="TextBox 149"/>
          <p:cNvSpPr txBox="1"/>
          <p:nvPr/>
        </p:nvSpPr>
        <p:spPr>
          <a:xfrm>
            <a:off x="5581117" y="2009152"/>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Docs &amp; Modeling</a:t>
            </a:r>
          </a:p>
        </p:txBody>
      </p:sp>
      <p:sp>
        <p:nvSpPr>
          <p:cNvPr id="151" name="TextBox 150"/>
          <p:cNvSpPr txBox="1"/>
          <p:nvPr/>
        </p:nvSpPr>
        <p:spPr>
          <a:xfrm>
            <a:off x="6824441" y="2116704"/>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Explorer</a:t>
            </a:r>
          </a:p>
        </p:txBody>
      </p:sp>
      <p:sp>
        <p:nvSpPr>
          <p:cNvPr id="152" name="TextBox 151"/>
          <p:cNvSpPr txBox="1"/>
          <p:nvPr/>
        </p:nvSpPr>
        <p:spPr>
          <a:xfrm>
            <a:off x="8025319" y="2116706"/>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Monetization</a:t>
            </a:r>
          </a:p>
        </p:txBody>
      </p:sp>
      <p:cxnSp>
        <p:nvCxnSpPr>
          <p:cNvPr id="153" name="Straight Connector 152"/>
          <p:cNvCxnSpPr/>
          <p:nvPr/>
        </p:nvCxnSpPr>
        <p:spPr>
          <a:xfrm flipV="1">
            <a:off x="5581118" y="1867681"/>
            <a:ext cx="0" cy="822103"/>
          </a:xfrm>
          <a:prstGeom prst="line">
            <a:avLst/>
          </a:prstGeom>
          <a:noFill/>
          <a:ln w="9525" cap="flat" cmpd="sng" algn="ctr">
            <a:solidFill>
              <a:srgbClr val="707372"/>
            </a:solidFill>
            <a:prstDash val="solid"/>
          </a:ln>
          <a:effectLst/>
        </p:spPr>
      </p:cxnSp>
      <p:cxnSp>
        <p:nvCxnSpPr>
          <p:cNvPr id="154" name="Straight Connector 153"/>
          <p:cNvCxnSpPr/>
          <p:nvPr/>
        </p:nvCxnSpPr>
        <p:spPr>
          <a:xfrm flipV="1">
            <a:off x="6824438" y="1867681"/>
            <a:ext cx="0" cy="822103"/>
          </a:xfrm>
          <a:prstGeom prst="line">
            <a:avLst/>
          </a:prstGeom>
          <a:noFill/>
          <a:ln w="9525" cap="flat" cmpd="sng" algn="ctr">
            <a:solidFill>
              <a:srgbClr val="707372"/>
            </a:solidFill>
            <a:prstDash val="solid"/>
          </a:ln>
          <a:effectLst/>
        </p:spPr>
      </p:cxnSp>
      <p:cxnSp>
        <p:nvCxnSpPr>
          <p:cNvPr id="155" name="Straight Connector 154"/>
          <p:cNvCxnSpPr/>
          <p:nvPr/>
        </p:nvCxnSpPr>
        <p:spPr>
          <a:xfrm flipV="1">
            <a:off x="8025321" y="1867681"/>
            <a:ext cx="0" cy="822103"/>
          </a:xfrm>
          <a:prstGeom prst="line">
            <a:avLst/>
          </a:prstGeom>
          <a:noFill/>
          <a:ln w="9525" cap="flat" cmpd="sng" algn="ctr">
            <a:solidFill>
              <a:srgbClr val="707372"/>
            </a:solidFill>
            <a:prstDash val="solid"/>
          </a:ln>
          <a:effectLst/>
        </p:spPr>
      </p:cxnSp>
      <p:sp>
        <p:nvSpPr>
          <p:cNvPr id="156" name="Round Same Side Corner Rectangle 155"/>
          <p:cNvSpPr/>
          <p:nvPr/>
        </p:nvSpPr>
        <p:spPr>
          <a:xfrm rot="5400000">
            <a:off x="6050454" y="1275903"/>
            <a:ext cx="1461516"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57" name="TextBox 156"/>
          <p:cNvSpPr txBox="1"/>
          <p:nvPr/>
        </p:nvSpPr>
        <p:spPr>
          <a:xfrm>
            <a:off x="4358164" y="3085052"/>
            <a:ext cx="4858002" cy="574735"/>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Analytics Services</a:t>
            </a:r>
          </a:p>
        </p:txBody>
      </p:sp>
      <p:cxnSp>
        <p:nvCxnSpPr>
          <p:cNvPr id="158" name="Straight Connector 157"/>
          <p:cNvCxnSpPr/>
          <p:nvPr/>
        </p:nvCxnSpPr>
        <p:spPr>
          <a:xfrm>
            <a:off x="4311879" y="3649053"/>
            <a:ext cx="4938676" cy="0"/>
          </a:xfrm>
          <a:prstGeom prst="line">
            <a:avLst/>
          </a:prstGeom>
          <a:noFill/>
          <a:ln w="9525" cap="flat" cmpd="sng" algn="ctr">
            <a:solidFill>
              <a:srgbClr val="707372"/>
            </a:solidFill>
            <a:prstDash val="solid"/>
          </a:ln>
          <a:effectLst/>
        </p:spPr>
      </p:cxnSp>
      <p:sp>
        <p:nvSpPr>
          <p:cNvPr id="159" name="TextBox 158"/>
          <p:cNvSpPr txBox="1"/>
          <p:nvPr/>
        </p:nvSpPr>
        <p:spPr>
          <a:xfrm>
            <a:off x="4312025" y="3781114"/>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Metrics</a:t>
            </a:r>
          </a:p>
        </p:txBody>
      </p:sp>
      <p:sp>
        <p:nvSpPr>
          <p:cNvPr id="160" name="TextBox 159"/>
          <p:cNvSpPr txBox="1"/>
          <p:nvPr/>
        </p:nvSpPr>
        <p:spPr>
          <a:xfrm>
            <a:off x="5569367" y="3781114"/>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Ops Analytics</a:t>
            </a:r>
          </a:p>
        </p:txBody>
      </p:sp>
      <p:sp>
        <p:nvSpPr>
          <p:cNvPr id="161" name="TextBox 160"/>
          <p:cNvSpPr txBox="1"/>
          <p:nvPr/>
        </p:nvSpPr>
        <p:spPr>
          <a:xfrm>
            <a:off x="6812689" y="3781113"/>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App Performance</a:t>
            </a:r>
          </a:p>
        </p:txBody>
      </p:sp>
      <p:sp>
        <p:nvSpPr>
          <p:cNvPr id="162" name="TextBox 161"/>
          <p:cNvSpPr txBox="1"/>
          <p:nvPr/>
        </p:nvSpPr>
        <p:spPr>
          <a:xfrm>
            <a:off x="8025319" y="3898078"/>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App Usage</a:t>
            </a:r>
          </a:p>
        </p:txBody>
      </p:sp>
      <p:cxnSp>
        <p:nvCxnSpPr>
          <p:cNvPr id="163" name="Straight Connector 162"/>
          <p:cNvCxnSpPr/>
          <p:nvPr/>
        </p:nvCxnSpPr>
        <p:spPr>
          <a:xfrm flipV="1">
            <a:off x="5581118" y="3649053"/>
            <a:ext cx="0" cy="822103"/>
          </a:xfrm>
          <a:prstGeom prst="line">
            <a:avLst/>
          </a:prstGeom>
          <a:noFill/>
          <a:ln w="9525" cap="flat" cmpd="sng" algn="ctr">
            <a:solidFill>
              <a:srgbClr val="707372"/>
            </a:solidFill>
            <a:prstDash val="solid"/>
          </a:ln>
          <a:effectLst/>
        </p:spPr>
      </p:cxnSp>
      <p:cxnSp>
        <p:nvCxnSpPr>
          <p:cNvPr id="164" name="Straight Connector 163"/>
          <p:cNvCxnSpPr/>
          <p:nvPr/>
        </p:nvCxnSpPr>
        <p:spPr>
          <a:xfrm flipV="1">
            <a:off x="6824438" y="3649053"/>
            <a:ext cx="0" cy="822103"/>
          </a:xfrm>
          <a:prstGeom prst="line">
            <a:avLst/>
          </a:prstGeom>
          <a:noFill/>
          <a:ln w="9525" cap="flat" cmpd="sng" algn="ctr">
            <a:solidFill>
              <a:srgbClr val="707372"/>
            </a:solidFill>
            <a:prstDash val="solid"/>
          </a:ln>
          <a:effectLst/>
        </p:spPr>
      </p:cxnSp>
      <p:cxnSp>
        <p:nvCxnSpPr>
          <p:cNvPr id="165" name="Straight Connector 164"/>
          <p:cNvCxnSpPr/>
          <p:nvPr/>
        </p:nvCxnSpPr>
        <p:spPr>
          <a:xfrm flipV="1">
            <a:off x="8025321" y="3649053"/>
            <a:ext cx="0" cy="822103"/>
          </a:xfrm>
          <a:prstGeom prst="line">
            <a:avLst/>
          </a:prstGeom>
          <a:noFill/>
          <a:ln w="9525" cap="flat" cmpd="sng" algn="ctr">
            <a:solidFill>
              <a:srgbClr val="707372"/>
            </a:solidFill>
            <a:prstDash val="solid"/>
          </a:ln>
          <a:effectLst/>
        </p:spPr>
      </p:cxnSp>
      <p:grpSp>
        <p:nvGrpSpPr>
          <p:cNvPr id="166" name="Group 165"/>
          <p:cNvGrpSpPr/>
          <p:nvPr/>
        </p:nvGrpSpPr>
        <p:grpSpPr>
          <a:xfrm rot="16200000">
            <a:off x="5358293" y="2364618"/>
            <a:ext cx="1461517" cy="6331109"/>
            <a:chOff x="996826" y="251952"/>
            <a:chExt cx="2258708" cy="6828572"/>
          </a:xfrm>
        </p:grpSpPr>
        <p:sp>
          <p:nvSpPr>
            <p:cNvPr id="167" name="Round Same Side Corner Rectangle 166"/>
            <p:cNvSpPr/>
            <p:nvPr/>
          </p:nvSpPr>
          <p:spPr>
            <a:xfrm>
              <a:off x="996826" y="251952"/>
              <a:ext cx="2258708" cy="1476864"/>
            </a:xfrm>
            <a:prstGeom prst="round2SameRect">
              <a:avLst>
                <a:gd name="adj1" fmla="val 7239"/>
                <a:gd name="adj2" fmla="val 0"/>
              </a:avLst>
            </a:prstGeom>
            <a:solidFill>
              <a:srgbClr val="54585A"/>
            </a:solidFill>
            <a:ln w="9525" cap="flat" cmpd="sng" algn="ctr">
              <a:solidFill>
                <a:srgbClr val="54585A"/>
              </a:solidFill>
              <a:prstDash val="solid"/>
            </a:ln>
            <a:effectLst/>
          </p:spPr>
          <p:txBody>
            <a:bodyPr tIns="1096137" rtlCol="0" anchor="ctr"/>
            <a:lstStyle/>
            <a:p>
              <a:pPr algn="ctr" defTabSz="456987">
                <a:defRPr/>
              </a:pPr>
              <a:endParaRPr lang="en-US" sz="1998" kern="0" dirty="0">
                <a:solidFill>
                  <a:prstClr val="white"/>
                </a:solidFill>
                <a:latin typeface="Helvetica Neue Thin"/>
                <a:cs typeface="Helvetica Neue Thin"/>
              </a:endParaRPr>
            </a:p>
          </p:txBody>
        </p:sp>
        <p:sp>
          <p:nvSpPr>
            <p:cNvPr id="168" name="Round Same Side Corner Rectangle 167"/>
            <p:cNvSpPr/>
            <p:nvPr/>
          </p:nvSpPr>
          <p:spPr>
            <a:xfrm rot="10800000">
              <a:off x="996826" y="1726213"/>
              <a:ext cx="2258706" cy="5354311"/>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rtlCol="0" anchor="ctr"/>
            <a:lstStyle/>
            <a:p>
              <a:pPr algn="ctr" defTabSz="456987">
                <a:defRPr/>
              </a:pPr>
              <a:endParaRPr lang="en-US" sz="1598" kern="0" dirty="0">
                <a:solidFill>
                  <a:prstClr val="white"/>
                </a:solidFill>
                <a:latin typeface="Helvetica Neue Thin"/>
                <a:cs typeface="Helvetica Neue Thin"/>
              </a:endParaRPr>
            </a:p>
          </p:txBody>
        </p:sp>
      </p:grpSp>
      <p:sp>
        <p:nvSpPr>
          <p:cNvPr id="169" name="TextBox 168"/>
          <p:cNvSpPr txBox="1"/>
          <p:nvPr/>
        </p:nvSpPr>
        <p:spPr>
          <a:xfrm>
            <a:off x="4336648" y="4883055"/>
            <a:ext cx="4879519" cy="55988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API Services</a:t>
            </a:r>
          </a:p>
        </p:txBody>
      </p:sp>
      <p:cxnSp>
        <p:nvCxnSpPr>
          <p:cNvPr id="170" name="Straight Connector 169"/>
          <p:cNvCxnSpPr/>
          <p:nvPr/>
        </p:nvCxnSpPr>
        <p:spPr>
          <a:xfrm>
            <a:off x="4311879" y="5442943"/>
            <a:ext cx="4938676" cy="0"/>
          </a:xfrm>
          <a:prstGeom prst="line">
            <a:avLst/>
          </a:prstGeom>
          <a:noFill/>
          <a:ln w="9525" cap="flat" cmpd="sng" algn="ctr">
            <a:solidFill>
              <a:srgbClr val="707372"/>
            </a:solidFill>
            <a:prstDash val="solid"/>
          </a:ln>
          <a:effectLst/>
        </p:spPr>
      </p:cxnSp>
      <p:sp>
        <p:nvSpPr>
          <p:cNvPr id="171" name="TextBox 170"/>
          <p:cNvSpPr txBox="1"/>
          <p:nvPr/>
        </p:nvSpPr>
        <p:spPr>
          <a:xfrm>
            <a:off x="4388362" y="5594050"/>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Management</a:t>
            </a:r>
          </a:p>
        </p:txBody>
      </p:sp>
      <p:sp>
        <p:nvSpPr>
          <p:cNvPr id="172" name="TextBox 171"/>
          <p:cNvSpPr txBox="1"/>
          <p:nvPr/>
        </p:nvSpPr>
        <p:spPr>
          <a:xfrm>
            <a:off x="5699452" y="5670215"/>
            <a:ext cx="1103768"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BaaS</a:t>
            </a:r>
          </a:p>
        </p:txBody>
      </p:sp>
      <p:sp>
        <p:nvSpPr>
          <p:cNvPr id="173" name="TextBox 172"/>
          <p:cNvSpPr txBox="1"/>
          <p:nvPr/>
        </p:nvSpPr>
        <p:spPr>
          <a:xfrm>
            <a:off x="6824440" y="5670215"/>
            <a:ext cx="1065867"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Security</a:t>
            </a:r>
          </a:p>
        </p:txBody>
      </p:sp>
      <p:sp>
        <p:nvSpPr>
          <p:cNvPr id="174" name="TextBox 173"/>
          <p:cNvSpPr txBox="1"/>
          <p:nvPr/>
        </p:nvSpPr>
        <p:spPr>
          <a:xfrm>
            <a:off x="7823288" y="5583405"/>
            <a:ext cx="1499315"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API </a:t>
            </a:r>
            <a:br>
              <a:rPr lang="en-US" sz="1465" dirty="0">
                <a:solidFill>
                  <a:srgbClr val="54585A"/>
                </a:solidFill>
                <a:latin typeface="Helvetica Neue Thin"/>
                <a:cs typeface="Helvetica Neue Thin"/>
              </a:rPr>
            </a:br>
            <a:r>
              <a:rPr lang="en-US" sz="1465" dirty="0">
                <a:solidFill>
                  <a:srgbClr val="54585A"/>
                </a:solidFill>
                <a:latin typeface="Helvetica Neue Thin"/>
                <a:cs typeface="Helvetica Neue Thin"/>
              </a:rPr>
              <a:t>Extensions</a:t>
            </a:r>
          </a:p>
        </p:txBody>
      </p:sp>
      <p:cxnSp>
        <p:nvCxnSpPr>
          <p:cNvPr id="177" name="Straight Connector 176"/>
          <p:cNvCxnSpPr/>
          <p:nvPr/>
        </p:nvCxnSpPr>
        <p:spPr>
          <a:xfrm flipV="1">
            <a:off x="7906987" y="5442942"/>
            <a:ext cx="0" cy="822103"/>
          </a:xfrm>
          <a:prstGeom prst="line">
            <a:avLst/>
          </a:prstGeom>
          <a:noFill/>
          <a:ln w="9525" cap="flat" cmpd="sng" algn="ctr">
            <a:solidFill>
              <a:srgbClr val="707372"/>
            </a:solidFill>
            <a:prstDash val="solid"/>
          </a:ln>
          <a:effectLst/>
        </p:spPr>
      </p:cxnSp>
      <p:sp>
        <p:nvSpPr>
          <p:cNvPr id="178" name="TextBox 177"/>
          <p:cNvSpPr txBox="1"/>
          <p:nvPr/>
        </p:nvSpPr>
        <p:spPr>
          <a:xfrm>
            <a:off x="1594890" y="5672345"/>
            <a:ext cx="1238347" cy="25565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Backend</a:t>
            </a:r>
          </a:p>
        </p:txBody>
      </p:sp>
      <p:sp>
        <p:nvSpPr>
          <p:cNvPr id="179" name="TextBox 178"/>
          <p:cNvSpPr txBox="1"/>
          <p:nvPr/>
        </p:nvSpPr>
        <p:spPr>
          <a:xfrm>
            <a:off x="1377536" y="2373312"/>
            <a:ext cx="1737360" cy="52832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API Team</a:t>
            </a:r>
          </a:p>
        </p:txBody>
      </p:sp>
      <p:grpSp>
        <p:nvGrpSpPr>
          <p:cNvPr id="180" name="Group 179"/>
          <p:cNvGrpSpPr/>
          <p:nvPr/>
        </p:nvGrpSpPr>
        <p:grpSpPr>
          <a:xfrm>
            <a:off x="1879866" y="4717997"/>
            <a:ext cx="951039" cy="954350"/>
            <a:chOff x="777262" y="4664435"/>
            <a:chExt cx="782019" cy="785560"/>
          </a:xfrm>
        </p:grpSpPr>
        <p:pic>
          <p:nvPicPr>
            <p:cNvPr id="181" name="Picture 1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62" y="4924302"/>
              <a:ext cx="510814" cy="525693"/>
            </a:xfrm>
            <a:prstGeom prst="rect">
              <a:avLst/>
            </a:prstGeom>
          </p:spPr>
        </p:pic>
        <p:pic>
          <p:nvPicPr>
            <p:cNvPr id="182" name="Picture 18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2706" y="4664435"/>
              <a:ext cx="596575" cy="596730"/>
            </a:xfrm>
            <a:prstGeom prst="rect">
              <a:avLst/>
            </a:prstGeom>
          </p:spPr>
        </p:pic>
      </p:grpSp>
      <p:pic>
        <p:nvPicPr>
          <p:cNvPr id="183" name="Picture 1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94296" y="1614815"/>
            <a:ext cx="703843" cy="750089"/>
          </a:xfrm>
          <a:prstGeom prst="rect">
            <a:avLst/>
          </a:prstGeom>
        </p:spPr>
      </p:pic>
      <p:cxnSp>
        <p:nvCxnSpPr>
          <p:cNvPr id="184" name="Straight Arrow Connector 183"/>
          <p:cNvCxnSpPr/>
          <p:nvPr/>
        </p:nvCxnSpPr>
        <p:spPr>
          <a:xfrm flipH="1">
            <a:off x="2587908" y="1959025"/>
            <a:ext cx="357102" cy="0"/>
          </a:xfrm>
          <a:prstGeom prst="straightConnector1">
            <a:avLst/>
          </a:prstGeom>
          <a:noFill/>
          <a:ln w="19050" cap="flat" cmpd="sng" algn="ctr">
            <a:solidFill>
              <a:srgbClr val="FC4C02"/>
            </a:solidFill>
            <a:prstDash val="sysDot"/>
            <a:headEnd type="none"/>
            <a:tailEnd type="arrow"/>
          </a:ln>
          <a:effectLst/>
        </p:spPr>
      </p:cxnSp>
      <p:cxnSp>
        <p:nvCxnSpPr>
          <p:cNvPr id="185" name="Straight Arrow Connector 184"/>
          <p:cNvCxnSpPr/>
          <p:nvPr/>
        </p:nvCxnSpPr>
        <p:spPr>
          <a:xfrm flipH="1">
            <a:off x="2620182" y="5397142"/>
            <a:ext cx="274321" cy="0"/>
          </a:xfrm>
          <a:prstGeom prst="straightConnector1">
            <a:avLst/>
          </a:prstGeom>
          <a:noFill/>
          <a:ln w="19050" cap="flat" cmpd="sng" algn="ctr">
            <a:solidFill>
              <a:srgbClr val="FC4C02"/>
            </a:solidFill>
            <a:prstDash val="sysDot"/>
            <a:headEnd type="none"/>
            <a:tailEnd type="arrow"/>
          </a:ln>
          <a:effectLst/>
        </p:spPr>
      </p:cxnSp>
      <p:grpSp>
        <p:nvGrpSpPr>
          <p:cNvPr id="186" name="Group 185"/>
          <p:cNvGrpSpPr/>
          <p:nvPr/>
        </p:nvGrpSpPr>
        <p:grpSpPr>
          <a:xfrm flipH="1">
            <a:off x="2382026" y="2673270"/>
            <a:ext cx="562988" cy="1105686"/>
            <a:chOff x="-1077584" y="2661758"/>
            <a:chExt cx="562987" cy="1106838"/>
          </a:xfrm>
        </p:grpSpPr>
        <p:cxnSp>
          <p:nvCxnSpPr>
            <p:cNvPr id="187" name="Straight Arrow Connector 186"/>
            <p:cNvCxnSpPr/>
            <p:nvPr/>
          </p:nvCxnSpPr>
          <p:spPr>
            <a:xfrm>
              <a:off x="-520602" y="2661758"/>
              <a:ext cx="0" cy="1106838"/>
            </a:xfrm>
            <a:prstGeom prst="straightConnector1">
              <a:avLst/>
            </a:prstGeom>
            <a:noFill/>
            <a:ln w="19050" cap="flat" cmpd="sng" algn="ctr">
              <a:solidFill>
                <a:srgbClr val="FC4C02"/>
              </a:solidFill>
              <a:prstDash val="sysDot"/>
              <a:headEnd type="arrow"/>
              <a:tailEnd type="none"/>
            </a:ln>
            <a:effectLst/>
          </p:spPr>
        </p:cxnSp>
        <p:cxnSp>
          <p:nvCxnSpPr>
            <p:cNvPr id="188" name="Straight Arrow Connector 187"/>
            <p:cNvCxnSpPr/>
            <p:nvPr/>
          </p:nvCxnSpPr>
          <p:spPr>
            <a:xfrm flipH="1">
              <a:off x="-1077584" y="3768596"/>
              <a:ext cx="562987" cy="0"/>
            </a:xfrm>
            <a:prstGeom prst="straightConnector1">
              <a:avLst/>
            </a:prstGeom>
            <a:noFill/>
            <a:ln w="19050" cap="flat" cmpd="sng" algn="ctr">
              <a:solidFill>
                <a:srgbClr val="FC4C02"/>
              </a:solidFill>
              <a:prstDash val="sysDot"/>
              <a:headEnd type="none"/>
              <a:tailEnd type="none"/>
            </a:ln>
            <a:effectLst/>
          </p:spPr>
        </p:cxnSp>
      </p:grpSp>
      <p:grpSp>
        <p:nvGrpSpPr>
          <p:cNvPr id="189" name="Group 188"/>
          <p:cNvGrpSpPr/>
          <p:nvPr/>
        </p:nvGrpSpPr>
        <p:grpSpPr>
          <a:xfrm>
            <a:off x="9694898" y="5051998"/>
            <a:ext cx="558751" cy="558315"/>
            <a:chOff x="7722190" y="4842280"/>
            <a:chExt cx="558751" cy="558897"/>
          </a:xfrm>
        </p:grpSpPr>
        <p:sp>
          <p:nvSpPr>
            <p:cNvPr id="190" name="Rounded Rectangle 189"/>
            <p:cNvSpPr/>
            <p:nvPr/>
          </p:nvSpPr>
          <p:spPr>
            <a:xfrm>
              <a:off x="7722190" y="4842280"/>
              <a:ext cx="558751" cy="558897"/>
            </a:xfrm>
            <a:prstGeom prst="roundRect">
              <a:avLst>
                <a:gd name="adj" fmla="val 7226"/>
              </a:avLst>
            </a:prstGeom>
            <a:solidFill>
              <a:srgbClr val="FC4C02"/>
            </a:solidFill>
            <a:ln w="28575" cap="flat" cmpd="sng" algn="ctr">
              <a:solidFill>
                <a:srgbClr val="FC4C02"/>
              </a:solidFill>
              <a:prstDash val="solid"/>
              <a:round/>
              <a:headEnd type="none" w="med" len="med"/>
              <a:tailEnd type="none" w="med" len="med"/>
            </a:ln>
            <a:effectLst/>
          </p:spPr>
          <p:txBody>
            <a:bodyPr rtlCol="0" anchor="ctr"/>
            <a:lstStyle/>
            <a:p>
              <a:pPr algn="ctr" defTabSz="456987">
                <a:defRPr/>
              </a:pPr>
              <a:endParaRPr lang="en-US" sz="2397" kern="0" dirty="0" err="1">
                <a:solidFill>
                  <a:srgbClr val="54585A"/>
                </a:solidFill>
                <a:latin typeface="Helvetica Neue Thin"/>
                <a:cs typeface="Helvetica Neue Thin"/>
              </a:endParaRPr>
            </a:p>
          </p:txBody>
        </p:sp>
        <p:pic>
          <p:nvPicPr>
            <p:cNvPr id="191" name="Picture 1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08959" y="4928670"/>
              <a:ext cx="389995" cy="386116"/>
            </a:xfrm>
            <a:prstGeom prst="rect">
              <a:avLst/>
            </a:prstGeom>
          </p:spPr>
        </p:pic>
      </p:grpSp>
      <p:grpSp>
        <p:nvGrpSpPr>
          <p:cNvPr id="192" name="Group 191"/>
          <p:cNvGrpSpPr/>
          <p:nvPr/>
        </p:nvGrpSpPr>
        <p:grpSpPr>
          <a:xfrm flipH="1">
            <a:off x="9259181" y="2673271"/>
            <a:ext cx="485147" cy="1222581"/>
            <a:chOff x="934084" y="2661758"/>
            <a:chExt cx="485147" cy="1223856"/>
          </a:xfrm>
        </p:grpSpPr>
        <p:cxnSp>
          <p:nvCxnSpPr>
            <p:cNvPr id="193" name="Straight Arrow Connector 192"/>
            <p:cNvCxnSpPr/>
            <p:nvPr/>
          </p:nvCxnSpPr>
          <p:spPr>
            <a:xfrm>
              <a:off x="1074733" y="2661758"/>
              <a:ext cx="0" cy="963569"/>
            </a:xfrm>
            <a:prstGeom prst="straightConnector1">
              <a:avLst/>
            </a:prstGeom>
            <a:noFill/>
            <a:ln w="19050" cap="flat" cmpd="sng" algn="ctr">
              <a:solidFill>
                <a:srgbClr val="FC4C02"/>
              </a:solidFill>
              <a:prstDash val="sysDot"/>
              <a:headEnd type="arrow"/>
              <a:tailEnd type="none"/>
            </a:ln>
            <a:effectLst/>
          </p:spPr>
        </p:cxnSp>
        <p:cxnSp>
          <p:nvCxnSpPr>
            <p:cNvPr id="194" name="Straight Arrow Connector 193"/>
            <p:cNvCxnSpPr/>
            <p:nvPr/>
          </p:nvCxnSpPr>
          <p:spPr>
            <a:xfrm flipH="1">
              <a:off x="1062128" y="3625327"/>
              <a:ext cx="357103" cy="0"/>
            </a:xfrm>
            <a:prstGeom prst="straightConnector1">
              <a:avLst/>
            </a:prstGeom>
            <a:noFill/>
            <a:ln w="19050" cap="flat" cmpd="sng" algn="ctr">
              <a:solidFill>
                <a:srgbClr val="FC4C02"/>
              </a:solidFill>
              <a:prstDash val="sysDot"/>
              <a:headEnd type="none"/>
              <a:tailEnd type="none"/>
            </a:ln>
            <a:effectLst/>
          </p:spPr>
        </p:cxnSp>
        <p:cxnSp>
          <p:nvCxnSpPr>
            <p:cNvPr id="195" name="Straight Arrow Connector 194"/>
            <p:cNvCxnSpPr/>
            <p:nvPr/>
          </p:nvCxnSpPr>
          <p:spPr>
            <a:xfrm flipH="1">
              <a:off x="934084" y="3885614"/>
              <a:ext cx="485146" cy="0"/>
            </a:xfrm>
            <a:prstGeom prst="straightConnector1">
              <a:avLst/>
            </a:prstGeom>
            <a:noFill/>
            <a:ln w="19050" cap="flat" cmpd="sng" algn="ctr">
              <a:solidFill>
                <a:srgbClr val="FC4C02"/>
              </a:solidFill>
              <a:prstDash val="sysDot"/>
              <a:headEnd type="none"/>
              <a:tailEnd type="arrow"/>
            </a:ln>
            <a:effectLst/>
          </p:spPr>
        </p:cxnSp>
      </p:grpSp>
      <p:cxnSp>
        <p:nvCxnSpPr>
          <p:cNvPr id="196" name="Straight Arrow Connector 195"/>
          <p:cNvCxnSpPr/>
          <p:nvPr/>
        </p:nvCxnSpPr>
        <p:spPr>
          <a:xfrm flipH="1">
            <a:off x="9250549" y="2090449"/>
            <a:ext cx="232847" cy="0"/>
          </a:xfrm>
          <a:prstGeom prst="straightConnector1">
            <a:avLst/>
          </a:prstGeom>
          <a:noFill/>
          <a:ln w="19050" cap="flat" cmpd="sng" algn="ctr">
            <a:solidFill>
              <a:srgbClr val="FC4C02"/>
            </a:solidFill>
            <a:prstDash val="sysDot"/>
            <a:headEnd type="arrow"/>
            <a:tailEnd type="none"/>
          </a:ln>
          <a:effectLst/>
        </p:spPr>
      </p:cxnSp>
      <p:cxnSp>
        <p:nvCxnSpPr>
          <p:cNvPr id="197" name="Straight Arrow Connector 196"/>
          <p:cNvCxnSpPr/>
          <p:nvPr/>
        </p:nvCxnSpPr>
        <p:spPr>
          <a:xfrm flipH="1">
            <a:off x="9250549" y="5442943"/>
            <a:ext cx="232847" cy="0"/>
          </a:xfrm>
          <a:prstGeom prst="straightConnector1">
            <a:avLst/>
          </a:prstGeom>
          <a:noFill/>
          <a:ln w="19050" cap="flat" cmpd="sng" algn="ctr">
            <a:solidFill>
              <a:srgbClr val="FC4C02"/>
            </a:solidFill>
            <a:prstDash val="sysDot"/>
            <a:headEnd type="arrow"/>
            <a:tailEnd type="none"/>
          </a:ln>
          <a:effectLst/>
        </p:spPr>
      </p:cxnSp>
      <p:pic>
        <p:nvPicPr>
          <p:cNvPr id="198" name="Picture 1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flipH="1">
            <a:off x="9644511" y="1751644"/>
            <a:ext cx="433773" cy="630945"/>
          </a:xfrm>
          <a:prstGeom prst="rect">
            <a:avLst/>
          </a:prstGeom>
        </p:spPr>
      </p:pic>
      <p:pic>
        <p:nvPicPr>
          <p:cNvPr id="199" name="Picture 1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6464" y="3249901"/>
            <a:ext cx="287386" cy="783671"/>
          </a:xfrm>
          <a:prstGeom prst="rect">
            <a:avLst/>
          </a:prstGeom>
        </p:spPr>
      </p:pic>
      <p:pic>
        <p:nvPicPr>
          <p:cNvPr id="200" name="Picture 1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5063" y="1705126"/>
            <a:ext cx="717156" cy="578639"/>
          </a:xfrm>
          <a:prstGeom prst="rect">
            <a:avLst/>
          </a:prstGeom>
        </p:spPr>
      </p:pic>
      <p:sp>
        <p:nvSpPr>
          <p:cNvPr id="201" name="Round Same Side Corner Rectangle 200"/>
          <p:cNvSpPr/>
          <p:nvPr/>
        </p:nvSpPr>
        <p:spPr>
          <a:xfrm rot="16200000">
            <a:off x="2898889" y="1274388"/>
            <a:ext cx="1461516" cy="1369274"/>
          </a:xfrm>
          <a:prstGeom prst="round2SameRect">
            <a:avLst>
              <a:gd name="adj1" fmla="val 7239"/>
              <a:gd name="adj2" fmla="val 0"/>
            </a:avLst>
          </a:prstGeom>
          <a:solidFill>
            <a:srgbClr val="298FC2"/>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2" name="Picture 2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9411" y="1624041"/>
            <a:ext cx="948464" cy="740808"/>
          </a:xfrm>
          <a:prstGeom prst="rect">
            <a:avLst/>
          </a:prstGeom>
        </p:spPr>
      </p:pic>
      <p:sp>
        <p:nvSpPr>
          <p:cNvPr id="203" name="Round Same Side Corner Rectangle 202"/>
          <p:cNvSpPr/>
          <p:nvPr/>
        </p:nvSpPr>
        <p:spPr>
          <a:xfrm rot="16200000">
            <a:off x="2898891" y="3060603"/>
            <a:ext cx="1461517" cy="1369274"/>
          </a:xfrm>
          <a:prstGeom prst="round2SameRect">
            <a:avLst>
              <a:gd name="adj1" fmla="val 7239"/>
              <a:gd name="adj2" fmla="val 0"/>
            </a:avLst>
          </a:prstGeom>
          <a:solidFill>
            <a:srgbClr val="6E5199"/>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4" name="Picture 20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2907" y="3271363"/>
            <a:ext cx="700735" cy="940082"/>
          </a:xfrm>
          <a:prstGeom prst="rect">
            <a:avLst/>
          </a:prstGeom>
        </p:spPr>
      </p:pic>
      <p:pic>
        <p:nvPicPr>
          <p:cNvPr id="205" name="Picture 20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3083" y="5091072"/>
            <a:ext cx="807688" cy="866339"/>
          </a:xfrm>
          <a:prstGeom prst="rect">
            <a:avLst/>
          </a:prstGeom>
        </p:spPr>
      </p:pic>
      <p:pic>
        <p:nvPicPr>
          <p:cNvPr id="206" name="Picture 205"/>
          <p:cNvPicPr>
            <a:picLocks noChangeAspect="1"/>
          </p:cNvPicPr>
          <p:nvPr/>
        </p:nvPicPr>
        <p:blipFill>
          <a:blip r:embed="rId12"/>
          <a:stretch>
            <a:fillRect/>
          </a:stretch>
        </p:blipFill>
        <p:spPr>
          <a:xfrm>
            <a:off x="8202655" y="4926368"/>
            <a:ext cx="782844" cy="401328"/>
          </a:xfrm>
          <a:prstGeom prst="rect">
            <a:avLst/>
          </a:prstGeom>
        </p:spPr>
      </p:pic>
      <p:sp>
        <p:nvSpPr>
          <p:cNvPr id="3" name="Rectangle 2"/>
          <p:cNvSpPr/>
          <p:nvPr/>
        </p:nvSpPr>
        <p:spPr>
          <a:xfrm>
            <a:off x="599738" y="2901633"/>
            <a:ext cx="10639293" cy="1699933"/>
          </a:xfrm>
          <a:prstGeom prst="rect">
            <a:avLst/>
          </a:prstGeom>
          <a:solidFill>
            <a:srgbClr val="FFFFFF">
              <a:alpha val="79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793" tIns="60897" rIns="121793" bIns="60897" numCol="1" spcCol="0" rtlCol="0" fromWordArt="0" anchor="ctr" anchorCtr="0" forceAA="0" compatLnSpc="1">
            <a:prstTxWarp prst="textNoShape">
              <a:avLst/>
            </a:prstTxWarp>
            <a:noAutofit/>
          </a:bodyPr>
          <a:lstStyle/>
          <a:p>
            <a:pPr algn="ctr"/>
            <a:endParaRPr lang="en-US" sz="1998" dirty="0">
              <a:solidFill>
                <a:srgbClr val="5A5A5A"/>
              </a:solidFill>
            </a:endParaRPr>
          </a:p>
        </p:txBody>
      </p:sp>
      <p:sp>
        <p:nvSpPr>
          <p:cNvPr id="66" name="Rectangle 65"/>
          <p:cNvSpPr/>
          <p:nvPr/>
        </p:nvSpPr>
        <p:spPr>
          <a:xfrm>
            <a:off x="851918" y="4601566"/>
            <a:ext cx="10639293" cy="1840426"/>
          </a:xfrm>
          <a:prstGeom prst="rect">
            <a:avLst/>
          </a:prstGeom>
          <a:solidFill>
            <a:srgbClr val="FFFFFF">
              <a:alpha val="79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793" tIns="60897" rIns="121793" bIns="60897" numCol="1" spcCol="0" rtlCol="0" fromWordArt="0" anchor="ctr" anchorCtr="0" forceAA="0" compatLnSpc="1">
            <a:prstTxWarp prst="textNoShape">
              <a:avLst/>
            </a:prstTxWarp>
            <a:noAutofit/>
          </a:bodyPr>
          <a:lstStyle/>
          <a:p>
            <a:pPr algn="ctr"/>
            <a:endParaRPr lang="en-US" sz="1998" dirty="0">
              <a:solidFill>
                <a:srgbClr val="5A5A5A"/>
              </a:solidFill>
            </a:endParaRPr>
          </a:p>
        </p:txBody>
      </p:sp>
    </p:spTree>
    <p:extLst>
      <p:ext uri="{BB962C8B-B14F-4D97-AF65-F5344CB8AC3E}">
        <p14:creationId xmlns:p14="http://schemas.microsoft.com/office/powerpoint/2010/main" val="16950770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29" dirty="0"/>
              <a:t>Self-service Developer Onboarding</a:t>
            </a:r>
          </a:p>
        </p:txBody>
      </p:sp>
      <p:pic>
        <p:nvPicPr>
          <p:cNvPr id="9" name="Picture 8" descr="Screen Shot 2014-06-26 at 4.49.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8549" y="558742"/>
            <a:ext cx="2390802" cy="570701"/>
          </a:xfrm>
          <a:prstGeom prst="rect">
            <a:avLst/>
          </a:prstGeom>
        </p:spPr>
      </p:pic>
      <p:sp>
        <p:nvSpPr>
          <p:cNvPr id="40" name="Slide Number Placeholder 3"/>
          <p:cNvSpPr>
            <a:spLocks noGrp="1"/>
          </p:cNvSpPr>
          <p:nvPr>
            <p:ph type="sldNum" sz="quarter" idx="4294967295"/>
          </p:nvPr>
        </p:nvSpPr>
        <p:spPr>
          <a:xfrm>
            <a:off x="8193887" y="6629908"/>
            <a:ext cx="2133601" cy="364745"/>
          </a:xfrm>
          <a:prstGeom prst="rect">
            <a:avLst/>
          </a:prstGeom>
        </p:spPr>
        <p:txBody>
          <a:bodyPr/>
          <a:lstStyle/>
          <a:p>
            <a:fld id="{72EC1214-2C7B-1846-91C7-D93747619575}" type="slidenum">
              <a:rPr lang="en-US" smtClean="0">
                <a:solidFill>
                  <a:srgbClr val="686868">
                    <a:tint val="75000"/>
                  </a:srgbClr>
                </a:solidFill>
                <a:latin typeface="Helvetica Neue Thin"/>
                <a:cs typeface="Helvetica Neue Thin"/>
              </a:rPr>
              <a:pPr/>
              <a:t>49</a:t>
            </a:fld>
            <a:endParaRPr lang="en-US">
              <a:solidFill>
                <a:srgbClr val="686868">
                  <a:tint val="75000"/>
                </a:srgbClr>
              </a:solidFill>
              <a:latin typeface="Helvetica Neue Thin"/>
              <a:cs typeface="Helvetica Neue Thin"/>
            </a:endParaRPr>
          </a:p>
        </p:txBody>
      </p:sp>
      <p:grpSp>
        <p:nvGrpSpPr>
          <p:cNvPr id="41" name="Group 40"/>
          <p:cNvGrpSpPr/>
          <p:nvPr/>
        </p:nvGrpSpPr>
        <p:grpSpPr>
          <a:xfrm>
            <a:off x="1497905" y="1337840"/>
            <a:ext cx="4445503" cy="4295476"/>
            <a:chOff x="74705" y="1195292"/>
            <a:chExt cx="4445503" cy="4299955"/>
          </a:xfrm>
        </p:grpSpPr>
        <p:pic>
          <p:nvPicPr>
            <p:cNvPr id="42" name="Picture 41" descr="Screen Shot 2013-08-30 at 2.30.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03" y="1195292"/>
              <a:ext cx="4216905" cy="3064284"/>
            </a:xfrm>
            <a:prstGeom prst="rect">
              <a:avLst/>
            </a:prstGeom>
            <a:ln>
              <a:solidFill>
                <a:srgbClr val="BFBFBF"/>
              </a:solidFill>
            </a:ln>
          </p:spPr>
        </p:pic>
        <p:cxnSp>
          <p:nvCxnSpPr>
            <p:cNvPr id="43" name="Straight Arrow Connector 42"/>
            <p:cNvCxnSpPr/>
            <p:nvPr/>
          </p:nvCxnSpPr>
          <p:spPr>
            <a:xfrm flipV="1">
              <a:off x="577752" y="4176882"/>
              <a:ext cx="132719" cy="793129"/>
            </a:xfrm>
            <a:prstGeom prst="straightConnector1">
              <a:avLst/>
            </a:prstGeom>
            <a:noFill/>
            <a:ln w="25400" cap="flat" cmpd="sng" algn="ctr">
              <a:solidFill>
                <a:srgbClr val="FF4300"/>
              </a:solidFill>
              <a:prstDash val="solid"/>
              <a:tailEnd type="arrow"/>
            </a:ln>
            <a:effectLst/>
          </p:spPr>
        </p:cxnSp>
        <p:sp>
          <p:nvSpPr>
            <p:cNvPr id="44" name="TextBox 43"/>
            <p:cNvSpPr txBox="1"/>
            <p:nvPr/>
          </p:nvSpPr>
          <p:spPr>
            <a:xfrm>
              <a:off x="74705" y="4910247"/>
              <a:ext cx="1068407" cy="585000"/>
            </a:xfrm>
            <a:prstGeom prst="rect">
              <a:avLst/>
            </a:prstGeom>
            <a:noFill/>
          </p:spPr>
          <p:txBody>
            <a:bodyPr wrap="square" rtlCol="0">
              <a:spAutoFit/>
            </a:bodyPr>
            <a:lstStyle/>
            <a:p>
              <a:pPr defTabSz="913552">
                <a:buClr>
                  <a:srgbClr val="FF4300"/>
                </a:buClr>
                <a:defRPr/>
              </a:pPr>
              <a:r>
                <a:rPr lang="en-US" sz="1066" kern="0" dirty="0">
                  <a:solidFill>
                    <a:srgbClr val="686868"/>
                  </a:solidFill>
                  <a:latin typeface="Helvetica Neue Thin"/>
                  <a:cs typeface="Helvetica Neue Thin"/>
                </a:rPr>
                <a:t>Developer signs up and requests key</a:t>
              </a:r>
            </a:p>
          </p:txBody>
        </p:sp>
      </p:grpSp>
      <p:grpSp>
        <p:nvGrpSpPr>
          <p:cNvPr id="45" name="Group 44"/>
          <p:cNvGrpSpPr/>
          <p:nvPr/>
        </p:nvGrpSpPr>
        <p:grpSpPr>
          <a:xfrm>
            <a:off x="2054051" y="3845342"/>
            <a:ext cx="4538796" cy="2811432"/>
            <a:chOff x="630851" y="3705410"/>
            <a:chExt cx="4538796" cy="2814365"/>
          </a:xfrm>
        </p:grpSpPr>
        <p:pic>
          <p:nvPicPr>
            <p:cNvPr id="46" name="Picture 45" descr="Screen Shot 2013-08-30 at 2.36.44 PM.png"/>
            <p:cNvPicPr>
              <a:picLocks noChangeAspect="1"/>
            </p:cNvPicPr>
            <p:nvPr/>
          </p:nvPicPr>
          <p:blipFill rotWithShape="1">
            <a:blip r:embed="rId4">
              <a:extLst>
                <a:ext uri="{28A0092B-C50C-407E-A947-70E740481C1C}">
                  <a14:useLocalDpi xmlns:a14="http://schemas.microsoft.com/office/drawing/2010/main" val="0"/>
                </a:ext>
              </a:extLst>
            </a:blip>
            <a:srcRect r="21822" b="36894"/>
            <a:stretch/>
          </p:blipFill>
          <p:spPr>
            <a:xfrm>
              <a:off x="1266617" y="3705410"/>
              <a:ext cx="3903030" cy="2453320"/>
            </a:xfrm>
            <a:prstGeom prst="rect">
              <a:avLst/>
            </a:prstGeom>
            <a:ln>
              <a:solidFill>
                <a:srgbClr val="BFBFBF"/>
              </a:solidFill>
            </a:ln>
          </p:spPr>
        </p:pic>
        <p:cxnSp>
          <p:nvCxnSpPr>
            <p:cNvPr id="47" name="Straight Arrow Connector 46"/>
            <p:cNvCxnSpPr/>
            <p:nvPr/>
          </p:nvCxnSpPr>
          <p:spPr>
            <a:xfrm flipV="1">
              <a:off x="1133898" y="5585594"/>
              <a:ext cx="565360" cy="573137"/>
            </a:xfrm>
            <a:prstGeom prst="straightConnector1">
              <a:avLst/>
            </a:prstGeom>
            <a:noFill/>
            <a:ln w="25400" cap="flat" cmpd="sng" algn="ctr">
              <a:solidFill>
                <a:srgbClr val="FF4300"/>
              </a:solidFill>
              <a:prstDash val="solid"/>
              <a:tailEnd type="arrow"/>
            </a:ln>
            <a:effectLst/>
          </p:spPr>
        </p:cxnSp>
        <p:sp>
          <p:nvSpPr>
            <p:cNvPr id="48" name="TextBox 47"/>
            <p:cNvSpPr txBox="1"/>
            <p:nvPr/>
          </p:nvSpPr>
          <p:spPr>
            <a:xfrm>
              <a:off x="630851" y="6098966"/>
              <a:ext cx="1068407" cy="420809"/>
            </a:xfrm>
            <a:prstGeom prst="rect">
              <a:avLst/>
            </a:prstGeom>
            <a:noFill/>
          </p:spPr>
          <p:txBody>
            <a:bodyPr wrap="square" rtlCol="0">
              <a:spAutoFit/>
            </a:bodyPr>
            <a:lstStyle/>
            <a:p>
              <a:pPr defTabSz="913552">
                <a:buClr>
                  <a:srgbClr val="FF4300"/>
                </a:buClr>
                <a:defRPr/>
              </a:pPr>
              <a:r>
                <a:rPr lang="en-US" sz="1066" kern="0" dirty="0">
                  <a:solidFill>
                    <a:srgbClr val="686868"/>
                  </a:solidFill>
                  <a:latin typeface="Helvetica Neue Thin"/>
                  <a:cs typeface="Helvetica Neue Thin"/>
                </a:rPr>
                <a:t>Key approval  designation</a:t>
              </a:r>
            </a:p>
          </p:txBody>
        </p:sp>
      </p:grpSp>
      <p:grpSp>
        <p:nvGrpSpPr>
          <p:cNvPr id="49" name="Group 48"/>
          <p:cNvGrpSpPr/>
          <p:nvPr/>
        </p:nvGrpSpPr>
        <p:grpSpPr>
          <a:xfrm>
            <a:off x="6489651" y="1344752"/>
            <a:ext cx="3600823" cy="1388085"/>
            <a:chOff x="4870824" y="1195292"/>
            <a:chExt cx="3600823" cy="1389532"/>
          </a:xfrm>
        </p:grpSpPr>
        <p:sp>
          <p:nvSpPr>
            <p:cNvPr id="50" name="Rectangle 49"/>
            <p:cNvSpPr/>
            <p:nvPr/>
          </p:nvSpPr>
          <p:spPr>
            <a:xfrm>
              <a:off x="4870824" y="1195292"/>
              <a:ext cx="3600823" cy="1389532"/>
            </a:xfrm>
            <a:prstGeom prst="rect">
              <a:avLst/>
            </a:prstGeom>
            <a:solidFill>
              <a:srgbClr val="FFFFFF"/>
            </a:solidFill>
            <a:ln w="9525" cap="flat" cmpd="sng" algn="ctr">
              <a:solidFill>
                <a:srgbClr val="BFBFBF"/>
              </a:solidFill>
              <a:prstDash val="solid"/>
            </a:ln>
            <a:effectLst/>
          </p:spPr>
          <p:txBody>
            <a:bodyPr rtlCol="0" anchor="ctr"/>
            <a:lstStyle/>
            <a:p>
              <a:pPr algn="ctr" defTabSz="913552">
                <a:defRPr/>
              </a:pPr>
              <a:endParaRPr lang="en-US" sz="2397" kern="0">
                <a:solidFill>
                  <a:prstClr val="white"/>
                </a:solidFill>
                <a:latin typeface="Helvetica Neue Thin"/>
                <a:cs typeface="Helvetica Neue Thin"/>
              </a:endParaRPr>
            </a:p>
          </p:txBody>
        </p:sp>
        <p:pic>
          <p:nvPicPr>
            <p:cNvPr id="51" name="Picture 50"/>
            <p:cNvPicPr>
              <a:picLocks noChangeAspect="1"/>
            </p:cNvPicPr>
            <p:nvPr/>
          </p:nvPicPr>
          <p:blipFill>
            <a:blip r:embed="rId5"/>
            <a:stretch>
              <a:fillRect/>
            </a:stretch>
          </p:blipFill>
          <p:spPr>
            <a:xfrm>
              <a:off x="5023155" y="1284938"/>
              <a:ext cx="3315773" cy="1223394"/>
            </a:xfrm>
            <a:prstGeom prst="rect">
              <a:avLst/>
            </a:prstGeom>
            <a:ln>
              <a:noFill/>
            </a:ln>
          </p:spPr>
        </p:pic>
      </p:grpSp>
      <p:grpSp>
        <p:nvGrpSpPr>
          <p:cNvPr id="52" name="Group 51"/>
          <p:cNvGrpSpPr/>
          <p:nvPr/>
        </p:nvGrpSpPr>
        <p:grpSpPr>
          <a:xfrm>
            <a:off x="5777130" y="3016422"/>
            <a:ext cx="4550358" cy="2697078"/>
            <a:chOff x="4353930" y="2875626"/>
            <a:chExt cx="4550358" cy="2699890"/>
          </a:xfrm>
        </p:grpSpPr>
        <p:pic>
          <p:nvPicPr>
            <p:cNvPr id="53" name="Picture 52" descr="Screen Shot 2013-08-30 at 2.57.47 PM.png"/>
            <p:cNvPicPr>
              <a:picLocks noChangeAspect="1"/>
            </p:cNvPicPr>
            <p:nvPr/>
          </p:nvPicPr>
          <p:blipFill rotWithShape="1">
            <a:blip r:embed="rId6">
              <a:extLst>
                <a:ext uri="{28A0092B-C50C-407E-A947-70E740481C1C}">
                  <a14:useLocalDpi xmlns:a14="http://schemas.microsoft.com/office/drawing/2010/main" val="0"/>
                </a:ext>
              </a:extLst>
            </a:blip>
            <a:srcRect r="9254"/>
            <a:stretch/>
          </p:blipFill>
          <p:spPr>
            <a:xfrm>
              <a:off x="4353930" y="2875626"/>
              <a:ext cx="4550358" cy="1545716"/>
            </a:xfrm>
            <a:prstGeom prst="rect">
              <a:avLst/>
            </a:prstGeom>
            <a:ln>
              <a:solidFill>
                <a:srgbClr val="BFBFBF"/>
              </a:solidFill>
            </a:ln>
          </p:spPr>
        </p:pic>
        <p:cxnSp>
          <p:nvCxnSpPr>
            <p:cNvPr id="54" name="Straight Arrow Connector 53"/>
            <p:cNvCxnSpPr/>
            <p:nvPr/>
          </p:nvCxnSpPr>
          <p:spPr>
            <a:xfrm flipV="1">
              <a:off x="8338928" y="4421342"/>
              <a:ext cx="132719" cy="793129"/>
            </a:xfrm>
            <a:prstGeom prst="straightConnector1">
              <a:avLst/>
            </a:prstGeom>
            <a:noFill/>
            <a:ln w="25400" cap="flat" cmpd="sng" algn="ctr">
              <a:solidFill>
                <a:srgbClr val="FF4300"/>
              </a:solidFill>
              <a:prstDash val="solid"/>
              <a:tailEnd type="arrow"/>
            </a:ln>
            <a:effectLst/>
          </p:spPr>
        </p:cxnSp>
        <p:sp>
          <p:nvSpPr>
            <p:cNvPr id="55" name="TextBox 54"/>
            <p:cNvSpPr txBox="1"/>
            <p:nvPr/>
          </p:nvSpPr>
          <p:spPr>
            <a:xfrm>
              <a:off x="7860157" y="5154707"/>
              <a:ext cx="1044131" cy="420809"/>
            </a:xfrm>
            <a:prstGeom prst="rect">
              <a:avLst/>
            </a:prstGeom>
            <a:noFill/>
          </p:spPr>
          <p:txBody>
            <a:bodyPr wrap="square" rtlCol="0">
              <a:spAutoFit/>
            </a:bodyPr>
            <a:lstStyle/>
            <a:p>
              <a:pPr defTabSz="913552">
                <a:buClr>
                  <a:srgbClr val="FF4300"/>
                </a:buClr>
                <a:defRPr/>
              </a:pPr>
              <a:r>
                <a:rPr lang="en-US" sz="1066" kern="0" dirty="0">
                  <a:solidFill>
                    <a:srgbClr val="686868"/>
                  </a:solidFill>
                  <a:latin typeface="Helvetica Neue Thin"/>
                  <a:cs typeface="Helvetica Neue Thin"/>
                </a:rPr>
                <a:t>Manage</a:t>
              </a:r>
              <a:br>
                <a:rPr lang="en-US" sz="1066" kern="0" dirty="0">
                  <a:solidFill>
                    <a:srgbClr val="686868"/>
                  </a:solidFill>
                  <a:latin typeface="Helvetica Neue Thin"/>
                  <a:cs typeface="Helvetica Neue Thin"/>
                </a:rPr>
              </a:br>
              <a:r>
                <a:rPr lang="en-US" sz="1066" kern="0" dirty="0">
                  <a:solidFill>
                    <a:srgbClr val="686868"/>
                  </a:solidFill>
                  <a:latin typeface="Helvetica Neue Thin"/>
                  <a:cs typeface="Helvetica Neue Thin"/>
                </a:rPr>
                <a:t>key requests</a:t>
              </a:r>
            </a:p>
          </p:txBody>
        </p:sp>
      </p:grpSp>
      <p:grpSp>
        <p:nvGrpSpPr>
          <p:cNvPr id="56" name="Group 55"/>
          <p:cNvGrpSpPr/>
          <p:nvPr/>
        </p:nvGrpSpPr>
        <p:grpSpPr>
          <a:xfrm>
            <a:off x="7000803" y="4038401"/>
            <a:ext cx="2776270" cy="2484041"/>
            <a:chOff x="5577599" y="3898673"/>
            <a:chExt cx="2776271" cy="2486633"/>
          </a:xfrm>
        </p:grpSpPr>
        <p:grpSp>
          <p:nvGrpSpPr>
            <p:cNvPr id="57" name="Group 56"/>
            <p:cNvGrpSpPr/>
            <p:nvPr/>
          </p:nvGrpSpPr>
          <p:grpSpPr>
            <a:xfrm>
              <a:off x="5577599" y="3898673"/>
              <a:ext cx="1684253" cy="2065824"/>
              <a:chOff x="5937702" y="3720351"/>
              <a:chExt cx="1876974" cy="2302206"/>
            </a:xfrm>
          </p:grpSpPr>
          <p:grpSp>
            <p:nvGrpSpPr>
              <p:cNvPr id="60" name="Group 59"/>
              <p:cNvGrpSpPr/>
              <p:nvPr/>
            </p:nvGrpSpPr>
            <p:grpSpPr>
              <a:xfrm>
                <a:off x="5937702" y="3720351"/>
                <a:ext cx="1876974" cy="2302206"/>
                <a:chOff x="9517414" y="3369393"/>
                <a:chExt cx="2297156" cy="2817582"/>
              </a:xfrm>
            </p:grpSpPr>
            <p:pic>
              <p:nvPicPr>
                <p:cNvPr id="62" name="Picture 61" descr="Screen Shot 2013-08-30 at 2.30.16 PM.png"/>
                <p:cNvPicPr>
                  <a:picLocks noChangeAspect="1"/>
                </p:cNvPicPr>
                <p:nvPr/>
              </p:nvPicPr>
              <p:blipFill rotWithShape="1">
                <a:blip r:embed="rId3">
                  <a:extLst>
                    <a:ext uri="{28A0092B-C50C-407E-A947-70E740481C1C}">
                      <a14:useLocalDpi xmlns:a14="http://schemas.microsoft.com/office/drawing/2010/main" val="0"/>
                    </a:ext>
                  </a:extLst>
                </a:blip>
                <a:srcRect r="48595" b="86434"/>
                <a:stretch/>
              </p:blipFill>
              <p:spPr>
                <a:xfrm>
                  <a:off x="9517414" y="3369393"/>
                  <a:ext cx="2297156" cy="440506"/>
                </a:xfrm>
                <a:prstGeom prst="rect">
                  <a:avLst/>
                </a:prstGeom>
                <a:ln>
                  <a:solidFill>
                    <a:srgbClr val="BFBFBF"/>
                  </a:solidFill>
                </a:ln>
              </p:spPr>
            </p:pic>
            <p:sp>
              <p:nvSpPr>
                <p:cNvPr id="63" name="Shape 1041"/>
                <p:cNvSpPr/>
                <p:nvPr/>
              </p:nvSpPr>
              <p:spPr>
                <a:xfrm>
                  <a:off x="9517414" y="3864124"/>
                  <a:ext cx="2297156" cy="2322851"/>
                </a:xfrm>
                <a:prstGeom prst="rect">
                  <a:avLst/>
                </a:prstGeom>
                <a:blipFill>
                  <a:blip r:embed="rId7"/>
                  <a:srcRect/>
                  <a:stretch>
                    <a:fillRect l="-7054" t="-64079" r="-201440" b="-7019"/>
                  </a:stretch>
                </a:blipFill>
              </p:spPr>
            </p:sp>
            <p:sp>
              <p:nvSpPr>
                <p:cNvPr id="64" name="TextBox 63"/>
                <p:cNvSpPr txBox="1"/>
                <p:nvPr/>
              </p:nvSpPr>
              <p:spPr>
                <a:xfrm>
                  <a:off x="9517414" y="3675430"/>
                  <a:ext cx="2297156" cy="307777"/>
                </a:xfrm>
                <a:prstGeom prst="rect">
                  <a:avLst/>
                </a:prstGeom>
                <a:solidFill>
                  <a:sysClr val="window" lastClr="FFFFFF"/>
                </a:solidFill>
              </p:spPr>
              <p:txBody>
                <a:bodyPr wrap="none" rtlCol="0">
                  <a:noAutofit/>
                </a:bodyPr>
                <a:lstStyle/>
                <a:p>
                  <a:pPr defTabSz="913552">
                    <a:buClr>
                      <a:srgbClr val="FF4300"/>
                    </a:buClr>
                    <a:defRPr/>
                  </a:pPr>
                  <a:r>
                    <a:rPr lang="en-US" sz="1066" kern="0" dirty="0">
                      <a:solidFill>
                        <a:srgbClr val="686868">
                          <a:lumMod val="50000"/>
                        </a:srgbClr>
                      </a:solidFill>
                      <a:latin typeface="Helvetica Neue Thin"/>
                      <a:cs typeface="Helvetica Neue Thin"/>
                    </a:rPr>
                    <a:t>Add App</a:t>
                  </a:r>
                </a:p>
              </p:txBody>
            </p:sp>
          </p:grpSp>
          <p:sp>
            <p:nvSpPr>
              <p:cNvPr id="61" name="Rectangle 60"/>
              <p:cNvSpPr/>
              <p:nvPr/>
            </p:nvSpPr>
            <p:spPr>
              <a:xfrm>
                <a:off x="5937702" y="3720351"/>
                <a:ext cx="1876974" cy="2302206"/>
              </a:xfrm>
              <a:prstGeom prst="rect">
                <a:avLst/>
              </a:prstGeom>
              <a:noFill/>
              <a:ln w="9525" cap="flat" cmpd="sng" algn="ctr">
                <a:solidFill>
                  <a:srgbClr val="BFBFBF"/>
                </a:solidFill>
                <a:prstDash val="solid"/>
              </a:ln>
              <a:effectLst/>
            </p:spPr>
            <p:txBody>
              <a:bodyPr rtlCol="0" anchor="ctr"/>
              <a:lstStyle/>
              <a:p>
                <a:pPr algn="ctr" defTabSz="913552">
                  <a:defRPr/>
                </a:pPr>
                <a:endParaRPr lang="en-US" sz="2397" kern="0">
                  <a:solidFill>
                    <a:prstClr val="white"/>
                  </a:solidFill>
                  <a:latin typeface="Helvetica Neue Thin"/>
                  <a:cs typeface="Helvetica Neue Thin"/>
                </a:endParaRPr>
              </a:p>
            </p:txBody>
          </p:sp>
        </p:grpSp>
        <p:cxnSp>
          <p:nvCxnSpPr>
            <p:cNvPr id="58" name="Straight Arrow Connector 57"/>
            <p:cNvCxnSpPr>
              <a:stCxn id="59" idx="0"/>
              <a:endCxn id="63" idx="3"/>
            </p:cNvCxnSpPr>
            <p:nvPr/>
          </p:nvCxnSpPr>
          <p:spPr>
            <a:xfrm flipH="1" flipV="1">
              <a:off x="7261852" y="5112952"/>
              <a:ext cx="598305" cy="851545"/>
            </a:xfrm>
            <a:prstGeom prst="straightConnector1">
              <a:avLst/>
            </a:prstGeom>
            <a:noFill/>
            <a:ln w="25400" cap="flat" cmpd="sng" algn="ctr">
              <a:solidFill>
                <a:srgbClr val="FF4300"/>
              </a:solidFill>
              <a:prstDash val="solid"/>
              <a:tailEnd type="arrow"/>
            </a:ln>
            <a:effectLst/>
          </p:spPr>
        </p:cxnSp>
        <p:sp>
          <p:nvSpPr>
            <p:cNvPr id="59" name="TextBox 58"/>
            <p:cNvSpPr txBox="1"/>
            <p:nvPr/>
          </p:nvSpPr>
          <p:spPr>
            <a:xfrm>
              <a:off x="7366443" y="5964496"/>
              <a:ext cx="987427" cy="420810"/>
            </a:xfrm>
            <a:prstGeom prst="rect">
              <a:avLst/>
            </a:prstGeom>
            <a:noFill/>
          </p:spPr>
          <p:txBody>
            <a:bodyPr wrap="square" rtlCol="0">
              <a:spAutoFit/>
            </a:bodyPr>
            <a:lstStyle/>
            <a:p>
              <a:pPr defTabSz="913552">
                <a:buClr>
                  <a:srgbClr val="FF4300"/>
                </a:buClr>
                <a:defRPr/>
              </a:pPr>
              <a:r>
                <a:rPr lang="en-US" sz="1066" kern="0" dirty="0">
                  <a:solidFill>
                    <a:srgbClr val="686868"/>
                  </a:solidFill>
                  <a:latin typeface="Helvetica Neue Thin"/>
                  <a:cs typeface="Helvetica Neue Thin"/>
                </a:rPr>
                <a:t>Developer ready to go</a:t>
              </a:r>
            </a:p>
          </p:txBody>
        </p:sp>
      </p:grpSp>
    </p:spTree>
    <p:extLst>
      <p:ext uri="{BB962C8B-B14F-4D97-AF65-F5344CB8AC3E}">
        <p14:creationId xmlns:p14="http://schemas.microsoft.com/office/powerpoint/2010/main" val="248047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 as Cloud</a:t>
            </a:r>
            <a:endParaRPr lang="en-IN" dirty="0"/>
          </a:p>
        </p:txBody>
      </p:sp>
      <p:sp>
        <p:nvSpPr>
          <p:cNvPr id="3" name="Content Placeholder 2"/>
          <p:cNvSpPr>
            <a:spLocks noGrp="1"/>
          </p:cNvSpPr>
          <p:nvPr>
            <p:ph idx="1"/>
          </p:nvPr>
        </p:nvSpPr>
        <p:spPr/>
        <p:txBody>
          <a:bodyPr/>
          <a:lstStyle/>
          <a:p>
            <a:r>
              <a:rPr lang="en-IN" dirty="0"/>
              <a:t>API management capabilities are delivered in the cloud as a SaaS (Software as a Service) solution, or on-premises in a private cloud, or sometimes using a hybrid approach. </a:t>
            </a:r>
            <a:endParaRPr lang="en-IN" dirty="0" smtClean="0"/>
          </a:p>
          <a:p>
            <a:endParaRPr lang="en-IN" dirty="0"/>
          </a:p>
          <a:p>
            <a:r>
              <a:rPr lang="en-IN" dirty="0" smtClean="0"/>
              <a:t>Build </a:t>
            </a:r>
            <a:r>
              <a:rPr lang="en-IN" dirty="0"/>
              <a:t>and deliver apps to meet the expectations of customers, employees, and partners, without conceding the stability, reliability, and security of back-end systems – with </a:t>
            </a:r>
            <a:r>
              <a:rPr lang="en-IN" dirty="0" err="1"/>
              <a:t>Apigee</a:t>
            </a:r>
            <a:r>
              <a:rPr lang="en-IN" dirty="0"/>
              <a:t>.</a:t>
            </a:r>
          </a:p>
        </p:txBody>
      </p:sp>
      <p:sp>
        <p:nvSpPr>
          <p:cNvPr id="4" name="Slide Number Placeholder 3"/>
          <p:cNvSpPr>
            <a:spLocks noGrp="1"/>
          </p:cNvSpPr>
          <p:nvPr>
            <p:ph type="sldNum" sz="quarter" idx="4"/>
          </p:nvPr>
        </p:nvSpPr>
        <p:spPr/>
        <p:txBody>
          <a:bodyPr/>
          <a:lstStyle/>
          <a:p>
            <a:fld id="{B9CF2066-C172-C043-9656-E2597F9B5BE6}" type="slidenum">
              <a:rPr lang="en-US" smtClean="0"/>
              <a:pPr/>
              <a:t>5</a:t>
            </a:fld>
            <a:endParaRPr lang="en-US"/>
          </a:p>
        </p:txBody>
      </p:sp>
    </p:spTree>
    <p:extLst>
      <p:ext uri="{BB962C8B-B14F-4D97-AF65-F5344CB8AC3E}">
        <p14:creationId xmlns:p14="http://schemas.microsoft.com/office/powerpoint/2010/main" val="731531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Create branded Developer Portals</a:t>
            </a:r>
            <a:endParaRPr lang="en-US" dirty="0"/>
          </a:p>
        </p:txBody>
      </p:sp>
      <p:pic>
        <p:nvPicPr>
          <p:cNvPr id="9" name="Picture 8" descr="Screen Shot 2014-06-26 at 4.49.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8058" y="553718"/>
            <a:ext cx="2390802" cy="570701"/>
          </a:xfrm>
          <a:prstGeom prst="rect">
            <a:avLst/>
          </a:prstGeom>
        </p:spPr>
      </p:pic>
      <p:sp>
        <p:nvSpPr>
          <p:cNvPr id="40" name="Slide Number Placeholder 3"/>
          <p:cNvSpPr>
            <a:spLocks noGrp="1"/>
          </p:cNvSpPr>
          <p:nvPr>
            <p:ph type="sldNum" sz="quarter" idx="4294967295"/>
          </p:nvPr>
        </p:nvSpPr>
        <p:spPr>
          <a:xfrm>
            <a:off x="8193887" y="6629908"/>
            <a:ext cx="2133601" cy="364745"/>
          </a:xfrm>
          <a:prstGeom prst="rect">
            <a:avLst/>
          </a:prstGeom>
        </p:spPr>
        <p:txBody>
          <a:bodyPr/>
          <a:lstStyle/>
          <a:p>
            <a:fld id="{72EC1214-2C7B-1846-91C7-D93747619575}" type="slidenum">
              <a:rPr lang="en-US" smtClean="0">
                <a:solidFill>
                  <a:srgbClr val="686868">
                    <a:tint val="75000"/>
                  </a:srgbClr>
                </a:solidFill>
                <a:latin typeface="Helvetica Neue Thin"/>
                <a:cs typeface="Helvetica Neue Thin"/>
              </a:rPr>
              <a:pPr/>
              <a:t>50</a:t>
            </a:fld>
            <a:endParaRPr lang="en-US">
              <a:solidFill>
                <a:srgbClr val="686868">
                  <a:tint val="75000"/>
                </a:srgbClr>
              </a:solidFill>
              <a:latin typeface="Helvetica Neue Thin"/>
              <a:cs typeface="Helvetica Neue Thin"/>
            </a:endParaRPr>
          </a:p>
        </p:txBody>
      </p:sp>
      <p:pic>
        <p:nvPicPr>
          <p:cNvPr id="30" name="Picture 29" descr="Screen Shot 2013-08-28 at 1.42.43 PM.png"/>
          <p:cNvPicPr>
            <a:picLocks noChangeAspect="1"/>
          </p:cNvPicPr>
          <p:nvPr/>
        </p:nvPicPr>
        <p:blipFill rotWithShape="1">
          <a:blip r:embed="rId3">
            <a:extLst>
              <a:ext uri="{28A0092B-C50C-407E-A947-70E740481C1C}">
                <a14:useLocalDpi xmlns:a14="http://schemas.microsoft.com/office/drawing/2010/main" val="0"/>
              </a:ext>
            </a:extLst>
          </a:blip>
          <a:srcRect t="-1182"/>
          <a:stretch/>
        </p:blipFill>
        <p:spPr>
          <a:xfrm>
            <a:off x="608965" y="1708569"/>
            <a:ext cx="5085846" cy="3699569"/>
          </a:xfrm>
          <a:prstGeom prst="rect">
            <a:avLst/>
          </a:prstGeom>
          <a:ln>
            <a:solidFill>
              <a:srgbClr val="D1D3D4"/>
            </a:solidFill>
          </a:ln>
        </p:spPr>
      </p:pic>
      <p:pic>
        <p:nvPicPr>
          <p:cNvPr id="3" name="Picture 2" descr="Screen Shot 2014-11-25 at 9.21.4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0128" y="1322997"/>
            <a:ext cx="4916840" cy="4757539"/>
          </a:xfrm>
          <a:prstGeom prst="rect">
            <a:avLst/>
          </a:prstGeom>
        </p:spPr>
      </p:pic>
    </p:spTree>
    <p:extLst>
      <p:ext uri="{BB962C8B-B14F-4D97-AF65-F5344CB8AC3E}">
        <p14:creationId xmlns:p14="http://schemas.microsoft.com/office/powerpoint/2010/main" val="25362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Apigee Edge – Overview of Capabilities</a:t>
            </a:r>
            <a:endParaRPr lang="en-US" dirty="0"/>
          </a:p>
        </p:txBody>
      </p:sp>
      <p:sp>
        <p:nvSpPr>
          <p:cNvPr id="146" name="Round Same Side Corner Rectangle 145"/>
          <p:cNvSpPr/>
          <p:nvPr/>
        </p:nvSpPr>
        <p:spPr>
          <a:xfrm rot="5400000">
            <a:off x="6050457" y="-510312"/>
            <a:ext cx="1461517"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47" name="TextBox 146"/>
          <p:cNvSpPr txBox="1"/>
          <p:nvPr/>
        </p:nvSpPr>
        <p:spPr>
          <a:xfrm>
            <a:off x="4358164" y="1311205"/>
            <a:ext cx="4858002" cy="54119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Developer Services</a:t>
            </a:r>
          </a:p>
        </p:txBody>
      </p:sp>
      <p:cxnSp>
        <p:nvCxnSpPr>
          <p:cNvPr id="148" name="Straight Connector 147"/>
          <p:cNvCxnSpPr/>
          <p:nvPr/>
        </p:nvCxnSpPr>
        <p:spPr>
          <a:xfrm>
            <a:off x="4311879" y="1867680"/>
            <a:ext cx="4938676" cy="0"/>
          </a:xfrm>
          <a:prstGeom prst="line">
            <a:avLst/>
          </a:prstGeom>
          <a:noFill/>
          <a:ln w="9525" cap="flat" cmpd="sng" algn="ctr">
            <a:solidFill>
              <a:srgbClr val="707372"/>
            </a:solidFill>
            <a:prstDash val="solid"/>
          </a:ln>
          <a:effectLst/>
        </p:spPr>
      </p:cxnSp>
      <p:sp>
        <p:nvSpPr>
          <p:cNvPr id="149" name="TextBox 148"/>
          <p:cNvSpPr txBox="1"/>
          <p:nvPr/>
        </p:nvSpPr>
        <p:spPr>
          <a:xfrm>
            <a:off x="4323776" y="2009152"/>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Portal</a:t>
            </a:r>
          </a:p>
        </p:txBody>
      </p:sp>
      <p:sp>
        <p:nvSpPr>
          <p:cNvPr id="150" name="TextBox 149"/>
          <p:cNvSpPr txBox="1"/>
          <p:nvPr/>
        </p:nvSpPr>
        <p:spPr>
          <a:xfrm>
            <a:off x="5581117" y="2009152"/>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Docs &amp; Modeling</a:t>
            </a:r>
          </a:p>
        </p:txBody>
      </p:sp>
      <p:sp>
        <p:nvSpPr>
          <p:cNvPr id="151" name="TextBox 150"/>
          <p:cNvSpPr txBox="1"/>
          <p:nvPr/>
        </p:nvSpPr>
        <p:spPr>
          <a:xfrm>
            <a:off x="6824441" y="2116704"/>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Explorer</a:t>
            </a:r>
          </a:p>
        </p:txBody>
      </p:sp>
      <p:sp>
        <p:nvSpPr>
          <p:cNvPr id="152" name="TextBox 151"/>
          <p:cNvSpPr txBox="1"/>
          <p:nvPr/>
        </p:nvSpPr>
        <p:spPr>
          <a:xfrm>
            <a:off x="8025319" y="2116706"/>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Monetization</a:t>
            </a:r>
          </a:p>
        </p:txBody>
      </p:sp>
      <p:cxnSp>
        <p:nvCxnSpPr>
          <p:cNvPr id="153" name="Straight Connector 152"/>
          <p:cNvCxnSpPr/>
          <p:nvPr/>
        </p:nvCxnSpPr>
        <p:spPr>
          <a:xfrm flipV="1">
            <a:off x="5581118" y="1867681"/>
            <a:ext cx="0" cy="822103"/>
          </a:xfrm>
          <a:prstGeom prst="line">
            <a:avLst/>
          </a:prstGeom>
          <a:noFill/>
          <a:ln w="9525" cap="flat" cmpd="sng" algn="ctr">
            <a:solidFill>
              <a:srgbClr val="707372"/>
            </a:solidFill>
            <a:prstDash val="solid"/>
          </a:ln>
          <a:effectLst/>
        </p:spPr>
      </p:cxnSp>
      <p:cxnSp>
        <p:nvCxnSpPr>
          <p:cNvPr id="154" name="Straight Connector 153"/>
          <p:cNvCxnSpPr/>
          <p:nvPr/>
        </p:nvCxnSpPr>
        <p:spPr>
          <a:xfrm flipV="1">
            <a:off x="6824438" y="1867681"/>
            <a:ext cx="0" cy="822103"/>
          </a:xfrm>
          <a:prstGeom prst="line">
            <a:avLst/>
          </a:prstGeom>
          <a:noFill/>
          <a:ln w="9525" cap="flat" cmpd="sng" algn="ctr">
            <a:solidFill>
              <a:srgbClr val="707372"/>
            </a:solidFill>
            <a:prstDash val="solid"/>
          </a:ln>
          <a:effectLst/>
        </p:spPr>
      </p:cxnSp>
      <p:cxnSp>
        <p:nvCxnSpPr>
          <p:cNvPr id="155" name="Straight Connector 154"/>
          <p:cNvCxnSpPr/>
          <p:nvPr/>
        </p:nvCxnSpPr>
        <p:spPr>
          <a:xfrm flipV="1">
            <a:off x="8025321" y="1867681"/>
            <a:ext cx="0" cy="822103"/>
          </a:xfrm>
          <a:prstGeom prst="line">
            <a:avLst/>
          </a:prstGeom>
          <a:noFill/>
          <a:ln w="9525" cap="flat" cmpd="sng" algn="ctr">
            <a:solidFill>
              <a:srgbClr val="707372"/>
            </a:solidFill>
            <a:prstDash val="solid"/>
          </a:ln>
          <a:effectLst/>
        </p:spPr>
      </p:cxnSp>
      <p:sp>
        <p:nvSpPr>
          <p:cNvPr id="156" name="Round Same Side Corner Rectangle 155"/>
          <p:cNvSpPr/>
          <p:nvPr/>
        </p:nvSpPr>
        <p:spPr>
          <a:xfrm rot="5400000">
            <a:off x="6050454" y="1275903"/>
            <a:ext cx="1461516"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57" name="TextBox 156"/>
          <p:cNvSpPr txBox="1"/>
          <p:nvPr/>
        </p:nvSpPr>
        <p:spPr>
          <a:xfrm>
            <a:off x="4358164" y="3085052"/>
            <a:ext cx="4858002" cy="574735"/>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Analytics Services</a:t>
            </a:r>
          </a:p>
        </p:txBody>
      </p:sp>
      <p:cxnSp>
        <p:nvCxnSpPr>
          <p:cNvPr id="158" name="Straight Connector 157"/>
          <p:cNvCxnSpPr/>
          <p:nvPr/>
        </p:nvCxnSpPr>
        <p:spPr>
          <a:xfrm>
            <a:off x="4311879" y="3649053"/>
            <a:ext cx="4938676" cy="0"/>
          </a:xfrm>
          <a:prstGeom prst="line">
            <a:avLst/>
          </a:prstGeom>
          <a:noFill/>
          <a:ln w="9525" cap="flat" cmpd="sng" algn="ctr">
            <a:solidFill>
              <a:srgbClr val="707372"/>
            </a:solidFill>
            <a:prstDash val="solid"/>
          </a:ln>
          <a:effectLst/>
        </p:spPr>
      </p:cxnSp>
      <p:sp>
        <p:nvSpPr>
          <p:cNvPr id="159" name="TextBox 158"/>
          <p:cNvSpPr txBox="1"/>
          <p:nvPr/>
        </p:nvSpPr>
        <p:spPr>
          <a:xfrm>
            <a:off x="4312025" y="3781114"/>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Metrics</a:t>
            </a:r>
          </a:p>
        </p:txBody>
      </p:sp>
      <p:sp>
        <p:nvSpPr>
          <p:cNvPr id="160" name="TextBox 159"/>
          <p:cNvSpPr txBox="1"/>
          <p:nvPr/>
        </p:nvSpPr>
        <p:spPr>
          <a:xfrm>
            <a:off x="5569367" y="3781114"/>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Ops Analytics</a:t>
            </a:r>
          </a:p>
        </p:txBody>
      </p:sp>
      <p:sp>
        <p:nvSpPr>
          <p:cNvPr id="161" name="TextBox 160"/>
          <p:cNvSpPr txBox="1"/>
          <p:nvPr/>
        </p:nvSpPr>
        <p:spPr>
          <a:xfrm>
            <a:off x="6812689" y="3781113"/>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App Performance</a:t>
            </a:r>
          </a:p>
        </p:txBody>
      </p:sp>
      <p:sp>
        <p:nvSpPr>
          <p:cNvPr id="162" name="TextBox 161"/>
          <p:cNvSpPr txBox="1"/>
          <p:nvPr/>
        </p:nvSpPr>
        <p:spPr>
          <a:xfrm>
            <a:off x="8025319" y="3898078"/>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App Usage</a:t>
            </a:r>
          </a:p>
        </p:txBody>
      </p:sp>
      <p:cxnSp>
        <p:nvCxnSpPr>
          <p:cNvPr id="163" name="Straight Connector 162"/>
          <p:cNvCxnSpPr/>
          <p:nvPr/>
        </p:nvCxnSpPr>
        <p:spPr>
          <a:xfrm flipV="1">
            <a:off x="5581118" y="3649053"/>
            <a:ext cx="0" cy="822103"/>
          </a:xfrm>
          <a:prstGeom prst="line">
            <a:avLst/>
          </a:prstGeom>
          <a:noFill/>
          <a:ln w="9525" cap="flat" cmpd="sng" algn="ctr">
            <a:solidFill>
              <a:srgbClr val="707372"/>
            </a:solidFill>
            <a:prstDash val="solid"/>
          </a:ln>
          <a:effectLst/>
        </p:spPr>
      </p:cxnSp>
      <p:cxnSp>
        <p:nvCxnSpPr>
          <p:cNvPr id="164" name="Straight Connector 163"/>
          <p:cNvCxnSpPr/>
          <p:nvPr/>
        </p:nvCxnSpPr>
        <p:spPr>
          <a:xfrm flipV="1">
            <a:off x="6824438" y="3649053"/>
            <a:ext cx="0" cy="822103"/>
          </a:xfrm>
          <a:prstGeom prst="line">
            <a:avLst/>
          </a:prstGeom>
          <a:noFill/>
          <a:ln w="9525" cap="flat" cmpd="sng" algn="ctr">
            <a:solidFill>
              <a:srgbClr val="707372"/>
            </a:solidFill>
            <a:prstDash val="solid"/>
          </a:ln>
          <a:effectLst/>
        </p:spPr>
      </p:cxnSp>
      <p:cxnSp>
        <p:nvCxnSpPr>
          <p:cNvPr id="165" name="Straight Connector 164"/>
          <p:cNvCxnSpPr/>
          <p:nvPr/>
        </p:nvCxnSpPr>
        <p:spPr>
          <a:xfrm flipV="1">
            <a:off x="8025321" y="3649053"/>
            <a:ext cx="0" cy="822103"/>
          </a:xfrm>
          <a:prstGeom prst="line">
            <a:avLst/>
          </a:prstGeom>
          <a:noFill/>
          <a:ln w="9525" cap="flat" cmpd="sng" algn="ctr">
            <a:solidFill>
              <a:srgbClr val="707372"/>
            </a:solidFill>
            <a:prstDash val="solid"/>
          </a:ln>
          <a:effectLst/>
        </p:spPr>
      </p:cxnSp>
      <p:grpSp>
        <p:nvGrpSpPr>
          <p:cNvPr id="166" name="Group 165"/>
          <p:cNvGrpSpPr/>
          <p:nvPr/>
        </p:nvGrpSpPr>
        <p:grpSpPr>
          <a:xfrm rot="16200000">
            <a:off x="5358293" y="2364618"/>
            <a:ext cx="1461517" cy="6331109"/>
            <a:chOff x="996826" y="251952"/>
            <a:chExt cx="2258708" cy="6828572"/>
          </a:xfrm>
        </p:grpSpPr>
        <p:sp>
          <p:nvSpPr>
            <p:cNvPr id="167" name="Round Same Side Corner Rectangle 166"/>
            <p:cNvSpPr/>
            <p:nvPr/>
          </p:nvSpPr>
          <p:spPr>
            <a:xfrm>
              <a:off x="996826" y="251952"/>
              <a:ext cx="2258708" cy="1476864"/>
            </a:xfrm>
            <a:prstGeom prst="round2SameRect">
              <a:avLst>
                <a:gd name="adj1" fmla="val 7239"/>
                <a:gd name="adj2" fmla="val 0"/>
              </a:avLst>
            </a:prstGeom>
            <a:solidFill>
              <a:srgbClr val="54585A"/>
            </a:solidFill>
            <a:ln w="9525" cap="flat" cmpd="sng" algn="ctr">
              <a:solidFill>
                <a:srgbClr val="54585A"/>
              </a:solidFill>
              <a:prstDash val="solid"/>
            </a:ln>
            <a:effectLst/>
          </p:spPr>
          <p:txBody>
            <a:bodyPr tIns="1096137" rtlCol="0" anchor="ctr"/>
            <a:lstStyle/>
            <a:p>
              <a:pPr algn="ctr" defTabSz="456987">
                <a:defRPr/>
              </a:pPr>
              <a:endParaRPr lang="en-US" sz="1998" kern="0" dirty="0">
                <a:solidFill>
                  <a:prstClr val="white"/>
                </a:solidFill>
                <a:latin typeface="Helvetica Neue Thin"/>
                <a:cs typeface="Helvetica Neue Thin"/>
              </a:endParaRPr>
            </a:p>
          </p:txBody>
        </p:sp>
        <p:sp>
          <p:nvSpPr>
            <p:cNvPr id="168" name="Round Same Side Corner Rectangle 167"/>
            <p:cNvSpPr/>
            <p:nvPr/>
          </p:nvSpPr>
          <p:spPr>
            <a:xfrm rot="10800000">
              <a:off x="996826" y="1726213"/>
              <a:ext cx="2258706" cy="5354311"/>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rtlCol="0" anchor="ctr"/>
            <a:lstStyle/>
            <a:p>
              <a:pPr algn="ctr" defTabSz="456987">
                <a:defRPr/>
              </a:pPr>
              <a:endParaRPr lang="en-US" sz="1598" kern="0" dirty="0">
                <a:solidFill>
                  <a:prstClr val="white"/>
                </a:solidFill>
                <a:latin typeface="Helvetica Neue Thin"/>
                <a:cs typeface="Helvetica Neue Thin"/>
              </a:endParaRPr>
            </a:p>
          </p:txBody>
        </p:sp>
      </p:grpSp>
      <p:sp>
        <p:nvSpPr>
          <p:cNvPr id="169" name="TextBox 168"/>
          <p:cNvSpPr txBox="1"/>
          <p:nvPr/>
        </p:nvSpPr>
        <p:spPr>
          <a:xfrm>
            <a:off x="4336648" y="4883055"/>
            <a:ext cx="4879519" cy="55988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API Services</a:t>
            </a:r>
          </a:p>
        </p:txBody>
      </p:sp>
      <p:cxnSp>
        <p:nvCxnSpPr>
          <p:cNvPr id="170" name="Straight Connector 169"/>
          <p:cNvCxnSpPr/>
          <p:nvPr/>
        </p:nvCxnSpPr>
        <p:spPr>
          <a:xfrm>
            <a:off x="4311879" y="5442943"/>
            <a:ext cx="4938676" cy="0"/>
          </a:xfrm>
          <a:prstGeom prst="line">
            <a:avLst/>
          </a:prstGeom>
          <a:noFill/>
          <a:ln w="9525" cap="flat" cmpd="sng" algn="ctr">
            <a:solidFill>
              <a:srgbClr val="707372"/>
            </a:solidFill>
            <a:prstDash val="solid"/>
          </a:ln>
          <a:effectLst/>
        </p:spPr>
      </p:cxnSp>
      <p:sp>
        <p:nvSpPr>
          <p:cNvPr id="171" name="TextBox 170"/>
          <p:cNvSpPr txBox="1"/>
          <p:nvPr/>
        </p:nvSpPr>
        <p:spPr>
          <a:xfrm>
            <a:off x="4388362" y="5594050"/>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Management</a:t>
            </a:r>
          </a:p>
        </p:txBody>
      </p:sp>
      <p:sp>
        <p:nvSpPr>
          <p:cNvPr id="172" name="TextBox 171"/>
          <p:cNvSpPr txBox="1"/>
          <p:nvPr/>
        </p:nvSpPr>
        <p:spPr>
          <a:xfrm>
            <a:off x="5699452" y="5670215"/>
            <a:ext cx="1103768"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BaaS</a:t>
            </a:r>
          </a:p>
        </p:txBody>
      </p:sp>
      <p:sp>
        <p:nvSpPr>
          <p:cNvPr id="173" name="TextBox 172"/>
          <p:cNvSpPr txBox="1"/>
          <p:nvPr/>
        </p:nvSpPr>
        <p:spPr>
          <a:xfrm>
            <a:off x="6824440" y="5670215"/>
            <a:ext cx="1065867"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Security</a:t>
            </a:r>
          </a:p>
        </p:txBody>
      </p:sp>
      <p:sp>
        <p:nvSpPr>
          <p:cNvPr id="174" name="TextBox 173"/>
          <p:cNvSpPr txBox="1"/>
          <p:nvPr/>
        </p:nvSpPr>
        <p:spPr>
          <a:xfrm>
            <a:off x="7823288" y="5583405"/>
            <a:ext cx="1499315"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API </a:t>
            </a:r>
            <a:br>
              <a:rPr lang="en-US" sz="1465" dirty="0">
                <a:solidFill>
                  <a:srgbClr val="54585A"/>
                </a:solidFill>
                <a:latin typeface="Helvetica Neue Thin"/>
                <a:cs typeface="Helvetica Neue Thin"/>
              </a:rPr>
            </a:br>
            <a:r>
              <a:rPr lang="en-US" sz="1465" dirty="0">
                <a:solidFill>
                  <a:srgbClr val="54585A"/>
                </a:solidFill>
                <a:latin typeface="Helvetica Neue Thin"/>
                <a:cs typeface="Helvetica Neue Thin"/>
              </a:rPr>
              <a:t>Extensions</a:t>
            </a:r>
          </a:p>
        </p:txBody>
      </p:sp>
      <p:cxnSp>
        <p:nvCxnSpPr>
          <p:cNvPr id="177" name="Straight Connector 176"/>
          <p:cNvCxnSpPr/>
          <p:nvPr/>
        </p:nvCxnSpPr>
        <p:spPr>
          <a:xfrm flipV="1">
            <a:off x="7906987" y="5442942"/>
            <a:ext cx="0" cy="822103"/>
          </a:xfrm>
          <a:prstGeom prst="line">
            <a:avLst/>
          </a:prstGeom>
          <a:noFill/>
          <a:ln w="9525" cap="flat" cmpd="sng" algn="ctr">
            <a:solidFill>
              <a:srgbClr val="707372"/>
            </a:solidFill>
            <a:prstDash val="solid"/>
          </a:ln>
          <a:effectLst/>
        </p:spPr>
      </p:cxnSp>
      <p:sp>
        <p:nvSpPr>
          <p:cNvPr id="178" name="TextBox 177"/>
          <p:cNvSpPr txBox="1"/>
          <p:nvPr/>
        </p:nvSpPr>
        <p:spPr>
          <a:xfrm>
            <a:off x="1594890" y="5672345"/>
            <a:ext cx="1238347" cy="25565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Backend</a:t>
            </a:r>
          </a:p>
        </p:txBody>
      </p:sp>
      <p:sp>
        <p:nvSpPr>
          <p:cNvPr id="179" name="TextBox 178"/>
          <p:cNvSpPr txBox="1"/>
          <p:nvPr/>
        </p:nvSpPr>
        <p:spPr>
          <a:xfrm>
            <a:off x="1377536" y="2373312"/>
            <a:ext cx="1737360" cy="52832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API Team</a:t>
            </a:r>
          </a:p>
        </p:txBody>
      </p:sp>
      <p:grpSp>
        <p:nvGrpSpPr>
          <p:cNvPr id="180" name="Group 179"/>
          <p:cNvGrpSpPr/>
          <p:nvPr/>
        </p:nvGrpSpPr>
        <p:grpSpPr>
          <a:xfrm>
            <a:off x="1879866" y="4717997"/>
            <a:ext cx="951039" cy="954350"/>
            <a:chOff x="777262" y="4664435"/>
            <a:chExt cx="782019" cy="785560"/>
          </a:xfrm>
        </p:grpSpPr>
        <p:pic>
          <p:nvPicPr>
            <p:cNvPr id="181" name="Picture 18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62" y="4924302"/>
              <a:ext cx="510814" cy="525693"/>
            </a:xfrm>
            <a:prstGeom prst="rect">
              <a:avLst/>
            </a:prstGeom>
          </p:spPr>
        </p:pic>
        <p:pic>
          <p:nvPicPr>
            <p:cNvPr id="182" name="Picture 18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2706" y="4664435"/>
              <a:ext cx="596575" cy="596730"/>
            </a:xfrm>
            <a:prstGeom prst="rect">
              <a:avLst/>
            </a:prstGeom>
          </p:spPr>
        </p:pic>
      </p:grpSp>
      <p:pic>
        <p:nvPicPr>
          <p:cNvPr id="183" name="Picture 1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94296" y="1614815"/>
            <a:ext cx="703843" cy="750089"/>
          </a:xfrm>
          <a:prstGeom prst="rect">
            <a:avLst/>
          </a:prstGeom>
        </p:spPr>
      </p:pic>
      <p:cxnSp>
        <p:nvCxnSpPr>
          <p:cNvPr id="184" name="Straight Arrow Connector 183"/>
          <p:cNvCxnSpPr/>
          <p:nvPr/>
        </p:nvCxnSpPr>
        <p:spPr>
          <a:xfrm flipH="1">
            <a:off x="2587908" y="1959025"/>
            <a:ext cx="357102" cy="0"/>
          </a:xfrm>
          <a:prstGeom prst="straightConnector1">
            <a:avLst/>
          </a:prstGeom>
          <a:noFill/>
          <a:ln w="19050" cap="flat" cmpd="sng" algn="ctr">
            <a:solidFill>
              <a:srgbClr val="FC4C02"/>
            </a:solidFill>
            <a:prstDash val="sysDot"/>
            <a:headEnd type="none"/>
            <a:tailEnd type="arrow"/>
          </a:ln>
          <a:effectLst/>
        </p:spPr>
      </p:cxnSp>
      <p:cxnSp>
        <p:nvCxnSpPr>
          <p:cNvPr id="185" name="Straight Arrow Connector 184"/>
          <p:cNvCxnSpPr/>
          <p:nvPr/>
        </p:nvCxnSpPr>
        <p:spPr>
          <a:xfrm flipH="1">
            <a:off x="2620182" y="5397142"/>
            <a:ext cx="274321" cy="0"/>
          </a:xfrm>
          <a:prstGeom prst="straightConnector1">
            <a:avLst/>
          </a:prstGeom>
          <a:noFill/>
          <a:ln w="19050" cap="flat" cmpd="sng" algn="ctr">
            <a:solidFill>
              <a:srgbClr val="FC4C02"/>
            </a:solidFill>
            <a:prstDash val="sysDot"/>
            <a:headEnd type="none"/>
            <a:tailEnd type="arrow"/>
          </a:ln>
          <a:effectLst/>
        </p:spPr>
      </p:cxnSp>
      <p:grpSp>
        <p:nvGrpSpPr>
          <p:cNvPr id="186" name="Group 185"/>
          <p:cNvGrpSpPr/>
          <p:nvPr/>
        </p:nvGrpSpPr>
        <p:grpSpPr>
          <a:xfrm flipH="1">
            <a:off x="2382026" y="2673270"/>
            <a:ext cx="562988" cy="1105686"/>
            <a:chOff x="-1077584" y="2661758"/>
            <a:chExt cx="562987" cy="1106838"/>
          </a:xfrm>
        </p:grpSpPr>
        <p:cxnSp>
          <p:nvCxnSpPr>
            <p:cNvPr id="187" name="Straight Arrow Connector 186"/>
            <p:cNvCxnSpPr/>
            <p:nvPr/>
          </p:nvCxnSpPr>
          <p:spPr>
            <a:xfrm>
              <a:off x="-520602" y="2661758"/>
              <a:ext cx="0" cy="1106838"/>
            </a:xfrm>
            <a:prstGeom prst="straightConnector1">
              <a:avLst/>
            </a:prstGeom>
            <a:noFill/>
            <a:ln w="19050" cap="flat" cmpd="sng" algn="ctr">
              <a:solidFill>
                <a:srgbClr val="FC4C02"/>
              </a:solidFill>
              <a:prstDash val="sysDot"/>
              <a:headEnd type="arrow"/>
              <a:tailEnd type="none"/>
            </a:ln>
            <a:effectLst/>
          </p:spPr>
        </p:cxnSp>
        <p:cxnSp>
          <p:nvCxnSpPr>
            <p:cNvPr id="188" name="Straight Arrow Connector 187"/>
            <p:cNvCxnSpPr/>
            <p:nvPr/>
          </p:nvCxnSpPr>
          <p:spPr>
            <a:xfrm flipH="1">
              <a:off x="-1077584" y="3768596"/>
              <a:ext cx="562987" cy="0"/>
            </a:xfrm>
            <a:prstGeom prst="straightConnector1">
              <a:avLst/>
            </a:prstGeom>
            <a:noFill/>
            <a:ln w="19050" cap="flat" cmpd="sng" algn="ctr">
              <a:solidFill>
                <a:srgbClr val="FC4C02"/>
              </a:solidFill>
              <a:prstDash val="sysDot"/>
              <a:headEnd type="none"/>
              <a:tailEnd type="none"/>
            </a:ln>
            <a:effectLst/>
          </p:spPr>
        </p:cxnSp>
      </p:grpSp>
      <p:grpSp>
        <p:nvGrpSpPr>
          <p:cNvPr id="189" name="Group 188"/>
          <p:cNvGrpSpPr/>
          <p:nvPr/>
        </p:nvGrpSpPr>
        <p:grpSpPr>
          <a:xfrm>
            <a:off x="9694898" y="5051998"/>
            <a:ext cx="558751" cy="558315"/>
            <a:chOff x="7722190" y="4842280"/>
            <a:chExt cx="558751" cy="558897"/>
          </a:xfrm>
        </p:grpSpPr>
        <p:sp>
          <p:nvSpPr>
            <p:cNvPr id="190" name="Rounded Rectangle 189"/>
            <p:cNvSpPr/>
            <p:nvPr/>
          </p:nvSpPr>
          <p:spPr>
            <a:xfrm>
              <a:off x="7722190" y="4842280"/>
              <a:ext cx="558751" cy="558897"/>
            </a:xfrm>
            <a:prstGeom prst="roundRect">
              <a:avLst>
                <a:gd name="adj" fmla="val 7226"/>
              </a:avLst>
            </a:prstGeom>
            <a:solidFill>
              <a:srgbClr val="FC4C02"/>
            </a:solidFill>
            <a:ln w="28575" cap="flat" cmpd="sng" algn="ctr">
              <a:solidFill>
                <a:srgbClr val="FC4C02"/>
              </a:solidFill>
              <a:prstDash val="solid"/>
              <a:round/>
              <a:headEnd type="none" w="med" len="med"/>
              <a:tailEnd type="none" w="med" len="med"/>
            </a:ln>
            <a:effectLst/>
          </p:spPr>
          <p:txBody>
            <a:bodyPr rtlCol="0" anchor="ctr"/>
            <a:lstStyle/>
            <a:p>
              <a:pPr algn="ctr" defTabSz="456987">
                <a:defRPr/>
              </a:pPr>
              <a:endParaRPr lang="en-US" sz="2397" kern="0" dirty="0" err="1">
                <a:solidFill>
                  <a:srgbClr val="54585A"/>
                </a:solidFill>
                <a:latin typeface="Helvetica Neue Thin"/>
                <a:cs typeface="Helvetica Neue Thin"/>
              </a:endParaRPr>
            </a:p>
          </p:txBody>
        </p:sp>
        <p:pic>
          <p:nvPicPr>
            <p:cNvPr id="191" name="Picture 1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808959" y="4928670"/>
              <a:ext cx="389995" cy="386116"/>
            </a:xfrm>
            <a:prstGeom prst="rect">
              <a:avLst/>
            </a:prstGeom>
          </p:spPr>
        </p:pic>
      </p:grpSp>
      <p:grpSp>
        <p:nvGrpSpPr>
          <p:cNvPr id="192" name="Group 191"/>
          <p:cNvGrpSpPr/>
          <p:nvPr/>
        </p:nvGrpSpPr>
        <p:grpSpPr>
          <a:xfrm flipH="1">
            <a:off x="9259181" y="2673271"/>
            <a:ext cx="485147" cy="1222581"/>
            <a:chOff x="934084" y="2661758"/>
            <a:chExt cx="485147" cy="1223856"/>
          </a:xfrm>
        </p:grpSpPr>
        <p:cxnSp>
          <p:nvCxnSpPr>
            <p:cNvPr id="193" name="Straight Arrow Connector 192"/>
            <p:cNvCxnSpPr/>
            <p:nvPr/>
          </p:nvCxnSpPr>
          <p:spPr>
            <a:xfrm>
              <a:off x="1074733" y="2661758"/>
              <a:ext cx="0" cy="963569"/>
            </a:xfrm>
            <a:prstGeom prst="straightConnector1">
              <a:avLst/>
            </a:prstGeom>
            <a:noFill/>
            <a:ln w="19050" cap="flat" cmpd="sng" algn="ctr">
              <a:solidFill>
                <a:srgbClr val="FC4C02"/>
              </a:solidFill>
              <a:prstDash val="sysDot"/>
              <a:headEnd type="arrow"/>
              <a:tailEnd type="none"/>
            </a:ln>
            <a:effectLst/>
          </p:spPr>
        </p:cxnSp>
        <p:cxnSp>
          <p:nvCxnSpPr>
            <p:cNvPr id="194" name="Straight Arrow Connector 193"/>
            <p:cNvCxnSpPr/>
            <p:nvPr/>
          </p:nvCxnSpPr>
          <p:spPr>
            <a:xfrm flipH="1">
              <a:off x="1062128" y="3625327"/>
              <a:ext cx="357103" cy="0"/>
            </a:xfrm>
            <a:prstGeom prst="straightConnector1">
              <a:avLst/>
            </a:prstGeom>
            <a:noFill/>
            <a:ln w="19050" cap="flat" cmpd="sng" algn="ctr">
              <a:solidFill>
                <a:srgbClr val="FC4C02"/>
              </a:solidFill>
              <a:prstDash val="sysDot"/>
              <a:headEnd type="none"/>
              <a:tailEnd type="none"/>
            </a:ln>
            <a:effectLst/>
          </p:spPr>
        </p:cxnSp>
        <p:cxnSp>
          <p:nvCxnSpPr>
            <p:cNvPr id="195" name="Straight Arrow Connector 194"/>
            <p:cNvCxnSpPr/>
            <p:nvPr/>
          </p:nvCxnSpPr>
          <p:spPr>
            <a:xfrm flipH="1">
              <a:off x="934084" y="3885614"/>
              <a:ext cx="485146" cy="0"/>
            </a:xfrm>
            <a:prstGeom prst="straightConnector1">
              <a:avLst/>
            </a:prstGeom>
            <a:noFill/>
            <a:ln w="19050" cap="flat" cmpd="sng" algn="ctr">
              <a:solidFill>
                <a:srgbClr val="FC4C02"/>
              </a:solidFill>
              <a:prstDash val="sysDot"/>
              <a:headEnd type="none"/>
              <a:tailEnd type="arrow"/>
            </a:ln>
            <a:effectLst/>
          </p:spPr>
        </p:cxnSp>
      </p:grpSp>
      <p:cxnSp>
        <p:nvCxnSpPr>
          <p:cNvPr id="196" name="Straight Arrow Connector 195"/>
          <p:cNvCxnSpPr/>
          <p:nvPr/>
        </p:nvCxnSpPr>
        <p:spPr>
          <a:xfrm flipH="1">
            <a:off x="9250549" y="2090449"/>
            <a:ext cx="232847" cy="0"/>
          </a:xfrm>
          <a:prstGeom prst="straightConnector1">
            <a:avLst/>
          </a:prstGeom>
          <a:noFill/>
          <a:ln w="19050" cap="flat" cmpd="sng" algn="ctr">
            <a:solidFill>
              <a:srgbClr val="FC4C02"/>
            </a:solidFill>
            <a:prstDash val="sysDot"/>
            <a:headEnd type="arrow"/>
            <a:tailEnd type="none"/>
          </a:ln>
          <a:effectLst/>
        </p:spPr>
      </p:cxnSp>
      <p:cxnSp>
        <p:nvCxnSpPr>
          <p:cNvPr id="197" name="Straight Arrow Connector 196"/>
          <p:cNvCxnSpPr/>
          <p:nvPr/>
        </p:nvCxnSpPr>
        <p:spPr>
          <a:xfrm flipH="1">
            <a:off x="9250549" y="5442943"/>
            <a:ext cx="232847" cy="0"/>
          </a:xfrm>
          <a:prstGeom prst="straightConnector1">
            <a:avLst/>
          </a:prstGeom>
          <a:noFill/>
          <a:ln w="19050" cap="flat" cmpd="sng" algn="ctr">
            <a:solidFill>
              <a:srgbClr val="FC4C02"/>
            </a:solidFill>
            <a:prstDash val="sysDot"/>
            <a:headEnd type="arrow"/>
            <a:tailEnd type="none"/>
          </a:ln>
          <a:effectLst/>
        </p:spPr>
      </p:cxnSp>
      <p:pic>
        <p:nvPicPr>
          <p:cNvPr id="198" name="Picture 19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flipH="1">
            <a:off x="9644511" y="1751644"/>
            <a:ext cx="433773" cy="630945"/>
          </a:xfrm>
          <a:prstGeom prst="rect">
            <a:avLst/>
          </a:prstGeom>
        </p:spPr>
      </p:pic>
      <p:pic>
        <p:nvPicPr>
          <p:cNvPr id="199" name="Picture 1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76464" y="3249901"/>
            <a:ext cx="287386" cy="783671"/>
          </a:xfrm>
          <a:prstGeom prst="rect">
            <a:avLst/>
          </a:prstGeom>
        </p:spPr>
      </p:pic>
      <p:pic>
        <p:nvPicPr>
          <p:cNvPr id="200" name="Picture 1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5063" y="1705126"/>
            <a:ext cx="717156" cy="578639"/>
          </a:xfrm>
          <a:prstGeom prst="rect">
            <a:avLst/>
          </a:prstGeom>
        </p:spPr>
      </p:pic>
      <p:sp>
        <p:nvSpPr>
          <p:cNvPr id="201" name="Round Same Side Corner Rectangle 200"/>
          <p:cNvSpPr/>
          <p:nvPr/>
        </p:nvSpPr>
        <p:spPr>
          <a:xfrm rot="16200000">
            <a:off x="2898889" y="1274388"/>
            <a:ext cx="1461516" cy="1369274"/>
          </a:xfrm>
          <a:prstGeom prst="round2SameRect">
            <a:avLst>
              <a:gd name="adj1" fmla="val 7239"/>
              <a:gd name="adj2" fmla="val 0"/>
            </a:avLst>
          </a:prstGeom>
          <a:solidFill>
            <a:srgbClr val="298FC2"/>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2" name="Picture 20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49411" y="1624041"/>
            <a:ext cx="948464" cy="740808"/>
          </a:xfrm>
          <a:prstGeom prst="rect">
            <a:avLst/>
          </a:prstGeom>
        </p:spPr>
      </p:pic>
      <p:sp>
        <p:nvSpPr>
          <p:cNvPr id="203" name="Round Same Side Corner Rectangle 202"/>
          <p:cNvSpPr/>
          <p:nvPr/>
        </p:nvSpPr>
        <p:spPr>
          <a:xfrm rot="16200000">
            <a:off x="2898891" y="3060603"/>
            <a:ext cx="1461517" cy="1369274"/>
          </a:xfrm>
          <a:prstGeom prst="round2SameRect">
            <a:avLst>
              <a:gd name="adj1" fmla="val 7239"/>
              <a:gd name="adj2" fmla="val 0"/>
            </a:avLst>
          </a:prstGeom>
          <a:solidFill>
            <a:srgbClr val="6E5199"/>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204" name="Picture 20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12907" y="3271363"/>
            <a:ext cx="700735" cy="940082"/>
          </a:xfrm>
          <a:prstGeom prst="rect">
            <a:avLst/>
          </a:prstGeom>
        </p:spPr>
      </p:pic>
      <p:pic>
        <p:nvPicPr>
          <p:cNvPr id="205" name="Picture 20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3083" y="5091072"/>
            <a:ext cx="807688" cy="866339"/>
          </a:xfrm>
          <a:prstGeom prst="rect">
            <a:avLst/>
          </a:prstGeom>
        </p:spPr>
      </p:pic>
      <p:pic>
        <p:nvPicPr>
          <p:cNvPr id="206" name="Picture 205"/>
          <p:cNvPicPr>
            <a:picLocks noChangeAspect="1"/>
          </p:cNvPicPr>
          <p:nvPr/>
        </p:nvPicPr>
        <p:blipFill>
          <a:blip r:embed="rId12"/>
          <a:stretch>
            <a:fillRect/>
          </a:stretch>
        </p:blipFill>
        <p:spPr>
          <a:xfrm>
            <a:off x="8202655" y="4926368"/>
            <a:ext cx="782844" cy="401328"/>
          </a:xfrm>
          <a:prstGeom prst="rect">
            <a:avLst/>
          </a:prstGeom>
        </p:spPr>
      </p:pic>
      <p:sp>
        <p:nvSpPr>
          <p:cNvPr id="3" name="Rectangle 2"/>
          <p:cNvSpPr/>
          <p:nvPr/>
        </p:nvSpPr>
        <p:spPr>
          <a:xfrm>
            <a:off x="599738" y="1141390"/>
            <a:ext cx="10639293" cy="1699933"/>
          </a:xfrm>
          <a:prstGeom prst="rect">
            <a:avLst/>
          </a:prstGeom>
          <a:solidFill>
            <a:srgbClr val="FFFFFF">
              <a:alpha val="79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793" tIns="60897" rIns="121793" bIns="60897" numCol="1" spcCol="0" rtlCol="0" fromWordArt="0" anchor="ctr" anchorCtr="0" forceAA="0" compatLnSpc="1">
            <a:prstTxWarp prst="textNoShape">
              <a:avLst/>
            </a:prstTxWarp>
            <a:noAutofit/>
          </a:bodyPr>
          <a:lstStyle/>
          <a:p>
            <a:pPr algn="ctr"/>
            <a:endParaRPr lang="en-US" sz="1998" dirty="0">
              <a:solidFill>
                <a:srgbClr val="5A5A5A"/>
              </a:solidFill>
            </a:endParaRPr>
          </a:p>
        </p:txBody>
      </p:sp>
      <p:sp>
        <p:nvSpPr>
          <p:cNvPr id="66" name="Rectangle 65"/>
          <p:cNvSpPr/>
          <p:nvPr/>
        </p:nvSpPr>
        <p:spPr>
          <a:xfrm>
            <a:off x="851918" y="4601566"/>
            <a:ext cx="10639293" cy="1840426"/>
          </a:xfrm>
          <a:prstGeom prst="rect">
            <a:avLst/>
          </a:prstGeom>
          <a:solidFill>
            <a:srgbClr val="FFFFFF">
              <a:alpha val="79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793" tIns="60897" rIns="121793" bIns="60897" numCol="1" spcCol="0" rtlCol="0" fromWordArt="0" anchor="ctr" anchorCtr="0" forceAA="0" compatLnSpc="1">
            <a:prstTxWarp prst="textNoShape">
              <a:avLst/>
            </a:prstTxWarp>
            <a:noAutofit/>
          </a:bodyPr>
          <a:lstStyle/>
          <a:p>
            <a:pPr algn="ctr"/>
            <a:endParaRPr lang="en-US" sz="1998" dirty="0">
              <a:solidFill>
                <a:srgbClr val="5A5A5A"/>
              </a:solidFill>
            </a:endParaRPr>
          </a:p>
        </p:txBody>
      </p:sp>
    </p:spTree>
    <p:extLst>
      <p:ext uri="{BB962C8B-B14F-4D97-AF65-F5344CB8AC3E}">
        <p14:creationId xmlns:p14="http://schemas.microsoft.com/office/powerpoint/2010/main" val="11192361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29" dirty="0"/>
              <a:t>Analytics - End to end visibility</a:t>
            </a:r>
          </a:p>
        </p:txBody>
      </p:sp>
      <p:sp>
        <p:nvSpPr>
          <p:cNvPr id="40" name="Slide Number Placeholder 3"/>
          <p:cNvSpPr>
            <a:spLocks noGrp="1"/>
          </p:cNvSpPr>
          <p:nvPr>
            <p:ph type="sldNum" sz="quarter" idx="4294967295"/>
          </p:nvPr>
        </p:nvSpPr>
        <p:spPr>
          <a:xfrm>
            <a:off x="8193887" y="6629908"/>
            <a:ext cx="2133601" cy="364745"/>
          </a:xfrm>
          <a:prstGeom prst="rect">
            <a:avLst/>
          </a:prstGeom>
        </p:spPr>
        <p:txBody>
          <a:bodyPr/>
          <a:lstStyle/>
          <a:p>
            <a:fld id="{72EC1214-2C7B-1846-91C7-D93747619575}" type="slidenum">
              <a:rPr lang="en-US" smtClean="0">
                <a:solidFill>
                  <a:srgbClr val="686868">
                    <a:tint val="75000"/>
                  </a:srgbClr>
                </a:solidFill>
                <a:latin typeface="Helvetica Neue Thin"/>
                <a:cs typeface="Helvetica Neue Thin"/>
              </a:rPr>
              <a:pPr/>
              <a:t>52</a:t>
            </a:fld>
            <a:endParaRPr lang="en-US">
              <a:solidFill>
                <a:srgbClr val="686868">
                  <a:tint val="75000"/>
                </a:srgbClr>
              </a:solidFill>
              <a:latin typeface="Helvetica Neue Thin"/>
              <a:cs typeface="Helvetica Neue Thin"/>
            </a:endParaRPr>
          </a:p>
        </p:txBody>
      </p:sp>
      <p:pic>
        <p:nvPicPr>
          <p:cNvPr id="8" name="Picture 7" descr="Screen Shot 2014-06-26 at 4.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7976" y="580803"/>
            <a:ext cx="2224033" cy="529622"/>
          </a:xfrm>
          <a:prstGeom prst="rect">
            <a:avLst/>
          </a:prstGeom>
        </p:spPr>
      </p:pic>
      <p:pic>
        <p:nvPicPr>
          <p:cNvPr id="3" name="Picture 2" descr="Screen Shot 2014-10-13 at 7.48.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85" y="1690096"/>
            <a:ext cx="12034411" cy="3793065"/>
          </a:xfrm>
          <a:prstGeom prst="rect">
            <a:avLst/>
          </a:prstGeom>
        </p:spPr>
      </p:pic>
    </p:spTree>
    <p:extLst>
      <p:ext uri="{BB962C8B-B14F-4D97-AF65-F5344CB8AC3E}">
        <p14:creationId xmlns:p14="http://schemas.microsoft.com/office/powerpoint/2010/main" val="25708585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668732" y="1756296"/>
            <a:ext cx="243754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Self service delivers increased productivity for all</a:t>
            </a:r>
          </a:p>
        </p:txBody>
      </p:sp>
      <p:sp>
        <p:nvSpPr>
          <p:cNvPr id="31" name="Slide Number Placeholder 4"/>
          <p:cNvSpPr>
            <a:spLocks noGrp="1"/>
          </p:cNvSpPr>
          <p:nvPr>
            <p:ph type="sldNum" sz="quarter" idx="4"/>
          </p:nvPr>
        </p:nvSpPr>
        <p:spPr>
          <a:xfrm>
            <a:off x="4668732" y="6353012"/>
            <a:ext cx="2841837" cy="365125"/>
          </a:xfrm>
        </p:spPr>
        <p:txBody>
          <a:bodyPr/>
          <a:lstStyle/>
          <a:p>
            <a:fld id="{B9CF2066-C172-C043-9656-E2597F9B5BE6}" type="slidenum">
              <a:rPr lang="en-US" smtClean="0"/>
              <a:pPr/>
              <a:t>53</a:t>
            </a:fld>
            <a:endParaRPr lang="en-US"/>
          </a:p>
        </p:txBody>
      </p:sp>
      <p:sp>
        <p:nvSpPr>
          <p:cNvPr id="38" name="Rounded Rectangle 37"/>
          <p:cNvSpPr/>
          <p:nvPr/>
        </p:nvSpPr>
        <p:spPr>
          <a:xfrm>
            <a:off x="6984360" y="1451400"/>
            <a:ext cx="1205686" cy="793086"/>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latin typeface="Helvetica"/>
                <a:cs typeface="Helvetica"/>
              </a:rPr>
              <a:t>API </a:t>
            </a:r>
            <a:br>
              <a:rPr lang="en-US" b="1" dirty="0">
                <a:solidFill>
                  <a:schemeClr val="tx1"/>
                </a:solidFill>
                <a:latin typeface="Helvetica"/>
                <a:cs typeface="Helvetica"/>
              </a:rPr>
            </a:br>
            <a:r>
              <a:rPr lang="en-US" b="1" dirty="0">
                <a:solidFill>
                  <a:schemeClr val="tx1"/>
                </a:solidFill>
                <a:latin typeface="Helvetica"/>
                <a:cs typeface="Helvetica"/>
              </a:rPr>
              <a:t>Services</a:t>
            </a:r>
          </a:p>
        </p:txBody>
      </p:sp>
      <p:sp>
        <p:nvSpPr>
          <p:cNvPr id="45" name="Rounded Rectangle 44"/>
          <p:cNvSpPr/>
          <p:nvPr/>
        </p:nvSpPr>
        <p:spPr>
          <a:xfrm>
            <a:off x="5268364" y="1451400"/>
            <a:ext cx="1322143" cy="793086"/>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1"/>
                </a:solidFill>
                <a:latin typeface="Helvetica"/>
                <a:cs typeface="Helvetica"/>
              </a:rPr>
              <a:t>Developer Services</a:t>
            </a:r>
            <a:endParaRPr lang="en-US" b="1" dirty="0">
              <a:solidFill>
                <a:schemeClr val="tx1"/>
              </a:solidFill>
              <a:latin typeface="Helvetica"/>
              <a:cs typeface="Helvetica"/>
            </a:endParaRPr>
          </a:p>
        </p:txBody>
      </p:sp>
      <p:sp>
        <p:nvSpPr>
          <p:cNvPr id="46" name="Rounded Rectangle 45"/>
          <p:cNvSpPr/>
          <p:nvPr/>
        </p:nvSpPr>
        <p:spPr>
          <a:xfrm>
            <a:off x="3667475" y="1451400"/>
            <a:ext cx="1205686" cy="793086"/>
          </a:xfrm>
          <a:prstGeom prst="roundRect">
            <a:avLst/>
          </a:prstGeom>
          <a:solidFill>
            <a:schemeClr val="tx2"/>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rgbClr val="F1F2F2"/>
                </a:solidFill>
                <a:latin typeface="Helvetica"/>
                <a:cs typeface="Helvetica"/>
              </a:rPr>
              <a:t>Analytics Services</a:t>
            </a:r>
            <a:endParaRPr lang="en-US" b="1" dirty="0">
              <a:solidFill>
                <a:srgbClr val="F1F2F2"/>
              </a:solidFill>
              <a:latin typeface="Helvetica"/>
              <a:cs typeface="Helvetica"/>
            </a:endParaRPr>
          </a:p>
        </p:txBody>
      </p:sp>
      <p:pic>
        <p:nvPicPr>
          <p:cNvPr id="4" name="Picture 3" descr="Screenshot_10_31_13_11_20_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521" y="2353973"/>
            <a:ext cx="8873036" cy="4108526"/>
          </a:xfrm>
          <a:prstGeom prst="rect">
            <a:avLst/>
          </a:prstGeom>
        </p:spPr>
      </p:pic>
    </p:spTree>
    <p:extLst>
      <p:ext uri="{BB962C8B-B14F-4D97-AF65-F5344CB8AC3E}">
        <p14:creationId xmlns:p14="http://schemas.microsoft.com/office/powerpoint/2010/main" val="2580824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668732" y="1756296"/>
            <a:ext cx="243754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Self service delivers increased productivity for all</a:t>
            </a:r>
          </a:p>
        </p:txBody>
      </p:sp>
      <p:sp>
        <p:nvSpPr>
          <p:cNvPr id="31" name="Slide Number Placeholder 4"/>
          <p:cNvSpPr>
            <a:spLocks noGrp="1"/>
          </p:cNvSpPr>
          <p:nvPr>
            <p:ph type="sldNum" sz="quarter" idx="4"/>
          </p:nvPr>
        </p:nvSpPr>
        <p:spPr>
          <a:xfrm>
            <a:off x="4668732" y="6353012"/>
            <a:ext cx="2841837" cy="365125"/>
          </a:xfrm>
        </p:spPr>
        <p:txBody>
          <a:bodyPr/>
          <a:lstStyle/>
          <a:p>
            <a:fld id="{B9CF2066-C172-C043-9656-E2597F9B5BE6}" type="slidenum">
              <a:rPr lang="en-US" smtClean="0"/>
              <a:pPr/>
              <a:t>54</a:t>
            </a:fld>
            <a:endParaRPr lang="en-US"/>
          </a:p>
        </p:txBody>
      </p:sp>
      <p:sp>
        <p:nvSpPr>
          <p:cNvPr id="38" name="Rounded Rectangle 37"/>
          <p:cNvSpPr/>
          <p:nvPr/>
        </p:nvSpPr>
        <p:spPr>
          <a:xfrm>
            <a:off x="7002235" y="1451399"/>
            <a:ext cx="1252320" cy="80403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latin typeface="Helvetica"/>
                <a:cs typeface="Helvetica"/>
              </a:rPr>
              <a:t>API </a:t>
            </a:r>
            <a:br>
              <a:rPr lang="en-US" b="1" dirty="0">
                <a:solidFill>
                  <a:schemeClr val="tx1"/>
                </a:solidFill>
                <a:latin typeface="Helvetica"/>
                <a:cs typeface="Helvetica"/>
              </a:rPr>
            </a:br>
            <a:r>
              <a:rPr lang="en-US" b="1" dirty="0">
                <a:solidFill>
                  <a:schemeClr val="tx1"/>
                </a:solidFill>
                <a:latin typeface="Helvetica"/>
                <a:cs typeface="Helvetica"/>
              </a:rPr>
              <a:t>Services</a:t>
            </a:r>
          </a:p>
        </p:txBody>
      </p:sp>
      <p:sp>
        <p:nvSpPr>
          <p:cNvPr id="45" name="Rounded Rectangle 44"/>
          <p:cNvSpPr/>
          <p:nvPr/>
        </p:nvSpPr>
        <p:spPr>
          <a:xfrm>
            <a:off x="5390582" y="1451399"/>
            <a:ext cx="1252320" cy="804035"/>
          </a:xfrm>
          <a:prstGeom prst="roundRect">
            <a:avLst/>
          </a:prstGeom>
          <a:solidFill>
            <a:schemeClr val="tx2"/>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rgbClr val="F1F2F2"/>
                </a:solidFill>
                <a:latin typeface="Helvetica"/>
                <a:cs typeface="Helvetica"/>
              </a:rPr>
              <a:t>Developer Services</a:t>
            </a:r>
          </a:p>
        </p:txBody>
      </p:sp>
      <p:sp>
        <p:nvSpPr>
          <p:cNvPr id="46" name="Rounded Rectangle 45"/>
          <p:cNvSpPr/>
          <p:nvPr/>
        </p:nvSpPr>
        <p:spPr>
          <a:xfrm>
            <a:off x="3778928" y="1430891"/>
            <a:ext cx="1252320" cy="804035"/>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b="1" dirty="0">
                <a:solidFill>
                  <a:schemeClr val="tx1"/>
                </a:solidFill>
                <a:latin typeface="Helvetica"/>
                <a:cs typeface="Helvetica"/>
              </a:rPr>
              <a:t>Analytics Services</a:t>
            </a:r>
          </a:p>
        </p:txBody>
      </p:sp>
      <p:pic>
        <p:nvPicPr>
          <p:cNvPr id="3" name="Picture 2" descr="Screenshot_10_31_13_11_23_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42" y="2550143"/>
            <a:ext cx="11708817" cy="3099392"/>
          </a:xfrm>
          <a:prstGeom prst="rect">
            <a:avLst/>
          </a:prstGeom>
        </p:spPr>
      </p:pic>
    </p:spTree>
    <p:extLst>
      <p:ext uri="{BB962C8B-B14F-4D97-AF65-F5344CB8AC3E}">
        <p14:creationId xmlns:p14="http://schemas.microsoft.com/office/powerpoint/2010/main" val="70373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668732" y="1756296"/>
            <a:ext cx="243754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Self service delivers increased productivity for all</a:t>
            </a:r>
          </a:p>
        </p:txBody>
      </p:sp>
      <p:sp>
        <p:nvSpPr>
          <p:cNvPr id="31" name="Slide Number Placeholder 4"/>
          <p:cNvSpPr>
            <a:spLocks noGrp="1"/>
          </p:cNvSpPr>
          <p:nvPr>
            <p:ph type="sldNum" sz="quarter" idx="4"/>
          </p:nvPr>
        </p:nvSpPr>
        <p:spPr>
          <a:xfrm>
            <a:off x="4668732" y="6353012"/>
            <a:ext cx="2841837" cy="365125"/>
          </a:xfrm>
        </p:spPr>
        <p:txBody>
          <a:bodyPr/>
          <a:lstStyle/>
          <a:p>
            <a:fld id="{B9CF2066-C172-C043-9656-E2597F9B5BE6}" type="slidenum">
              <a:rPr lang="en-US" smtClean="0"/>
              <a:pPr/>
              <a:t>55</a:t>
            </a:fld>
            <a:endParaRPr lang="en-US"/>
          </a:p>
        </p:txBody>
      </p:sp>
      <p:sp>
        <p:nvSpPr>
          <p:cNvPr id="38" name="Rounded Rectangle 37"/>
          <p:cNvSpPr/>
          <p:nvPr/>
        </p:nvSpPr>
        <p:spPr>
          <a:xfrm>
            <a:off x="7139580" y="1391878"/>
            <a:ext cx="1438430" cy="844794"/>
          </a:xfrm>
          <a:prstGeom prst="roundRect">
            <a:avLst/>
          </a:prstGeom>
          <a:solidFill>
            <a:schemeClr val="tx2"/>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rgbClr val="F1F2F2"/>
                </a:solidFill>
                <a:latin typeface="Helvetica"/>
                <a:cs typeface="Helvetica"/>
              </a:rPr>
              <a:t>API </a:t>
            </a:r>
            <a:br>
              <a:rPr lang="en-US" b="1" dirty="0">
                <a:solidFill>
                  <a:srgbClr val="F1F2F2"/>
                </a:solidFill>
                <a:latin typeface="Helvetica"/>
                <a:cs typeface="Helvetica"/>
              </a:rPr>
            </a:br>
            <a:r>
              <a:rPr lang="en-US" b="1" dirty="0">
                <a:solidFill>
                  <a:srgbClr val="F1F2F2"/>
                </a:solidFill>
                <a:latin typeface="Helvetica"/>
                <a:cs typeface="Helvetica"/>
              </a:rPr>
              <a:t>Services</a:t>
            </a:r>
          </a:p>
        </p:txBody>
      </p:sp>
      <p:sp>
        <p:nvSpPr>
          <p:cNvPr id="45" name="Rounded Rectangle 44"/>
          <p:cNvSpPr/>
          <p:nvPr/>
        </p:nvSpPr>
        <p:spPr>
          <a:xfrm>
            <a:off x="5390582" y="1391878"/>
            <a:ext cx="1438430" cy="844794"/>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latin typeface="Helvetica"/>
                <a:cs typeface="Helvetica"/>
              </a:rPr>
              <a:t>Developer Services</a:t>
            </a:r>
          </a:p>
        </p:txBody>
      </p:sp>
      <p:sp>
        <p:nvSpPr>
          <p:cNvPr id="46" name="Rounded Rectangle 45"/>
          <p:cNvSpPr/>
          <p:nvPr/>
        </p:nvSpPr>
        <p:spPr>
          <a:xfrm>
            <a:off x="3603764" y="1391878"/>
            <a:ext cx="1438430" cy="844794"/>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a:solidFill>
                  <a:schemeClr val="tx1"/>
                </a:solidFill>
                <a:latin typeface="Helvetica"/>
                <a:cs typeface="Helvetica"/>
              </a:rPr>
              <a:t>Analytics Services</a:t>
            </a:r>
          </a:p>
        </p:txBody>
      </p:sp>
      <p:pic>
        <p:nvPicPr>
          <p:cNvPr id="4" name="Picture 3" descr="Screenshot_10_31_13_11_21_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714" y="2377096"/>
            <a:ext cx="7041240" cy="3227010"/>
          </a:xfrm>
          <a:prstGeom prst="rect">
            <a:avLst/>
          </a:prstGeom>
        </p:spPr>
      </p:pic>
    </p:spTree>
    <p:extLst>
      <p:ext uri="{BB962C8B-B14F-4D97-AF65-F5344CB8AC3E}">
        <p14:creationId xmlns:p14="http://schemas.microsoft.com/office/powerpoint/2010/main" val="32973506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Oval 101"/>
          <p:cNvSpPr/>
          <p:nvPr/>
        </p:nvSpPr>
        <p:spPr>
          <a:xfrm>
            <a:off x="5105558" y="2583023"/>
            <a:ext cx="1980223" cy="1487336"/>
          </a:xfrm>
          <a:prstGeom prst="ellipse">
            <a:avLst/>
          </a:prstGeom>
          <a:noFill/>
          <a:ln w="9525" cmpd="sng">
            <a:solidFill>
              <a:schemeClr val="tx2">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endParaRPr lang="en-US">
              <a:latin typeface="+mj-lt"/>
            </a:endParaRPr>
          </a:p>
        </p:txBody>
      </p:sp>
      <p:sp>
        <p:nvSpPr>
          <p:cNvPr id="3" name="Title 2"/>
          <p:cNvSpPr>
            <a:spLocks noGrp="1"/>
          </p:cNvSpPr>
          <p:nvPr>
            <p:ph type="title"/>
          </p:nvPr>
        </p:nvSpPr>
        <p:spPr>
          <a:xfrm>
            <a:off x="304482" y="444761"/>
            <a:ext cx="10209744" cy="365839"/>
          </a:xfrm>
        </p:spPr>
        <p:txBody>
          <a:bodyPr>
            <a:noAutofit/>
          </a:bodyPr>
          <a:lstStyle/>
          <a:p>
            <a:r>
              <a:rPr lang="en-US" dirty="0"/>
              <a:t>Self </a:t>
            </a:r>
            <a:r>
              <a:rPr lang="en-US" dirty="0" smtClean="0"/>
              <a:t>service </a:t>
            </a:r>
            <a:r>
              <a:rPr lang="en-US" dirty="0"/>
              <a:t>delivers increased </a:t>
            </a:r>
            <a:r>
              <a:rPr lang="en-US" dirty="0" smtClean="0"/>
              <a:t>productivity for all</a:t>
            </a:r>
            <a:endParaRPr lang="en-US" dirty="0"/>
          </a:p>
        </p:txBody>
      </p:sp>
      <p:sp>
        <p:nvSpPr>
          <p:cNvPr id="4" name="Slide Number Placeholder 3"/>
          <p:cNvSpPr>
            <a:spLocks noGrp="1"/>
          </p:cNvSpPr>
          <p:nvPr>
            <p:ph type="sldNum" sz="quarter" idx="4294967295"/>
          </p:nvPr>
        </p:nvSpPr>
        <p:spPr>
          <a:xfrm>
            <a:off x="4592469" y="6492876"/>
            <a:ext cx="2841837" cy="365125"/>
          </a:xfrm>
          <a:prstGeom prst="rect">
            <a:avLst/>
          </a:prstGeom>
        </p:spPr>
        <p:txBody>
          <a:bodyPr/>
          <a:lstStyle/>
          <a:p>
            <a:fld id="{72EC1214-2C7B-1846-91C7-D93747619575}" type="slidenum">
              <a:rPr lang="en-US" smtClean="0"/>
              <a:t>56</a:t>
            </a:fld>
            <a:endParaRPr lang="en-US" dirty="0"/>
          </a:p>
        </p:txBody>
      </p:sp>
      <p:grpSp>
        <p:nvGrpSpPr>
          <p:cNvPr id="108" name="Group 107"/>
          <p:cNvGrpSpPr/>
          <p:nvPr/>
        </p:nvGrpSpPr>
        <p:grpSpPr>
          <a:xfrm>
            <a:off x="3033779" y="3953903"/>
            <a:ext cx="6157393" cy="2538973"/>
            <a:chOff x="2277707" y="3953902"/>
            <a:chExt cx="4622860" cy="2538973"/>
          </a:xfrm>
        </p:grpSpPr>
        <p:sp>
          <p:nvSpPr>
            <p:cNvPr id="105" name="Freeform 104"/>
            <p:cNvSpPr/>
            <p:nvPr/>
          </p:nvSpPr>
          <p:spPr>
            <a:xfrm>
              <a:off x="2277707" y="3953902"/>
              <a:ext cx="4622860" cy="735947"/>
            </a:xfrm>
            <a:custGeom>
              <a:avLst/>
              <a:gdLst>
                <a:gd name="connsiteX0" fmla="*/ 2150256 w 3723262"/>
                <a:gd name="connsiteY0" fmla="*/ 43291 h 432909"/>
                <a:gd name="connsiteX1" fmla="*/ 3723262 w 3723262"/>
                <a:gd name="connsiteY1" fmla="*/ 432909 h 432909"/>
                <a:gd name="connsiteX2" fmla="*/ 0 w 3723262"/>
                <a:gd name="connsiteY2" fmla="*/ 432909 h 432909"/>
                <a:gd name="connsiteX3" fmla="*/ 1803906 w 3723262"/>
                <a:gd name="connsiteY3" fmla="*/ 0 h 432909"/>
              </a:gdLst>
              <a:ahLst/>
              <a:cxnLst>
                <a:cxn ang="0">
                  <a:pos x="connsiteX0" y="connsiteY0"/>
                </a:cxn>
                <a:cxn ang="0">
                  <a:pos x="connsiteX1" y="connsiteY1"/>
                </a:cxn>
                <a:cxn ang="0">
                  <a:pos x="connsiteX2" y="connsiteY2"/>
                </a:cxn>
                <a:cxn ang="0">
                  <a:pos x="connsiteX3" y="connsiteY3"/>
                </a:cxn>
              </a:cxnLst>
              <a:rect l="l" t="t" r="r" b="b"/>
              <a:pathLst>
                <a:path w="3723262" h="432909">
                  <a:moveTo>
                    <a:pt x="2150256" y="43291"/>
                  </a:moveTo>
                  <a:lnTo>
                    <a:pt x="3723262" y="432909"/>
                  </a:lnTo>
                  <a:lnTo>
                    <a:pt x="0" y="432909"/>
                  </a:lnTo>
                  <a:lnTo>
                    <a:pt x="1803906" y="0"/>
                  </a:lnTo>
                </a:path>
              </a:pathLst>
            </a:custGeom>
            <a:solidFill>
              <a:schemeClr val="accent1"/>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8" name="Picture 17"/>
            <p:cNvPicPr/>
            <p:nvPr/>
          </p:nvPicPr>
          <p:blipFill rotWithShape="1">
            <a:blip r:embed="rId3">
              <a:extLst>
                <a:ext uri="{28A0092B-C50C-407E-A947-70E740481C1C}">
                  <a14:useLocalDpi xmlns:a14="http://schemas.microsoft.com/office/drawing/2010/main" val="0"/>
                </a:ext>
              </a:extLst>
            </a:blip>
            <a:srcRect l="380" t="14887" r="22944" b="36823"/>
            <a:stretch/>
          </p:blipFill>
          <p:spPr>
            <a:xfrm>
              <a:off x="2340294" y="4725251"/>
              <a:ext cx="4531411" cy="1767624"/>
            </a:xfrm>
            <a:prstGeom prst="rect">
              <a:avLst/>
            </a:prstGeom>
            <a:ln>
              <a:solidFill>
                <a:srgbClr val="BFBFBF"/>
              </a:solidFill>
            </a:ln>
          </p:spPr>
        </p:pic>
      </p:grpSp>
      <p:sp>
        <p:nvSpPr>
          <p:cNvPr id="22" name="Rounded Rectangle 21"/>
          <p:cNvSpPr/>
          <p:nvPr/>
        </p:nvSpPr>
        <p:spPr>
          <a:xfrm>
            <a:off x="5608875" y="3761844"/>
            <a:ext cx="1089596" cy="731520"/>
          </a:xfrm>
          <a:prstGeom prst="roundRect">
            <a:avLst/>
          </a:prstGeom>
          <a:solidFill>
            <a:srgbClr val="FFFFFF"/>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1"/>
                </a:solidFill>
              </a:rPr>
              <a:t>API Services</a:t>
            </a:r>
            <a:endParaRPr lang="en-US" b="1" dirty="0">
              <a:solidFill>
                <a:schemeClr val="tx1"/>
              </a:solidFill>
            </a:endParaRPr>
          </a:p>
        </p:txBody>
      </p:sp>
      <p:grpSp>
        <p:nvGrpSpPr>
          <p:cNvPr id="113" name="Group 112"/>
          <p:cNvGrpSpPr/>
          <p:nvPr/>
        </p:nvGrpSpPr>
        <p:grpSpPr>
          <a:xfrm>
            <a:off x="225938" y="1041221"/>
            <a:ext cx="5445020" cy="2514600"/>
            <a:chOff x="169630" y="1041221"/>
            <a:chExt cx="4088023" cy="2514600"/>
          </a:xfrm>
        </p:grpSpPr>
        <p:sp>
          <p:nvSpPr>
            <p:cNvPr id="111" name="Freeform 110"/>
            <p:cNvSpPr/>
            <p:nvPr/>
          </p:nvSpPr>
          <p:spPr>
            <a:xfrm>
              <a:off x="192303" y="1041221"/>
              <a:ext cx="4065350" cy="2514600"/>
            </a:xfrm>
            <a:custGeom>
              <a:avLst/>
              <a:gdLst>
                <a:gd name="connsiteX0" fmla="*/ 3020148 w 4065350"/>
                <a:gd name="connsiteY0" fmla="*/ 0 h 2467027"/>
                <a:gd name="connsiteX1" fmla="*/ 4065350 w 4065350"/>
                <a:gd name="connsiteY1" fmla="*/ 1859385 h 2467027"/>
                <a:gd name="connsiteX2" fmla="*/ 3409061 w 4065350"/>
                <a:gd name="connsiteY2" fmla="*/ 2467027 h 2467027"/>
                <a:gd name="connsiteX3" fmla="*/ 0 w 4065350"/>
                <a:gd name="connsiteY3" fmla="*/ 1950531 h 2467027"/>
                <a:gd name="connsiteX4" fmla="*/ 3020148 w 4065350"/>
                <a:gd name="connsiteY4" fmla="*/ 0 h 2467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350" h="2467027">
                  <a:moveTo>
                    <a:pt x="3020148" y="0"/>
                  </a:moveTo>
                  <a:lnTo>
                    <a:pt x="4065350" y="1859385"/>
                  </a:lnTo>
                  <a:lnTo>
                    <a:pt x="3409061" y="2467027"/>
                  </a:lnTo>
                  <a:lnTo>
                    <a:pt x="0" y="1950531"/>
                  </a:lnTo>
                  <a:lnTo>
                    <a:pt x="3020148"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rotWithShape="1">
            <a:blip r:embed="rId4"/>
            <a:srcRect t="12974" b="239"/>
            <a:stretch/>
          </p:blipFill>
          <p:spPr>
            <a:xfrm>
              <a:off x="169630" y="1050990"/>
              <a:ext cx="3035808" cy="1976005"/>
            </a:xfrm>
            <a:prstGeom prst="rect">
              <a:avLst/>
            </a:prstGeom>
            <a:ln>
              <a:solidFill>
                <a:srgbClr val="A6A6A6"/>
              </a:solidFill>
            </a:ln>
          </p:spPr>
        </p:pic>
      </p:grpSp>
      <p:grpSp>
        <p:nvGrpSpPr>
          <p:cNvPr id="114" name="Group 113"/>
          <p:cNvGrpSpPr/>
          <p:nvPr/>
        </p:nvGrpSpPr>
        <p:grpSpPr>
          <a:xfrm>
            <a:off x="6519045" y="1007700"/>
            <a:ext cx="5431968" cy="2542155"/>
            <a:chOff x="4894382" y="1007699"/>
            <a:chExt cx="4078224" cy="2542155"/>
          </a:xfrm>
        </p:grpSpPr>
        <p:sp>
          <p:nvSpPr>
            <p:cNvPr id="103" name="Freeform 102"/>
            <p:cNvSpPr/>
            <p:nvPr/>
          </p:nvSpPr>
          <p:spPr>
            <a:xfrm>
              <a:off x="4894382" y="1010121"/>
              <a:ext cx="4078224" cy="2539733"/>
            </a:xfrm>
            <a:custGeom>
              <a:avLst/>
              <a:gdLst>
                <a:gd name="connsiteX0" fmla="*/ 1082344 w 4069612"/>
                <a:gd name="connsiteY0" fmla="*/ 0 h 2539733"/>
                <a:gd name="connsiteX1" fmla="*/ 0 w 4069612"/>
                <a:gd name="connsiteY1" fmla="*/ 1919230 h 2539733"/>
                <a:gd name="connsiteX2" fmla="*/ 663838 w 4069612"/>
                <a:gd name="connsiteY2" fmla="*/ 2539733 h 2539733"/>
                <a:gd name="connsiteX3" fmla="*/ 4069612 w 4069612"/>
                <a:gd name="connsiteY3" fmla="*/ 2150115 h 2539733"/>
                <a:gd name="connsiteX4" fmla="*/ 1082344 w 4069612"/>
                <a:gd name="connsiteY4" fmla="*/ 0 h 2539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612" h="2539733">
                  <a:moveTo>
                    <a:pt x="1082344" y="0"/>
                  </a:moveTo>
                  <a:lnTo>
                    <a:pt x="0" y="1919230"/>
                  </a:lnTo>
                  <a:lnTo>
                    <a:pt x="663838" y="2539733"/>
                  </a:lnTo>
                  <a:lnTo>
                    <a:pt x="4069612" y="2150115"/>
                  </a:lnTo>
                  <a:lnTo>
                    <a:pt x="1082344"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3-08-30 at 2.30.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8969" y="1007699"/>
              <a:ext cx="2960014" cy="2150943"/>
            </a:xfrm>
            <a:prstGeom prst="rect">
              <a:avLst/>
            </a:prstGeom>
            <a:ln>
              <a:solidFill>
                <a:srgbClr val="BFBFBF"/>
              </a:solidFill>
            </a:ln>
          </p:spPr>
        </p:pic>
      </p:grpSp>
      <p:sp>
        <p:nvSpPr>
          <p:cNvPr id="20" name="Rounded Rectangle 19"/>
          <p:cNvSpPr/>
          <p:nvPr/>
        </p:nvSpPr>
        <p:spPr>
          <a:xfrm>
            <a:off x="6519045" y="2845527"/>
            <a:ext cx="1089596" cy="731520"/>
          </a:xfrm>
          <a:prstGeom prst="roundRect">
            <a:avLst/>
          </a:prstGeom>
          <a:solidFill>
            <a:srgbClr val="FFFFFF"/>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1"/>
                </a:solidFill>
              </a:rPr>
              <a:t>Developer Services</a:t>
            </a:r>
            <a:endParaRPr lang="en-US" b="1" dirty="0">
              <a:solidFill>
                <a:schemeClr val="tx1"/>
              </a:solidFill>
            </a:endParaRPr>
          </a:p>
        </p:txBody>
      </p:sp>
      <p:sp>
        <p:nvSpPr>
          <p:cNvPr id="21" name="Rounded Rectangle 20"/>
          <p:cNvSpPr/>
          <p:nvPr/>
        </p:nvSpPr>
        <p:spPr>
          <a:xfrm>
            <a:off x="4645241" y="2857045"/>
            <a:ext cx="1089596" cy="731520"/>
          </a:xfrm>
          <a:prstGeom prst="roundRect">
            <a:avLst/>
          </a:prstGeom>
          <a:solidFill>
            <a:srgbClr val="FFFFFF"/>
          </a:solidFill>
          <a:ln>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solidFill>
                  <a:schemeClr val="tx1"/>
                </a:solidFill>
              </a:rPr>
              <a:t>Analytics Services</a:t>
            </a:r>
            <a:endParaRPr lang="en-US" b="1" dirty="0">
              <a:solidFill>
                <a:schemeClr val="tx1"/>
              </a:solidFill>
            </a:endParaRPr>
          </a:p>
        </p:txBody>
      </p:sp>
    </p:spTree>
    <p:extLst>
      <p:ext uri="{BB962C8B-B14F-4D97-AF65-F5344CB8AC3E}">
        <p14:creationId xmlns:p14="http://schemas.microsoft.com/office/powerpoint/2010/main" val="11843005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304483" y="1295855"/>
            <a:ext cx="11555534" cy="5098193"/>
          </a:xfrm>
          <a:prstGeom prst="rect">
            <a:avLst/>
          </a:prstGeom>
        </p:spPr>
        <p:txBody>
          <a:bodyPr>
            <a:normAutofit fontScale="92500" lnSpcReduction="20000"/>
          </a:bodyPr>
          <a:lstStyle/>
          <a:p>
            <a:pPr marL="274320" indent="0">
              <a:lnSpc>
                <a:spcPct val="140000"/>
              </a:lnSpc>
              <a:spcBef>
                <a:spcPts val="200"/>
              </a:spcBef>
              <a:buNone/>
            </a:pPr>
            <a:r>
              <a:rPr lang="en-US" sz="2200" b="1" dirty="0" smtClean="0"/>
              <a:t>Global presence</a:t>
            </a:r>
          </a:p>
          <a:p>
            <a:pPr lvl="1">
              <a:lnSpc>
                <a:spcPct val="140000"/>
              </a:lnSpc>
              <a:spcBef>
                <a:spcPts val="200"/>
              </a:spcBef>
            </a:pPr>
            <a:r>
              <a:rPr lang="en-US" sz="1900" dirty="0" smtClean="0"/>
              <a:t>Worldwide network with carrier neutrality and latency optimization</a:t>
            </a:r>
          </a:p>
          <a:p>
            <a:pPr lvl="1">
              <a:lnSpc>
                <a:spcPct val="140000"/>
              </a:lnSpc>
              <a:spcBef>
                <a:spcPts val="200"/>
              </a:spcBef>
            </a:pPr>
            <a:r>
              <a:rPr lang="en-US" sz="1900" dirty="0" smtClean="0"/>
              <a:t>Multi-continent redundancy and distribution network</a:t>
            </a:r>
          </a:p>
          <a:p>
            <a:pPr lvl="1">
              <a:lnSpc>
                <a:spcPct val="140000"/>
              </a:lnSpc>
              <a:spcBef>
                <a:spcPts val="200"/>
              </a:spcBef>
            </a:pPr>
            <a:r>
              <a:rPr lang="en-US" sz="1900" dirty="0" smtClean="0"/>
              <a:t>Operations and support centers around the globe</a:t>
            </a:r>
            <a:br>
              <a:rPr lang="en-US" sz="1900" dirty="0" smtClean="0"/>
            </a:br>
            <a:r>
              <a:rPr lang="en-US" sz="1900" dirty="0" smtClean="0"/>
              <a:t>for </a:t>
            </a:r>
            <a:r>
              <a:rPr lang="en-US" sz="1700" dirty="0" smtClean="0"/>
              <a:t>cloud services and on-premises</a:t>
            </a:r>
          </a:p>
          <a:p>
            <a:pPr marL="274320" indent="0">
              <a:lnSpc>
                <a:spcPct val="140000"/>
              </a:lnSpc>
              <a:spcBef>
                <a:spcPts val="1400"/>
              </a:spcBef>
              <a:buNone/>
            </a:pPr>
            <a:r>
              <a:rPr lang="en-US" sz="2200" b="1" dirty="0" smtClean="0"/>
              <a:t>True multi-tenancy and HA</a:t>
            </a:r>
          </a:p>
          <a:p>
            <a:pPr lvl="1">
              <a:lnSpc>
                <a:spcPct val="140000"/>
              </a:lnSpc>
              <a:spcBef>
                <a:spcPts val="200"/>
              </a:spcBef>
            </a:pPr>
            <a:r>
              <a:rPr lang="en-US" sz="1900" dirty="0" smtClean="0"/>
              <a:t>Elastic capacity</a:t>
            </a:r>
          </a:p>
          <a:p>
            <a:pPr lvl="1">
              <a:lnSpc>
                <a:spcPct val="140000"/>
              </a:lnSpc>
              <a:spcBef>
                <a:spcPts val="200"/>
              </a:spcBef>
            </a:pPr>
            <a:r>
              <a:rPr lang="en-US" sz="1900" dirty="0" smtClean="0"/>
              <a:t>5-tier Enterprise </a:t>
            </a:r>
            <a:r>
              <a:rPr lang="en-US" sz="1900" dirty="0"/>
              <a:t>C</a:t>
            </a:r>
            <a:r>
              <a:rPr lang="en-US" sz="1900" dirty="0" smtClean="0"/>
              <a:t>loud Architecture</a:t>
            </a:r>
          </a:p>
          <a:p>
            <a:pPr lvl="1">
              <a:lnSpc>
                <a:spcPct val="140000"/>
              </a:lnSpc>
              <a:spcBef>
                <a:spcPts val="200"/>
              </a:spcBef>
            </a:pPr>
            <a:r>
              <a:rPr lang="en-US" sz="1900" dirty="0" smtClean="0"/>
              <a:t>Zero downtime API upgrades</a:t>
            </a:r>
          </a:p>
          <a:p>
            <a:pPr marL="274320" indent="0">
              <a:lnSpc>
                <a:spcPct val="140000"/>
              </a:lnSpc>
              <a:spcBef>
                <a:spcPts val="1400"/>
              </a:spcBef>
              <a:buNone/>
            </a:pPr>
            <a:r>
              <a:rPr lang="en-US" sz="2200" b="1" dirty="0" smtClean="0"/>
              <a:t>Round-the-clock monitoring</a:t>
            </a:r>
            <a:endParaRPr lang="en-US" b="1" dirty="0" smtClean="0"/>
          </a:p>
          <a:p>
            <a:pPr lvl="1">
              <a:lnSpc>
                <a:spcPct val="140000"/>
              </a:lnSpc>
              <a:spcBef>
                <a:spcPts val="200"/>
              </a:spcBef>
            </a:pPr>
            <a:r>
              <a:rPr lang="en-US" sz="1900" dirty="0" smtClean="0"/>
              <a:t>Real-time and historic API health visibility</a:t>
            </a:r>
          </a:p>
          <a:p>
            <a:pPr lvl="1">
              <a:lnSpc>
                <a:spcPct val="140000"/>
              </a:lnSpc>
              <a:spcBef>
                <a:spcPts val="200"/>
              </a:spcBef>
            </a:pPr>
            <a:r>
              <a:rPr lang="en-US" sz="1900" dirty="0" smtClean="0"/>
              <a:t>API security and compliance tracking</a:t>
            </a:r>
          </a:p>
          <a:p>
            <a:pPr lvl="1">
              <a:lnSpc>
                <a:spcPct val="140000"/>
              </a:lnSpc>
              <a:spcBef>
                <a:spcPts val="200"/>
              </a:spcBef>
            </a:pPr>
            <a:r>
              <a:rPr lang="en-US" sz="1900" dirty="0" smtClean="0"/>
              <a:t>Component and process monitoring</a:t>
            </a:r>
            <a:endParaRPr lang="en-US" sz="1900" dirty="0"/>
          </a:p>
        </p:txBody>
      </p:sp>
      <p:sp>
        <p:nvSpPr>
          <p:cNvPr id="3" name="Title 2"/>
          <p:cNvSpPr>
            <a:spLocks noGrp="1"/>
          </p:cNvSpPr>
          <p:nvPr>
            <p:ph type="title"/>
          </p:nvPr>
        </p:nvSpPr>
        <p:spPr/>
        <p:txBody>
          <a:bodyPr/>
          <a:lstStyle/>
          <a:p>
            <a:r>
              <a:rPr lang="en-US" dirty="0" smtClean="0"/>
              <a:t>World-class operations</a:t>
            </a:r>
            <a:endParaRPr lang="en-US" dirty="0"/>
          </a:p>
        </p:txBody>
      </p:sp>
      <p:sp>
        <p:nvSpPr>
          <p:cNvPr id="4" name="Slide Number Placeholder 3"/>
          <p:cNvSpPr>
            <a:spLocks noGrp="1"/>
          </p:cNvSpPr>
          <p:nvPr>
            <p:ph type="sldNum" sz="quarter" idx="4294967295"/>
          </p:nvPr>
        </p:nvSpPr>
        <p:spPr>
          <a:xfrm>
            <a:off x="4583663" y="6492875"/>
            <a:ext cx="2841837" cy="365125"/>
          </a:xfrm>
          <a:prstGeom prst="rect">
            <a:avLst/>
          </a:prstGeom>
        </p:spPr>
        <p:txBody>
          <a:bodyPr/>
          <a:lstStyle/>
          <a:p>
            <a:fld id="{72EC1214-2C7B-1846-91C7-D93747619575}" type="slidenum">
              <a:rPr lang="en-US" smtClean="0"/>
              <a:t>57</a:t>
            </a:fld>
            <a:endParaRPr lang="en-US" dirty="0"/>
          </a:p>
        </p:txBody>
      </p:sp>
      <p:pic>
        <p:nvPicPr>
          <p:cNvPr id="10" name="Picture 9"/>
          <p:cNvPicPr>
            <a:picLocks noChangeAspect="1"/>
          </p:cNvPicPr>
          <p:nvPr/>
        </p:nvPicPr>
        <p:blipFill rotWithShape="1">
          <a:blip r:embed="rId3"/>
          <a:srcRect t="4484" b="23993"/>
          <a:stretch/>
        </p:blipFill>
        <p:spPr>
          <a:xfrm>
            <a:off x="4891539" y="2793147"/>
            <a:ext cx="7033695" cy="2917964"/>
          </a:xfrm>
          <a:prstGeom prst="rect">
            <a:avLst/>
          </a:prstGeom>
        </p:spPr>
      </p:pic>
      <p:sp>
        <p:nvSpPr>
          <p:cNvPr id="11" name="Oval 10"/>
          <p:cNvSpPr/>
          <p:nvPr/>
        </p:nvSpPr>
        <p:spPr>
          <a:xfrm>
            <a:off x="6834809" y="3466459"/>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2" name="Oval 11"/>
          <p:cNvSpPr/>
          <p:nvPr/>
        </p:nvSpPr>
        <p:spPr>
          <a:xfrm>
            <a:off x="7528114" y="3400675"/>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4" name="Oval 13"/>
          <p:cNvSpPr/>
          <p:nvPr/>
        </p:nvSpPr>
        <p:spPr>
          <a:xfrm>
            <a:off x="8647125" y="3234807"/>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5" name="Oval 14"/>
          <p:cNvSpPr/>
          <p:nvPr/>
        </p:nvSpPr>
        <p:spPr>
          <a:xfrm>
            <a:off x="7968576" y="4309655"/>
            <a:ext cx="128016" cy="1315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0" name="Oval 19"/>
          <p:cNvSpPr/>
          <p:nvPr/>
        </p:nvSpPr>
        <p:spPr>
          <a:xfrm>
            <a:off x="10456587" y="3935162"/>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1" name="Oval 20"/>
          <p:cNvSpPr/>
          <p:nvPr/>
        </p:nvSpPr>
        <p:spPr>
          <a:xfrm>
            <a:off x="9355414" y="5579544"/>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22" name="Oval 21"/>
          <p:cNvSpPr/>
          <p:nvPr/>
        </p:nvSpPr>
        <p:spPr>
          <a:xfrm>
            <a:off x="9355415" y="5874549"/>
            <a:ext cx="128016" cy="1315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 name="TextBox 5"/>
          <p:cNvSpPr txBox="1"/>
          <p:nvPr/>
        </p:nvSpPr>
        <p:spPr>
          <a:xfrm>
            <a:off x="9538073" y="5387855"/>
            <a:ext cx="1132041" cy="765338"/>
          </a:xfrm>
          <a:prstGeom prst="rect">
            <a:avLst/>
          </a:prstGeom>
          <a:noFill/>
        </p:spPr>
        <p:txBody>
          <a:bodyPr wrap="none" rtlCol="0">
            <a:spAutoFit/>
          </a:bodyPr>
          <a:lstStyle/>
          <a:p>
            <a:pPr>
              <a:lnSpc>
                <a:spcPct val="140000"/>
              </a:lnSpc>
              <a:buClr>
                <a:schemeClr val="tx2"/>
              </a:buClr>
            </a:pPr>
            <a:r>
              <a:rPr lang="en-US" sz="1600" dirty="0" smtClean="0"/>
              <a:t>Established</a:t>
            </a:r>
          </a:p>
          <a:p>
            <a:pPr>
              <a:lnSpc>
                <a:spcPct val="140000"/>
              </a:lnSpc>
              <a:buClr>
                <a:schemeClr val="tx2"/>
              </a:buClr>
            </a:pPr>
            <a:r>
              <a:rPr lang="en-US" sz="1600" dirty="0" smtClean="0"/>
              <a:t>Planned</a:t>
            </a:r>
          </a:p>
        </p:txBody>
      </p:sp>
      <p:sp>
        <p:nvSpPr>
          <p:cNvPr id="23" name="Oval 22"/>
          <p:cNvSpPr/>
          <p:nvPr/>
        </p:nvSpPr>
        <p:spPr>
          <a:xfrm>
            <a:off x="11221885" y="4382062"/>
            <a:ext cx="128016" cy="1315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17" name="Oval 16"/>
          <p:cNvSpPr/>
          <p:nvPr/>
        </p:nvSpPr>
        <p:spPr>
          <a:xfrm>
            <a:off x="11039227" y="3422108"/>
            <a:ext cx="128016" cy="13156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4092735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Apigee Edge</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58</a:t>
            </a:fld>
            <a:endParaRPr lang="en-US" dirty="0"/>
          </a:p>
        </p:txBody>
      </p:sp>
      <p:sp>
        <p:nvSpPr>
          <p:cNvPr id="5" name="Text Placeholder 1"/>
          <p:cNvSpPr txBox="1">
            <a:spLocks/>
          </p:cNvSpPr>
          <p:nvPr/>
        </p:nvSpPr>
        <p:spPr>
          <a:xfrm>
            <a:off x="304483" y="1245164"/>
            <a:ext cx="11555534" cy="4879975"/>
          </a:xfrm>
          <a:prstGeom prst="rect">
            <a:avLst/>
          </a:prstGeom>
        </p:spPr>
        <p:txBody>
          <a:bodyPr>
            <a:noAutofit/>
          </a:bodyPr>
          <a:lstStyle>
            <a:lvl1pPr marL="342900" indent="-3429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74320" indent="0">
              <a:lnSpc>
                <a:spcPct val="120000"/>
              </a:lnSpc>
              <a:spcBef>
                <a:spcPts val="1800"/>
              </a:spcBef>
              <a:buFont typeface="Arial"/>
              <a:buNone/>
            </a:pPr>
            <a:r>
              <a:rPr lang="en-US" b="1" dirty="0" smtClean="0"/>
              <a:t>Built for the requirements of the digital economy</a:t>
            </a:r>
          </a:p>
          <a:p>
            <a:pPr lvl="1">
              <a:lnSpc>
                <a:spcPct val="120000"/>
              </a:lnSpc>
            </a:pPr>
            <a:r>
              <a:rPr lang="en-US" dirty="0" smtClean="0"/>
              <a:t>Apps, Data and APIs as foundational elements</a:t>
            </a:r>
          </a:p>
          <a:p>
            <a:pPr lvl="1">
              <a:lnSpc>
                <a:spcPct val="120000"/>
              </a:lnSpc>
            </a:pPr>
            <a:r>
              <a:rPr lang="en-US" dirty="0" smtClean="0"/>
              <a:t>Deploy in the Cloud or On-premises</a:t>
            </a:r>
          </a:p>
          <a:p>
            <a:pPr lvl="1"/>
            <a:r>
              <a:rPr lang="en-US" dirty="0" smtClean="0"/>
              <a:t>Manage via Self Service</a:t>
            </a:r>
          </a:p>
          <a:p>
            <a:pPr marL="274320" indent="0">
              <a:spcBef>
                <a:spcPts val="2000"/>
              </a:spcBef>
              <a:buFont typeface="Arial"/>
              <a:buNone/>
            </a:pPr>
            <a:r>
              <a:rPr lang="en-US" b="1" dirty="0" smtClean="0"/>
              <a:t>Global operations</a:t>
            </a:r>
          </a:p>
          <a:p>
            <a:pPr lvl="1">
              <a:lnSpc>
                <a:spcPct val="120000"/>
              </a:lnSpc>
            </a:pPr>
            <a:r>
              <a:rPr lang="en-US" dirty="0" smtClean="0"/>
              <a:t>Multi-region distribution network with true multi-tenancy and HA</a:t>
            </a:r>
          </a:p>
          <a:p>
            <a:pPr lvl="1">
              <a:lnSpc>
                <a:spcPct val="120000"/>
              </a:lnSpc>
            </a:pPr>
            <a:r>
              <a:rPr lang="en-US" dirty="0" smtClean="0"/>
              <a:t>Highly scalable, handling billions of API calls per day</a:t>
            </a:r>
          </a:p>
          <a:p>
            <a:pPr lvl="1">
              <a:lnSpc>
                <a:spcPct val="120000"/>
              </a:lnSpc>
            </a:pPr>
            <a:r>
              <a:rPr lang="en-US" dirty="0" smtClean="0"/>
              <a:t>Enterprise Security &amp; Compliance: PCI, HIPAA, SOC 2</a:t>
            </a:r>
          </a:p>
          <a:p>
            <a:pPr marL="274320" indent="0">
              <a:lnSpc>
                <a:spcPct val="120000"/>
              </a:lnSpc>
              <a:spcBef>
                <a:spcPts val="2000"/>
              </a:spcBef>
              <a:buFont typeface="Arial"/>
              <a:buNone/>
            </a:pPr>
            <a:r>
              <a:rPr lang="en-US" b="1" dirty="0" smtClean="0"/>
              <a:t>Unique set of capabilities resulting from customer focus</a:t>
            </a:r>
          </a:p>
          <a:p>
            <a:pPr lvl="1">
              <a:lnSpc>
                <a:spcPct val="120000"/>
              </a:lnSpc>
            </a:pPr>
            <a:r>
              <a:rPr lang="en-US" dirty="0" smtClean="0"/>
              <a:t>API Services that enable modern app functionality </a:t>
            </a:r>
            <a:r>
              <a:rPr lang="en-US" dirty="0" smtClean="0">
                <a:sym typeface="Wingdings"/>
              </a:rPr>
              <a:t></a:t>
            </a:r>
            <a:r>
              <a:rPr lang="en-US" dirty="0" smtClean="0"/>
              <a:t> </a:t>
            </a:r>
            <a:r>
              <a:rPr lang="en-US" b="1" dirty="0" smtClean="0"/>
              <a:t>great APIs &amp; apps fast</a:t>
            </a:r>
          </a:p>
          <a:p>
            <a:pPr lvl="1">
              <a:lnSpc>
                <a:spcPct val="120000"/>
              </a:lnSpc>
            </a:pPr>
            <a:r>
              <a:rPr lang="en-US" dirty="0" smtClean="0"/>
              <a:t>End-to-end Analytics </a:t>
            </a:r>
            <a:r>
              <a:rPr lang="en-US" dirty="0" smtClean="0">
                <a:sym typeface="Wingdings"/>
              </a:rPr>
              <a:t></a:t>
            </a:r>
            <a:r>
              <a:rPr lang="en-US" dirty="0" smtClean="0"/>
              <a:t> visibility</a:t>
            </a:r>
            <a:r>
              <a:rPr lang="en-US" b="1" dirty="0" smtClean="0"/>
              <a:t> from the app-end to the back-end</a:t>
            </a:r>
          </a:p>
          <a:p>
            <a:pPr lvl="1">
              <a:lnSpc>
                <a:spcPct val="120000"/>
              </a:lnSpc>
            </a:pPr>
            <a:r>
              <a:rPr lang="en-US" dirty="0" smtClean="0"/>
              <a:t>Developer Services with Monetization </a:t>
            </a:r>
            <a:r>
              <a:rPr lang="en-US" dirty="0" smtClean="0">
                <a:sym typeface="Wingdings"/>
              </a:rPr>
              <a:t></a:t>
            </a:r>
            <a:r>
              <a:rPr lang="en-US" dirty="0" smtClean="0"/>
              <a:t> APIs delivering </a:t>
            </a:r>
            <a:r>
              <a:rPr lang="en-US" b="1" dirty="0" smtClean="0"/>
              <a:t>top line value</a:t>
            </a:r>
          </a:p>
        </p:txBody>
      </p:sp>
    </p:spTree>
    <p:extLst>
      <p:ext uri="{BB962C8B-B14F-4D97-AF65-F5344CB8AC3E}">
        <p14:creationId xmlns:p14="http://schemas.microsoft.com/office/powerpoint/2010/main" val="34753754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image00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81012" y="4072961"/>
            <a:ext cx="1680677" cy="974291"/>
          </a:xfrm>
          <a:prstGeom prst="rect">
            <a:avLst/>
          </a:prstGeom>
        </p:spPr>
      </p:pic>
      <p:sp>
        <p:nvSpPr>
          <p:cNvPr id="3" name="Title 2"/>
          <p:cNvSpPr>
            <a:spLocks noGrp="1"/>
          </p:cNvSpPr>
          <p:nvPr>
            <p:ph type="title"/>
          </p:nvPr>
        </p:nvSpPr>
        <p:spPr/>
        <p:txBody>
          <a:bodyPr/>
          <a:lstStyle/>
          <a:p>
            <a:r>
              <a:rPr lang="en-US" dirty="0" smtClean="0"/>
              <a:t>Digital transformations powered by Apigee</a:t>
            </a:r>
            <a:endParaRPr lang="en-US" dirty="0"/>
          </a:p>
        </p:txBody>
      </p:sp>
      <p:pic>
        <p:nvPicPr>
          <p:cNvPr id="1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5390" y="4580693"/>
            <a:ext cx="1123198" cy="258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30" name="Picture 3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6755" y="3880142"/>
            <a:ext cx="1189265" cy="1975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33" name="Picture 4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52576" y="3748795"/>
            <a:ext cx="1233712" cy="460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36" name="Picture 4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1866" y="2007968"/>
            <a:ext cx="819274" cy="607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41" name="Picture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88392" y="1964578"/>
            <a:ext cx="755752" cy="724414"/>
          </a:xfrm>
          <a:prstGeom prst="rect">
            <a:avLst/>
          </a:prstGeom>
        </p:spPr>
      </p:pic>
      <p:pic>
        <p:nvPicPr>
          <p:cNvPr id="52" name="Picture 51" descr="walgreens.png"/>
          <p:cNvPicPr>
            <a:picLocks noChangeAspect="1"/>
          </p:cNvPicPr>
          <p:nvPr/>
        </p:nvPicPr>
        <p:blipFill rotWithShape="1">
          <a:blip r:embed="rId9" cstate="screen">
            <a:extLst>
              <a:ext uri="{28A0092B-C50C-407E-A947-70E740481C1C}">
                <a14:useLocalDpi xmlns:a14="http://schemas.microsoft.com/office/drawing/2010/main"/>
              </a:ext>
            </a:extLst>
          </a:blip>
          <a:srcRect l="10644" t="-553" r="14222" b="-12060"/>
          <a:stretch/>
        </p:blipFill>
        <p:spPr>
          <a:xfrm>
            <a:off x="334032" y="1335790"/>
            <a:ext cx="1553103" cy="344349"/>
          </a:xfrm>
          <a:prstGeom prst="rect">
            <a:avLst/>
          </a:prstGeom>
        </p:spPr>
      </p:pic>
      <p:pic>
        <p:nvPicPr>
          <p:cNvPr id="1052" name="Picture 28" descr="https://encrypted-tbn1.google.com/images?q=tbn:ANd9GcQmuhdsq57UDCxF6i_eCt0tW1K73oLOLuA9C9ZaGHEgFfbLxJlF"/>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879730" y="3596116"/>
            <a:ext cx="1214869" cy="765567"/>
          </a:xfrm>
          <a:prstGeom prst="rect">
            <a:avLst/>
          </a:prstGeom>
          <a:noFill/>
          <a:extLst>
            <a:ext uri="{909E8E84-426E-40dd-AFC4-6F175D3DCCD1}">
              <a14:hiddenFill xmlns="" xmlns:a14="http://schemas.microsoft.com/office/drawing/2010/main">
                <a:solidFill>
                  <a:srgbClr val="FFFFFF"/>
                </a:solidFill>
              </a14:hiddenFill>
            </a:ext>
          </a:extLst>
        </p:spPr>
      </p:pic>
      <p:pic>
        <p:nvPicPr>
          <p:cNvPr id="1058" name="Picture 34" descr="https://encrypted-tbn2.google.com/images?q=tbn:ANd9GcSTWW9IT8W2otZ4NfR3EXMTnoB3Y-Q2slF8Adt9zOoOzceIQqK3"/>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16754" y="2911078"/>
            <a:ext cx="829947" cy="631655"/>
          </a:xfrm>
          <a:prstGeom prst="rect">
            <a:avLst/>
          </a:prstGeom>
          <a:noFill/>
          <a:extLst>
            <a:ext uri="{909E8E84-426E-40dd-AFC4-6F175D3DCCD1}">
              <a14:hiddenFill xmlns="" xmlns:a14="http://schemas.microsoft.com/office/drawing/2010/main">
                <a:solidFill>
                  <a:srgbClr val="FFFFFF"/>
                </a:solidFill>
              </a14:hiddenFill>
            </a:ext>
          </a:extLst>
        </p:spPr>
      </p:pic>
      <p:pic>
        <p:nvPicPr>
          <p:cNvPr id="1066" name="Picture 42" descr="http://www.google.com/url?source=imglanding&amp;ct=img&amp;q=http://getvoip.com/sites/default/files/Cisco-NDS-Group.png&amp;sa=X&amp;ei=ot0qULSaLI7biwLlp4HgDQ&amp;ved=0CAkQ8wc&amp;usg=AFQjCNGkCePhz48U4cMFfsCeRiUoF6JMaQ"/>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897038" y="2880133"/>
            <a:ext cx="1233712" cy="693545"/>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AutoShape 6" descr="data:image/jpeg;base64,/9j/4AAQSkZJRgABAQAAAQABAAD/2wCEAAkGBhQSERQTEBIVEhIUFxgVFhISFxUVFBcYFhUYGBgUFBYXHSYeFxkjGRUUHy8gIycpLCwsFSAxNTAqNSYrLCkBCQoKDgwNFw8PGDUkHCI1NSw0NTUsNC4sLSk1NS01NCw1MSw1LC4vLCosKiktKS8pLCwsLCwpNSwpNSwpKiwsLP/AABEIALEBHAMBIgACEQEDEQH/xAAcAAEAAgIDAQAAAAAAAAAAAAAABgcBBQMECAL/xABHEAABAwIDBQIICwUIAwEAAAABAAIDBBEFEiEGBxMxQVFxIjVhcoGRsbIUIzIzNEJSc3ShswgVosHDJCVTYpLC0eGEk/AX/8QAGwEBAAIDAQEAAAAAAAAAAAAAAAEEAgMFBgf/xAAxEQEAAQMCBAQEBAcAAAAAAAAAAQIDEQQFEiExsRMiQYEGMlFxNJGhwRQjJDVCYXL/2gAMAwEAAhEDEQA/ALxREQEREBERAREQEREBERAREQEREBERAREQEREBERAREQEREBERAREQEREBERAREQEREBERAREQEREBERAREQEREBERAREQEREBERAREQEREBERAREQEREBERARFglBlF0qzGYIjaaeKM9kkjGH+IhKPGYJTaGeKQ9kcjH+6UHdRYBWUBERAREQEREBERAREQEREBYusr5JQZus3XSqMWij+cljZ572t9pWIMYhebMmjeexr2E/kUZ+HVjOHdusr4Dl9BGDKIiAiIgIiICIiAiIgIiIMEqlN7m9CZk76KieYhHYTTN0eXEX4bD9UAEXI11V2LyTtjKXYhWOPM1Ev5PI/kg1sUD5pA1rXSyvNgAC97iezqSvqqo5IJCyVj4ZmWu1wLHt6jyjtUl3Ti+MUnnP/Seu/vwIGLv1AvFD7D/JEt7ur3qzieOjrXmWKU5I5Xm8kb/qtc76zDy11BI6K9AV45w6oyzROBF2yRuGo5h4Kvje/vElohHT0hDZpWl7pLXMbL2GQHTMSHanlZELIqK1kfzkjGee4N9q44MVhebMmjeexr2uP5FeSI4pqudrbvnnldlbncXOc5x7XGw79FjFMHlpZnQzx8KaO12gi4uLghzdCCLG4KD2GvkvHaFQu6TeROypio6mR00MxyMc8lz432u0Bx1LDa1jyutNvkkIxeeznAZYtASB82OxB6T4g7R61wVOIRx/OSMZflnc1t+65Xk7Z6tnZVQOpgZJw8cJhLnAv5NuL66m/oWNp6KpjqZGYhnNSLF5kcHnwtQQQS21uxB64imDhdpDgeRaQQe4hcVTXRx24kjGX5Z3NbfuuV5c2N2xq6GW1I4u4ngCB13Ruc7RpDejgSLW9Oi6m11FVsqntxLMakgPdxHNfo7UEFpLQPIOSD1lFMHAFrg4Hq0gj1hci8vbtNrJqKthax54E0jY5YiTkIeQ3MByDgSDcK1N8O8KWhbHT0rg2eVpc6S1zGy9gWg6Zib6nlZBY1RWsj+ckYzz3BvtXzT4lFJpHLG/yMe13sK8hyOkqJBnc+aWRwaC9xe5znGwF3dpK58VwWehnMU7DBM0B1muF7EXBDmGx9BQevSqx3obYyxy/Bad5Z4IdI9ujvC5NB6ae1R7dPvSmM8dFWvMrJPBimfrI11rhjz9ZpsQCdQV1t5TSMSnv1yEd2Qf9rTeqmKeTvbBYt3tXi5GcRlG2tc9wABe9x05ucSfzJX3U0j4n5ZGOjeLXa4WcOwrv7L4g2Csgmk+Qx4Lj2Agi/ovf0Kb7abIz19SKik4ckTo2AOEjRqL39oVSmjipmY6vZ6jW06fUU2rkRFuYzn0z9HR3c7aTNqI6aaQyRSeC3Obua62lnHW3SxUx282zfQtj4IY9z3EOa4m4sLjQclDcC3b1sVTBI9jA1kjXOIkBIAOultV0952CSx1b53gCOZ3gEOuTlYL3HRbuKum3OXBuafRarcqOCqOGYzMR6z9P39ne/8A2Sp/wYf4lZ2AYt8IgikJbnexr3NaeRcL2tzXnJWtus2emp+JUShoiliYWEOBNvlajpootXKpq5p3vbNLZscdvyz3WQXLqvxWEGxmjB7C9oPtVJbW7bzVcjmh5ZACQ2NhLbgE2c8jUk9nJaagwSadsj4oy9sQzPNxoNe06nQ6BZzf54pjKpZ+HavCi5fuRS9GxzBwu1wcO0EEfkvu683YbjE1O4PgldGR2HQ97eRCtvC9qfhuF1D3ANlZHI14byvkJDm9gIWVF6KlTX7Jd0mKuLNMzjP0TTjDtHrCyHg8ivMond9p3+p3/K3WBmsfFO2lzFtmumc11nZW3sASe/QarGNRmei7d+G5t08U3Y94xHdfP7xjzZeKzN9nM2/quudz7C5Nh2leY79evp9qtHdxiclXBNTSSE8PK5j3anKT8knqLj81NF/inGGjX7DOkteLFeYjryWWyQEXBuO0cl9XXSwrD+DHlvm1vf8A+7vWu7Zb+bzlURE8pZXkbav6fV/iJf1HL1yvI21f0+r/ABEv6jlKG53TeOKTzn/pPVqVG+zDMxzxTOcCWkmFp5G3MnyKq90/jik85/6T1x7ydl2YfWmGN75GuYJbvy3u9zrgZQNEStWPfThZIAhluSAPiGcybDqtfvO3ZVlfXcen4XC4TGDO8tddpcTpY9qpWl+cZ57PfCvHe7vJno5GUtGQyR0ed8xAc5ocSGtYDoDoTc3RCN7PbsqnD6ynqq2Wlihhkzvc6YDQA8gQLnVRfebjsVZiUs1O7PERGwPsQHZGAEi/S60rBPXVDGOe+eeV4Y0yuLjdx7T8kdfQu9tpsx+76o0xk4pbHG5z7AAue25DR2DpfVEuPYt1sRovxEXvhb3fN44qPNi/TCj+x/jCj/EQ++FIN83jifzYv0wg1u7bxtRffD3HLdb8G/3s/wC5i9jlpd2vjai++HuOW734+NXfcxf7kEa2JH95UX4mL31Lt/QtibPLTs996iOw/jKi/Exe+FLt/njNn4dn6j0ECwX6TT/fRfqNUy34SE4u8HpFEB3WJ9pKhuC/Saf76L9RqmG+7xvL91F7pQRDBK4Q1MEzgS2KVkhAtchrgbC/VbzePtZFiNZ8IhY+NvDYzLJlDrtLjfQkW8L8lpMDomzVMET7hskrGOINjZ7gDY9DqrJ2x2KwfDZI46h1c4yNL28NzHCwNje4FtUFc7OzllZTObzbPER/7Gr0BvG2GdV2np7GZjcrmHTO0aix+0LqrsL/AHFx4cn7xz8SPLmMeXNnGW/kvZXDj+8WnpJzDK2QvABJYARqL9qwrimacVL2grv0X4q08ZqjspCencxxa9pY4aFrhZwPlBXewXaGekfngkLe1p1Y7yObyPfzVhVu02HYm9kD4ZRI85WS5Wtc0n/Nfl33UF2s2ZdQz8Jzs7SMzH2tdtyNR2iyo1UcPmpnk99p9ZRqv5Gpt8NcxnE9Jj/S19jdv4634t44dQBfJe7XAcyw/wAuYWj30fNU3nv91VphVaYZo5GmxY9rr9x1HqurJ3zOvFSnte4/wBbvEmu3OXFq26jR7pZm38tWfZVivSlkLcFBHMUf9JUWryj8R/8Ah/0VjY/yW/iKOVj/AKUYFY+68f2TEPM/pvVc3VjbrvomIeZ/TesLPzr29/g/enurkKd7vH/2XEh04IP8MigjVOd3n0XEvuB7sii11bd3j+kn7094QUKxt1Q+IrvMHuvVdBWNup+YrvMHuvSz80Ne9fgp+8d4VwOSsfct89UeYz3iq4Vj7lvnqj7tnvFLPzwb3/b6/bvC2kRF0XzJgryvvHwp1PidU1w0dIZWntZJ4QI9JI9C9UqMbbbAU+JRhs12SMvw5mAZ236G+jm/5T+SDzpsTjbKOvp6iUExxuOfKLus5rmkgdbXvbyLv7zNqIq+uM8GbhCNkbS8ZSctyTl6C5/JSio/Z9qw74upp3t7XCRht3AOH5re4JuEYyKb4VMJZnxuZGWtIjic4aSWJzPcDbs0v2olSlL84zz2e+FPN+TCMUueRgiI9bh/JSCL9nqQOafhzDZzTbgu+qQf8TTkp1vA3ax4m1hLzDPGCGygBwLTrke3qL6ixuLoh5+2MxNlPiFLNKbRxyhzzYmzdQXaa6Xv6Fs96OORVeJSy0zxJFljaHi9iWs1tfpcqVR/s9VObwquAM7QyQu/0kgfmtti37P7XuZ8HqhExsbWuzxl73vBJdI4hwGt+XSwRKqdkPGFH+Ih98KQb5vHE/mxfphTTBdw0kFRDMa1jhFIyTKIXAnI4G18+l7LY7bbnH19bJUtq2RB4YMhic4jK3LzDx7EFUbtfG1F98Pcct3vx8bO+5i/3KZ7MbkJKSsgqTWMkEL85YInNJ8EiwOc25rvbe7oH4jWGpbVNiBYxmQxl58C+tw8dqIU1sOP7yovxMXvhS3f54zZ+HZ+o9SXAdxMlPVQTmsY8QyNkyiFwJym9r5zZbjeHunfiVU2dtS2ECNseV0Zfyc43uHD7SChcG+k0/30X6jVP9/WFuZiDJrHJNE0A9M0ZIcO+xafSt1Q/s/yRyxyfDmHI9j7cFwvlcHWvn8itTaLZqCuhMNUzOw6gjRzXdHMdzaUHlXAaxsVVTyv0bHNG93WzWvBJt3KY75dqqetqoTSyCWOOItLwCG5nPLrC46AD1qQYl+zy/Mfg1Y0s6CeM5h3uYbH1Bdan/Z6qSfDrIGjtayRx9FyEEC2Mwx1RiFLEwEkzMcbdGscHOcfIA1WXvcoy2uD7aSRtI723B/l61Ptid3VPhrTwryTPFnzvtmI+y0DRjfIPTdbbH9nYayPhztuObXDRzT2tPQrXdo46cQ6W2a2NHqYu1RmOk/ZQmA14gqYZnAlsb2uNtTbrby2K3W8LaaOtnjdCHZI2ZczhlJJN+XRbyt3NSgng1Ebm9BI1zXektuPyXXi3N1P1poQO0Z3flYKpwXIjhxyeynX7dcvU6mbnmpjHr2Qekpy+RjGi5e5rQPONlZ2+OIiCl8j3D+D/pbvZTdzDRuErnGaYcnEWa3zG9O8reY/s/HWQmGYHKdQ4aOa4cnNPat1FqYomPWXG1u82rmttXKI8tH65edFc2zeNwVWHikjkBnFMWOZZwIszJzItzIWlm3Luv4FULf5ozf8nLdbGbvH0NQZXTNkBYWZWsLeZBvck9ixtW66Z5wtbtr9Fq7MTTX5qeccvVTTmEaEWI0I7CNCD6VMthdooaanrWTOyukZ4AsTmORzbC3W5Cmm1G6+KpeZYX8CR2rtLxuPaRzB7ioy/c1UDlPCe8PH/Kwi1XRVmIWq910Ot08UXa+GeX5wr4BWNsBQkYdXykaPY5rfLkjdcj0uI9C7eFbm7OBqZw5o+pECL+QuJ9llNMao2RUE0cTQxjYHhrRoAMhWdu1NOZlV3PeLN+KbFmc5mMz7vPQUy2A2ihpoqtsz8pkYMmhOYgOGUW66hQwFTTYLZOOuiqGSEsewsLHt5tuHXB7QdNFot54ow726Ta/hZ8bPDy6desIYFZO5eP4ypd0ysH8RP8lxDc1Nf6TFbtyvv6rqwdl9l46GHhxkuJOZ7za7j6OQHYttq1VFWZcPd93013SzatVZmcN2iBFdeIFxulA5kDvIC5CqWx+Br9py2SnNW3gD+zjIbkRXDrSOa3TvQXM14PIg92qOkA5kDvNlWGBbIVDMbFVDSmioRHldGXxjMchHzcT3A+EQfQvmr2Pn/fNTU1VE6upJWARNDonZTZn1JXty2yv5faQWi14PIg9yznHRVvsLspUQYrV1Hwc0tFIzLHCXs+V4GvDjc5otlfrf6yj1TsNiTP3pFHE5wrXsdDJHMxsbQJy92fM4ObdhtoCgujOO0etHSAcyB36KpsF2NrjiOGyyQOiio6dsMrnyRkOcwSAlgY4lwJe3UgL62w2JrJsXNSIjNSmMNaPipsrgwC3AmkY35QJvfrdBa7Xg8iD3IZAOo9arrYrYh8Ncap7Z4vALOHkpoYDcWvw4ZX3PXvXFg+wsr8Yr5aynD6Ka7os7muY5+ZlncMO0Ng7UhBZYN1wYjXthifLIbMja57rc7NBJsOpsOS1+z2ykNFxPg/Ea2Q5jG6Rz2NOvzbXHwBryHYE2twNtXSTRGNsjixxjD+QkyODHX6EE80H3s3tLDXQNnp3ExuuBmBa4FpsbtPlWzMrRzIB8pCgW6TZuSjpuHU0nBqAXZp7xO4gLrtaHMcXGw7QAtDsvsVLBNVnEcNdXGSXPFKHwS2bd3WWRpF7jSyC3GuB5LiratsUbpH/JY0uPbZoJNh1NgoLuk2ZqqNtV8KYYmyzZ4Yi9r8rdejSQ3mBa/RS3aXB21VNJE+Nsl2uyNeARnynI7XlYkaoOPZraiCvgE9M4lhJbZwLXAjmC0964cC2zpquWeKB5LqZ2SQuGVua7h4JPytWlRjdDsvLRQOZVUnCqMzr1F4nZmkizA5ri7pfUBdLYXdwRUV78SpGObJNngMmR92l8hJFibfKbzQWg1wPI37l8mZo5uAPlIVf7vNk6qjkxJkrckUr709n5mWJktlAN2WDmDl08iiGAbuq2JkjaqmMj3PJz8KkqrgtAuJJpmuGt9LILxBRzgOZt3qKbuNlzQ0pjc6d2Z5daoMZc3QCzRG5zWjTlfqtNv4dbCudvj4utvtILCEzftD1habarbCDD2Rvqc+WR/DbkbmOaxOvYNFWmJ7IuqcLhZRYW+OqcyBwqb08eazWlz84lzDNqeXVbveDsdV1VBh8ETOLNC+PjEvaAMsWVzi5xGbwkFkmUAAkgX5X09qNkaeRB7iFBt4uG1szqZlLTQ1FODebiMikkadBeNsrmt+TfqFExsNWCvopoad0ccUrTK4Mpabwc7SbtgmdxBlB592t0Fz5hyvr2LBcL2uL9nVV1tJgdUzG4MQjidLSxw5JOHJG03Ak5tke0W8JpvfotFLi3wjaeieGmP4ojKXxP5MnN7wve3qOt0FxOeBzIHebL4ka2RpabPaRYjQgg8wVVO1GxFZLi8tTwuNTOjDWeDDOGkNaLcGaRgbqHajt8pW32E2KfT1klS9s8WZmThFtPDB9XURwyv8LTn5UErOytEOdNAOnyGru0GEQw34ETI83PI0Nvbtsq82V2Ck/eGIvr6cPppZC+ASOD2EmRxzBgcbHLbmFLaXZCOmpamGl4oEzX2YZXHK5zCLROdfh8+4KMRDbVeuVRiqqZj7t8Z2/ab6wkk7W2zODb6C5Av10uqVod3lTFTlnwNz5bOI40NDNdx5B05mD8vLXLcKw9i9nntw6KCtgZG9peTExxc1t3OtrmNjldyBsFLUlTXg8jceRfS4KSlbGwMYMrWiwGunrXOgFdZuHRiQyiNnFIymTK3OQOQL7Xt5LrsogxZLLKIMWSyyiDFkssogxZLLKICIiDFllEQYssoiDFkssogxZZREBdesoI5m5Zo2SNuDlka14uORs4WuF2EQfLIwBYCwGgA5DyBZssogxZLLKIOGppWSNLJGtexws5jwHNI7CDoV1aLZ+nhdmhp4YnfajijY71tAK2CIMWSyyiDFllEQYssoiAiIgIiICIiAiIgIiICIiAiIgIiICIiAiIgIiICIiAiIgIiICIiAiIgIiICIiAiIgIiICIiAiIgIiICIiAiIgIiICIiAiIgIiICIiAiIgIiICIiAiIgIiICIiAiIgIiICIiAiIgIiICIiAiIgIiICIiAiIgIiICIiAiIgIiICIiAiIgIiICIiAiIgIiICIiAiIgIiICIiAiIgIiICIiAiIgIiICIiAiIgIiICIiAiIgIiICIiAiIg//9k="/>
          <p:cNvSpPr>
            <a:spLocks noChangeAspect="1" noChangeArrowheads="1"/>
          </p:cNvSpPr>
          <p:nvPr/>
        </p:nvSpPr>
        <p:spPr bwMode="auto">
          <a:xfrm>
            <a:off x="4370905" y="2207703"/>
            <a:ext cx="317139" cy="23816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sp>
        <p:nvSpPr>
          <p:cNvPr id="42" name="AutoShape 8" descr="data:image/jpeg;base64,/9j/4AAQSkZJRgABAQAAAQABAAD/2wCEAAkGBhQSERQTEBIVEhIUFxgVFhISFxUVFBcYFhUYGBgUFBYXHSYeFxkjGRUUHy8gIycpLCwsFSAxNTAqNSYrLCkBCQoKDgwNFw8PGDUkHCI1NSw0NTUsNC4sLSk1NS01NCw1MSw1LC4vLCosKiktKS8pLCwsLCwpNSwpNSwpKiwsLP/AABEIALEBHAMBIgACEQEDEQH/xAAcAAEAAgIDAQAAAAAAAAAAAAAABgcBBQMECAL/xABHEAABAwIDBQIICwUIAwEAAAABAAIDBBEFEiEGBxMxQVFxIjVhcoGRsbIUIzIzNEJSc3ShswgVosHDJCVTYpLC0eGEk/AX/8QAGwEBAAIDAQEAAAAAAAAAAAAAAAEEAgMFBgf/xAAxEQEAAQMCBAQEBAcAAAAAAAAAAQIDEQQFEiExsRMiQYEGMlFxNJGhwRQjJDVCYXL/2gAMAwEAAhEDEQA/ALxREQEREBERAREQEREBERAREQEREBERAREQEREBERAREQEREBERAREQEREBERAREQEREBERAREQEREBERAREQEREBERAREQEREBERAREQEREBERAREQEREBERARFglBlF0qzGYIjaaeKM9kkjGH+IhKPGYJTaGeKQ9kcjH+6UHdRYBWUBERAREQEREBERAREQEREBYusr5JQZus3XSqMWij+cljZ572t9pWIMYhebMmjeexr2E/kUZ+HVjOHdusr4Dl9BGDKIiAiIgIiICIiAiIgIiIMEqlN7m9CZk76KieYhHYTTN0eXEX4bD9UAEXI11V2LyTtjKXYhWOPM1Ev5PI/kg1sUD5pA1rXSyvNgAC97iezqSvqqo5IJCyVj4ZmWu1wLHt6jyjtUl3Ti+MUnnP/Seu/vwIGLv1AvFD7D/JEt7ur3qzieOjrXmWKU5I5Xm8kb/qtc76zDy11BI6K9AV45w6oyzROBF2yRuGo5h4Kvje/vElohHT0hDZpWl7pLXMbL2GQHTMSHanlZELIqK1kfzkjGee4N9q44MVhebMmjeexr2uP5FeSI4pqudrbvnnldlbncXOc5x7XGw79FjFMHlpZnQzx8KaO12gi4uLghzdCCLG4KD2GvkvHaFQu6TeROypio6mR00MxyMc8lz432u0Bx1LDa1jyutNvkkIxeeznAZYtASB82OxB6T4g7R61wVOIRx/OSMZflnc1t+65Xk7Z6tnZVQOpgZJw8cJhLnAv5NuL66m/oWNp6KpjqZGYhnNSLF5kcHnwtQQQS21uxB64imDhdpDgeRaQQe4hcVTXRx24kjGX5Z3NbfuuV5c2N2xq6GW1I4u4ngCB13Ruc7RpDejgSLW9Oi6m11FVsqntxLMakgPdxHNfo7UEFpLQPIOSD1lFMHAFrg4Hq0gj1hci8vbtNrJqKthax54E0jY5YiTkIeQ3MByDgSDcK1N8O8KWhbHT0rg2eVpc6S1zGy9gWg6Zib6nlZBY1RWsj+ckYzz3BvtXzT4lFJpHLG/yMe13sK8hyOkqJBnc+aWRwaC9xe5znGwF3dpK58VwWehnMU7DBM0B1muF7EXBDmGx9BQevSqx3obYyxy/Bad5Z4IdI9ujvC5NB6ae1R7dPvSmM8dFWvMrJPBimfrI11rhjz9ZpsQCdQV1t5TSMSnv1yEd2Qf9rTeqmKeTvbBYt3tXi5GcRlG2tc9wABe9x05ucSfzJX3U0j4n5ZGOjeLXa4WcOwrv7L4g2Csgmk+Qx4Lj2Agi/ovf0Kb7abIz19SKik4ckTo2AOEjRqL39oVSmjipmY6vZ6jW06fUU2rkRFuYzn0z9HR3c7aTNqI6aaQyRSeC3Obua62lnHW3SxUx282zfQtj4IY9z3EOa4m4sLjQclDcC3b1sVTBI9jA1kjXOIkBIAOultV0952CSx1b53gCOZ3gEOuTlYL3HRbuKum3OXBuafRarcqOCqOGYzMR6z9P39ne/8A2Sp/wYf4lZ2AYt8IgikJbnexr3NaeRcL2tzXnJWtus2emp+JUShoiliYWEOBNvlajpootXKpq5p3vbNLZscdvyz3WQXLqvxWEGxmjB7C9oPtVJbW7bzVcjmh5ZACQ2NhLbgE2c8jUk9nJaagwSadsj4oy9sQzPNxoNe06nQ6BZzf54pjKpZ+HavCi5fuRS9GxzBwu1wcO0EEfkvu683YbjE1O4PgldGR2HQ97eRCtvC9qfhuF1D3ANlZHI14byvkJDm9gIWVF6KlTX7Jd0mKuLNMzjP0TTjDtHrCyHg8ivMond9p3+p3/K3WBmsfFO2lzFtmumc11nZW3sASe/QarGNRmei7d+G5t08U3Y94xHdfP7xjzZeKzN9nM2/quudz7C5Nh2leY79evp9qtHdxiclXBNTSSE8PK5j3anKT8knqLj81NF/inGGjX7DOkteLFeYjryWWyQEXBuO0cl9XXSwrD+DHlvm1vf8A+7vWu7Zb+bzlURE8pZXkbav6fV/iJf1HL1yvI21f0+r/ABEv6jlKG53TeOKTzn/pPVqVG+zDMxzxTOcCWkmFp5G3MnyKq90/jik85/6T1x7ydl2YfWmGN75GuYJbvy3u9zrgZQNEStWPfThZIAhluSAPiGcybDqtfvO3ZVlfXcen4XC4TGDO8tddpcTpY9qpWl+cZ57PfCvHe7vJno5GUtGQyR0ed8xAc5ocSGtYDoDoTc3RCN7PbsqnD6ynqq2Wlihhkzvc6YDQA8gQLnVRfebjsVZiUs1O7PERGwPsQHZGAEi/S60rBPXVDGOe+eeV4Y0yuLjdx7T8kdfQu9tpsx+76o0xk4pbHG5z7AAue25DR2DpfVEuPYt1sRovxEXvhb3fN44qPNi/TCj+x/jCj/EQ++FIN83jifzYv0wg1u7bxtRffD3HLdb8G/3s/wC5i9jlpd2vjai++HuOW734+NXfcxf7kEa2JH95UX4mL31Lt/QtibPLTs996iOw/jKi/Exe+FLt/njNn4dn6j0ECwX6TT/fRfqNUy34SE4u8HpFEB3WJ9pKhuC/Saf76L9RqmG+7xvL91F7pQRDBK4Q1MEzgS2KVkhAtchrgbC/VbzePtZFiNZ8IhY+NvDYzLJlDrtLjfQkW8L8lpMDomzVMET7hskrGOINjZ7gDY9DqrJ2x2KwfDZI46h1c4yNL28NzHCwNje4FtUFc7OzllZTObzbPER/7Gr0BvG2GdV2np7GZjcrmHTO0aix+0LqrsL/AHFx4cn7xz8SPLmMeXNnGW/kvZXDj+8WnpJzDK2QvABJYARqL9qwrimacVL2grv0X4q08ZqjspCencxxa9pY4aFrhZwPlBXewXaGekfngkLe1p1Y7yObyPfzVhVu02HYm9kD4ZRI85WS5Wtc0n/Nfl33UF2s2ZdQz8Jzs7SMzH2tdtyNR2iyo1UcPmpnk99p9ZRqv5Gpt8NcxnE9Jj/S19jdv4634t44dQBfJe7XAcyw/wAuYWj30fNU3nv91VphVaYZo5GmxY9rr9x1HqurJ3zOvFSnte4/wBbvEmu3OXFq26jR7pZm38tWfZVivSlkLcFBHMUf9JUWryj8R/8Ah/0VjY/yW/iKOVj/AKUYFY+68f2TEPM/pvVc3VjbrvomIeZ/TesLPzr29/g/enurkKd7vH/2XEh04IP8MigjVOd3n0XEvuB7sii11bd3j+kn7094QUKxt1Q+IrvMHuvVdBWNup+YrvMHuvSz80Ne9fgp+8d4VwOSsfct89UeYz3iq4Vj7lvnqj7tnvFLPzwb3/b6/bvC2kRF0XzJgryvvHwp1PidU1w0dIZWntZJ4QI9JI9C9UqMbbbAU+JRhs12SMvw5mAZ236G+jm/5T+SDzpsTjbKOvp6iUExxuOfKLus5rmkgdbXvbyLv7zNqIq+uM8GbhCNkbS8ZSctyTl6C5/JSio/Z9qw74upp3t7XCRht3AOH5re4JuEYyKb4VMJZnxuZGWtIjic4aSWJzPcDbs0v2olSlL84zz2e+FPN+TCMUueRgiI9bh/JSCL9nqQOafhzDZzTbgu+qQf8TTkp1vA3ax4m1hLzDPGCGygBwLTrke3qL6ixuLoh5+2MxNlPiFLNKbRxyhzzYmzdQXaa6Xv6Fs96OORVeJSy0zxJFljaHi9iWs1tfpcqVR/s9VObwquAM7QyQu/0kgfmtti37P7XuZ8HqhExsbWuzxl73vBJdI4hwGt+XSwRKqdkPGFH+Ih98KQb5vHE/mxfphTTBdw0kFRDMa1jhFIyTKIXAnI4G18+l7LY7bbnH19bJUtq2RB4YMhic4jK3LzDx7EFUbtfG1F98Pcct3vx8bO+5i/3KZ7MbkJKSsgqTWMkEL85YInNJ8EiwOc25rvbe7oH4jWGpbVNiBYxmQxl58C+tw8dqIU1sOP7yovxMXvhS3f54zZ+HZ+o9SXAdxMlPVQTmsY8QyNkyiFwJym9r5zZbjeHunfiVU2dtS2ECNseV0Zfyc43uHD7SChcG+k0/30X6jVP9/WFuZiDJrHJNE0A9M0ZIcO+xafSt1Q/s/yRyxyfDmHI9j7cFwvlcHWvn8itTaLZqCuhMNUzOw6gjRzXdHMdzaUHlXAaxsVVTyv0bHNG93WzWvBJt3KY75dqqetqoTSyCWOOItLwCG5nPLrC46AD1qQYl+zy/Mfg1Y0s6CeM5h3uYbH1Bdan/Z6qSfDrIGjtayRx9FyEEC2Mwx1RiFLEwEkzMcbdGscHOcfIA1WXvcoy2uD7aSRtI723B/l61Ptid3VPhrTwryTPFnzvtmI+y0DRjfIPTdbbH9nYayPhztuObXDRzT2tPQrXdo46cQ6W2a2NHqYu1RmOk/ZQmA14gqYZnAlsb2uNtTbrby2K3W8LaaOtnjdCHZI2ZczhlJJN+XRbyt3NSgng1Ebm9BI1zXektuPyXXi3N1P1poQO0Z3flYKpwXIjhxyeynX7dcvU6mbnmpjHr2Qekpy+RjGi5e5rQPONlZ2+OIiCl8j3D+D/pbvZTdzDRuErnGaYcnEWa3zG9O8reY/s/HWQmGYHKdQ4aOa4cnNPat1FqYomPWXG1u82rmttXKI8tH65edFc2zeNwVWHikjkBnFMWOZZwIszJzItzIWlm3Luv4FULf5ozf8nLdbGbvH0NQZXTNkBYWZWsLeZBvck9ixtW66Z5wtbtr9Fq7MTTX5qeccvVTTmEaEWI0I7CNCD6VMthdooaanrWTOyukZ4AsTmORzbC3W5Cmm1G6+KpeZYX8CR2rtLxuPaRzB7ioy/c1UDlPCe8PH/Kwi1XRVmIWq910Ot08UXa+GeX5wr4BWNsBQkYdXykaPY5rfLkjdcj0uI9C7eFbm7OBqZw5o+pECL+QuJ9llNMao2RUE0cTQxjYHhrRoAMhWdu1NOZlV3PeLN+KbFmc5mMz7vPQUy2A2ihpoqtsz8pkYMmhOYgOGUW66hQwFTTYLZOOuiqGSEsewsLHt5tuHXB7QdNFot54ow726Ta/hZ8bPDy6desIYFZO5eP4ypd0ysH8RP8lxDc1Nf6TFbtyvv6rqwdl9l46GHhxkuJOZ7za7j6OQHYttq1VFWZcPd93013SzatVZmcN2iBFdeIFxulA5kDvIC5CqWx+Br9py2SnNW3gD+zjIbkRXDrSOa3TvQXM14PIg92qOkA5kDvNlWGBbIVDMbFVDSmioRHldGXxjMchHzcT3A+EQfQvmr2Pn/fNTU1VE6upJWARNDonZTZn1JXty2yv5faQWi14PIg9yznHRVvsLspUQYrV1Hwc0tFIzLHCXs+V4GvDjc5otlfrf6yj1TsNiTP3pFHE5wrXsdDJHMxsbQJy92fM4ObdhtoCgujOO0etHSAcyB36KpsF2NrjiOGyyQOiio6dsMrnyRkOcwSAlgY4lwJe3UgL62w2JrJsXNSIjNSmMNaPipsrgwC3AmkY35QJvfrdBa7Xg8iD3IZAOo9arrYrYh8Ncap7Z4vALOHkpoYDcWvw4ZX3PXvXFg+wsr8Yr5aynD6Ka7os7muY5+ZlncMO0Ng7UhBZYN1wYjXthifLIbMja57rc7NBJsOpsOS1+z2ykNFxPg/Ea2Q5jG6Rz2NOvzbXHwBryHYE2twNtXSTRGNsjixxjD+QkyODHX6EE80H3s3tLDXQNnp3ExuuBmBa4FpsbtPlWzMrRzIB8pCgW6TZuSjpuHU0nBqAXZp7xO4gLrtaHMcXGw7QAtDsvsVLBNVnEcNdXGSXPFKHwS2bd3WWRpF7jSyC3GuB5LiratsUbpH/JY0uPbZoJNh1NgoLuk2ZqqNtV8KYYmyzZ4Yi9r8rdejSQ3mBa/RS3aXB21VNJE+Nsl2uyNeARnynI7XlYkaoOPZraiCvgE9M4lhJbZwLXAjmC0964cC2zpquWeKB5LqZ2SQuGVua7h4JPytWlRjdDsvLRQOZVUnCqMzr1F4nZmkizA5ri7pfUBdLYXdwRUV78SpGObJNngMmR92l8hJFibfKbzQWg1wPI37l8mZo5uAPlIVf7vNk6qjkxJkrckUr709n5mWJktlAN2WDmDl08iiGAbuq2JkjaqmMj3PJz8KkqrgtAuJJpmuGt9LILxBRzgOZt3qKbuNlzQ0pjc6d2Z5daoMZc3QCzRG5zWjTlfqtNv4dbCudvj4utvtILCEzftD1habarbCDD2Rvqc+WR/DbkbmOaxOvYNFWmJ7IuqcLhZRYW+OqcyBwqb08eazWlz84lzDNqeXVbveDsdV1VBh8ETOLNC+PjEvaAMsWVzi5xGbwkFkmUAAkgX5X09qNkaeRB7iFBt4uG1szqZlLTQ1FODebiMikkadBeNsrmt+TfqFExsNWCvopoad0ccUrTK4Mpabwc7SbtgmdxBlB592t0Fz5hyvr2LBcL2uL9nVV1tJgdUzG4MQjidLSxw5JOHJG03Ak5tke0W8JpvfotFLi3wjaeieGmP4ojKXxP5MnN7wve3qOt0FxOeBzIHebL4ka2RpabPaRYjQgg8wVVO1GxFZLi8tTwuNTOjDWeDDOGkNaLcGaRgbqHajt8pW32E2KfT1klS9s8WZmThFtPDB9XURwyv8LTn5UErOytEOdNAOnyGru0GEQw34ETI83PI0Nvbtsq82V2Ck/eGIvr6cPppZC+ASOD2EmRxzBgcbHLbmFLaXZCOmpamGl4oEzX2YZXHK5zCLROdfh8+4KMRDbVeuVRiqqZj7t8Z2/ab6wkk7W2zODb6C5Av10uqVod3lTFTlnwNz5bOI40NDNdx5B05mD8vLXLcKw9i9nntw6KCtgZG9peTExxc1t3OtrmNjldyBsFLUlTXg8jceRfS4KSlbGwMYMrWiwGunrXOgFdZuHRiQyiNnFIymTK3OQOQL7Xt5LrsogxZLLKIMWSyyiDFkssogxZLLKICIiDFllEQYssoiDFkssogxZZREBdesoI5m5Zo2SNuDlka14uORs4WuF2EQfLIwBYCwGgA5DyBZssogxZLLKIOGppWSNLJGtexws5jwHNI7CDoV1aLZ+nhdmhp4YnfajijY71tAK2CIMWSyyiDFllEQYssoiAiIgIiICIiAiIgIiICIiAiIgIiICIiAiIgIiICIiAiIgIiICIiAiIgIiICIiAiIgIiICIiAiIgIiICIiAiIgIiICIiAiIgIiICIiAiIgIiICIiAiIgIiICIiAiIgIiICIiAiIgIiICIiAiIgIiICIiAiIgIiICIiAiIgIiICIiAiIgIiICIiAiIgIiICIiAiIgIiICIiAiIgIiICIiAiIgIiICIiAiIgIiICIiAiIgIiICIiAiIg//9k="/>
          <p:cNvSpPr>
            <a:spLocks noChangeAspect="1" noChangeArrowheads="1"/>
          </p:cNvSpPr>
          <p:nvPr/>
        </p:nvSpPr>
        <p:spPr bwMode="auto">
          <a:xfrm>
            <a:off x="4553624" y="2207703"/>
            <a:ext cx="317139" cy="23816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sp>
        <p:nvSpPr>
          <p:cNvPr id="44" name="AutoShape 10" descr="data:image/jpeg;base64,/9j/4AAQSkZJRgABAQAAAQABAAD/2wCEAAkGBhQSERQTEBIVEhIUFxgVFhISFxUVFBcYFhUYGBgUFBYXHSYeFxkjGRUUHy8gIycpLCwsFSAxNTAqNSYrLCkBCQoKDgwNFw8PGDUkHCI1NSw0NTUsNC4sLSk1NS01NCw1MSw1LC4vLCosKiktKS8pLCwsLCwpNSwpNSwpKiwsLP/AABEIALEBHAMBIgACEQEDEQH/xAAcAAEAAgIDAQAAAAAAAAAAAAAABgcBBQMECAL/xABHEAABAwIDBQIICwUIAwEAAAABAAIDBBEFEiEGBxMxQVFxIjVhcoGRsbIUIzIzNEJSc3ShswgVosHDJCVTYpLC0eGEk/AX/8QAGwEBAAIDAQEAAAAAAAAAAAAAAAEEAgMFBgf/xAAxEQEAAQMCBAQEBAcAAAAAAAAAAQIDEQQFEiExsRMiQYEGMlFxNJGhwRQjJDVCYXL/2gAMAwEAAhEDEQA/ALxREQEREBERAREQEREBERAREQEREBERAREQEREBERAREQEREBERAREQEREBERAREQEREBERAREQEREBERAREQEREBERAREQEREBERAREQEREBERAREQEREBERARFglBlF0qzGYIjaaeKM9kkjGH+IhKPGYJTaGeKQ9kcjH+6UHdRYBWUBERAREQEREBERAREQEREBYusr5JQZus3XSqMWij+cljZ572t9pWIMYhebMmjeexr2E/kUZ+HVjOHdusr4Dl9BGDKIiAiIgIiICIiAiIgIiIMEqlN7m9CZk76KieYhHYTTN0eXEX4bD9UAEXI11V2LyTtjKXYhWOPM1Ev5PI/kg1sUD5pA1rXSyvNgAC97iezqSvqqo5IJCyVj4ZmWu1wLHt6jyjtUl3Ti+MUnnP/Seu/vwIGLv1AvFD7D/JEt7ur3qzieOjrXmWKU5I5Xm8kb/qtc76zDy11BI6K9AV45w6oyzROBF2yRuGo5h4Kvje/vElohHT0hDZpWl7pLXMbL2GQHTMSHanlZELIqK1kfzkjGee4N9q44MVhebMmjeexr2uP5FeSI4pqudrbvnnldlbncXOc5x7XGw79FjFMHlpZnQzx8KaO12gi4uLghzdCCLG4KD2GvkvHaFQu6TeROypio6mR00MxyMc8lz432u0Bx1LDa1jyutNvkkIxeeznAZYtASB82OxB6T4g7R61wVOIRx/OSMZflnc1t+65Xk7Z6tnZVQOpgZJw8cJhLnAv5NuL66m/oWNp6KpjqZGYhnNSLF5kcHnwtQQQS21uxB64imDhdpDgeRaQQe4hcVTXRx24kjGX5Z3NbfuuV5c2N2xq6GW1I4u4ngCB13Ruc7RpDejgSLW9Oi6m11FVsqntxLMakgPdxHNfo7UEFpLQPIOSD1lFMHAFrg4Hq0gj1hci8vbtNrJqKthax54E0jY5YiTkIeQ3MByDgSDcK1N8O8KWhbHT0rg2eVpc6S1zGy9gWg6Zib6nlZBY1RWsj+ckYzz3BvtXzT4lFJpHLG/yMe13sK8hyOkqJBnc+aWRwaC9xe5znGwF3dpK58VwWehnMU7DBM0B1muF7EXBDmGx9BQevSqx3obYyxy/Bad5Z4IdI9ujvC5NB6ae1R7dPvSmM8dFWvMrJPBimfrI11rhjz9ZpsQCdQV1t5TSMSnv1yEd2Qf9rTeqmKeTvbBYt3tXi5GcRlG2tc9wABe9x05ucSfzJX3U0j4n5ZGOjeLXa4WcOwrv7L4g2Csgmk+Qx4Lj2Agi/ovf0Kb7abIz19SKik4ckTo2AOEjRqL39oVSmjipmY6vZ6jW06fUU2rkRFuYzn0z9HR3c7aTNqI6aaQyRSeC3Obua62lnHW3SxUx282zfQtj4IY9z3EOa4m4sLjQclDcC3b1sVTBI9jA1kjXOIkBIAOultV0952CSx1b53gCOZ3gEOuTlYL3HRbuKum3OXBuafRarcqOCqOGYzMR6z9P39ne/8A2Sp/wYf4lZ2AYt8IgikJbnexr3NaeRcL2tzXnJWtus2emp+JUShoiliYWEOBNvlajpootXKpq5p3vbNLZscdvyz3WQXLqvxWEGxmjB7C9oPtVJbW7bzVcjmh5ZACQ2NhLbgE2c8jUk9nJaagwSadsj4oy9sQzPNxoNe06nQ6BZzf54pjKpZ+HavCi5fuRS9GxzBwu1wcO0EEfkvu683YbjE1O4PgldGR2HQ97eRCtvC9qfhuF1D3ANlZHI14byvkJDm9gIWVF6KlTX7Jd0mKuLNMzjP0TTjDtHrCyHg8ivMond9p3+p3/K3WBmsfFO2lzFtmumc11nZW3sASe/QarGNRmei7d+G5t08U3Y94xHdfP7xjzZeKzN9nM2/quudz7C5Nh2leY79evp9qtHdxiclXBNTSSE8PK5j3anKT8knqLj81NF/inGGjX7DOkteLFeYjryWWyQEXBuO0cl9XXSwrD+DHlvm1vf8A+7vWu7Zb+bzlURE8pZXkbav6fV/iJf1HL1yvI21f0+r/ABEv6jlKG53TeOKTzn/pPVqVG+zDMxzxTOcCWkmFp5G3MnyKq90/jik85/6T1x7ydl2YfWmGN75GuYJbvy3u9zrgZQNEStWPfThZIAhluSAPiGcybDqtfvO3ZVlfXcen4XC4TGDO8tddpcTpY9qpWl+cZ57PfCvHe7vJno5GUtGQyR0ed8xAc5ocSGtYDoDoTc3RCN7PbsqnD6ynqq2Wlihhkzvc6YDQA8gQLnVRfebjsVZiUs1O7PERGwPsQHZGAEi/S60rBPXVDGOe+eeV4Y0yuLjdx7T8kdfQu9tpsx+76o0xk4pbHG5z7AAue25DR2DpfVEuPYt1sRovxEXvhb3fN44qPNi/TCj+x/jCj/EQ++FIN83jifzYv0wg1u7bxtRffD3HLdb8G/3s/wC5i9jlpd2vjai++HuOW734+NXfcxf7kEa2JH95UX4mL31Lt/QtibPLTs996iOw/jKi/Exe+FLt/njNn4dn6j0ECwX6TT/fRfqNUy34SE4u8HpFEB3WJ9pKhuC/Saf76L9RqmG+7xvL91F7pQRDBK4Q1MEzgS2KVkhAtchrgbC/VbzePtZFiNZ8IhY+NvDYzLJlDrtLjfQkW8L8lpMDomzVMET7hskrGOINjZ7gDY9DqrJ2x2KwfDZI46h1c4yNL28NzHCwNje4FtUFc7OzllZTObzbPER/7Gr0BvG2GdV2np7GZjcrmHTO0aix+0LqrsL/AHFx4cn7xz8SPLmMeXNnGW/kvZXDj+8WnpJzDK2QvABJYARqL9qwrimacVL2grv0X4q08ZqjspCencxxa9pY4aFrhZwPlBXewXaGekfngkLe1p1Y7yObyPfzVhVu02HYm9kD4ZRI85WS5Wtc0n/Nfl33UF2s2ZdQz8Jzs7SMzH2tdtyNR2iyo1UcPmpnk99p9ZRqv5Gpt8NcxnE9Jj/S19jdv4634t44dQBfJe7XAcyw/wAuYWj30fNU3nv91VphVaYZo5GmxY9rr9x1HqurJ3zOvFSnte4/wBbvEmu3OXFq26jR7pZm38tWfZVivSlkLcFBHMUf9JUWryj8R/8Ah/0VjY/yW/iKOVj/AKUYFY+68f2TEPM/pvVc3VjbrvomIeZ/TesLPzr29/g/enurkKd7vH/2XEh04IP8MigjVOd3n0XEvuB7sii11bd3j+kn7094QUKxt1Q+IrvMHuvVdBWNup+YrvMHuvSz80Ne9fgp+8d4VwOSsfct89UeYz3iq4Vj7lvnqj7tnvFLPzwb3/b6/bvC2kRF0XzJgryvvHwp1PidU1w0dIZWntZJ4QI9JI9C9UqMbbbAU+JRhs12SMvw5mAZ236G+jm/5T+SDzpsTjbKOvp6iUExxuOfKLus5rmkgdbXvbyLv7zNqIq+uM8GbhCNkbS8ZSctyTl6C5/JSio/Z9qw74upp3t7XCRht3AOH5re4JuEYyKb4VMJZnxuZGWtIjic4aSWJzPcDbs0v2olSlL84zz2e+FPN+TCMUueRgiI9bh/JSCL9nqQOafhzDZzTbgu+qQf8TTkp1vA3ax4m1hLzDPGCGygBwLTrke3qL6ixuLoh5+2MxNlPiFLNKbRxyhzzYmzdQXaa6Xv6Fs96OORVeJSy0zxJFljaHi9iWs1tfpcqVR/s9VObwquAM7QyQu/0kgfmtti37P7XuZ8HqhExsbWuzxl73vBJdI4hwGt+XSwRKqdkPGFH+Ih98KQb5vHE/mxfphTTBdw0kFRDMa1jhFIyTKIXAnI4G18+l7LY7bbnH19bJUtq2RB4YMhic4jK3LzDx7EFUbtfG1F98Pcct3vx8bO+5i/3KZ7MbkJKSsgqTWMkEL85YInNJ8EiwOc25rvbe7oH4jWGpbVNiBYxmQxl58C+tw8dqIU1sOP7yovxMXvhS3f54zZ+HZ+o9SXAdxMlPVQTmsY8QyNkyiFwJym9r5zZbjeHunfiVU2dtS2ECNseV0Zfyc43uHD7SChcG+k0/30X6jVP9/WFuZiDJrHJNE0A9M0ZIcO+xafSt1Q/s/yRyxyfDmHI9j7cFwvlcHWvn8itTaLZqCuhMNUzOw6gjRzXdHMdzaUHlXAaxsVVTyv0bHNG93WzWvBJt3KY75dqqetqoTSyCWOOItLwCG5nPLrC46AD1qQYl+zy/Mfg1Y0s6CeM5h3uYbH1Bdan/Z6qSfDrIGjtayRx9FyEEC2Mwx1RiFLEwEkzMcbdGscHOcfIA1WXvcoy2uD7aSRtI723B/l61Ptid3VPhrTwryTPFnzvtmI+y0DRjfIPTdbbH9nYayPhztuObXDRzT2tPQrXdo46cQ6W2a2NHqYu1RmOk/ZQmA14gqYZnAlsb2uNtTbrby2K3W8LaaOtnjdCHZI2ZczhlJJN+XRbyt3NSgng1Ebm9BI1zXektuPyXXi3N1P1poQO0Z3flYKpwXIjhxyeynX7dcvU6mbnmpjHr2Qekpy+RjGi5e5rQPONlZ2+OIiCl8j3D+D/pbvZTdzDRuErnGaYcnEWa3zG9O8reY/s/HWQmGYHKdQ4aOa4cnNPat1FqYomPWXG1u82rmttXKI8tH65edFc2zeNwVWHikjkBnFMWOZZwIszJzItzIWlm3Luv4FULf5ozf8nLdbGbvH0NQZXTNkBYWZWsLeZBvck9ixtW66Z5wtbtr9Fq7MTTX5qeccvVTTmEaEWI0I7CNCD6VMthdooaanrWTOyukZ4AsTmORzbC3W5Cmm1G6+KpeZYX8CR2rtLxuPaRzB7ioy/c1UDlPCe8PH/Kwi1XRVmIWq910Ot08UXa+GeX5wr4BWNsBQkYdXykaPY5rfLkjdcj0uI9C7eFbm7OBqZw5o+pECL+QuJ9llNMao2RUE0cTQxjYHhrRoAMhWdu1NOZlV3PeLN+KbFmc5mMz7vPQUy2A2ihpoqtsz8pkYMmhOYgOGUW66hQwFTTYLZOOuiqGSEsewsLHt5tuHXB7QdNFot54ow726Ta/hZ8bPDy6desIYFZO5eP4ypd0ysH8RP8lxDc1Nf6TFbtyvv6rqwdl9l46GHhxkuJOZ7za7j6OQHYttq1VFWZcPd93013SzatVZmcN2iBFdeIFxulA5kDvIC5CqWx+Br9py2SnNW3gD+zjIbkRXDrSOa3TvQXM14PIg92qOkA5kDvNlWGBbIVDMbFVDSmioRHldGXxjMchHzcT3A+EQfQvmr2Pn/fNTU1VE6upJWARNDonZTZn1JXty2yv5faQWi14PIg9yznHRVvsLspUQYrV1Hwc0tFIzLHCXs+V4GvDjc5otlfrf6yj1TsNiTP3pFHE5wrXsdDJHMxsbQJy92fM4ObdhtoCgujOO0etHSAcyB36KpsF2NrjiOGyyQOiio6dsMrnyRkOcwSAlgY4lwJe3UgL62w2JrJsXNSIjNSmMNaPipsrgwC3AmkY35QJvfrdBa7Xg8iD3IZAOo9arrYrYh8Ncap7Z4vALOHkpoYDcWvw4ZX3PXvXFg+wsr8Yr5aynD6Ka7os7muY5+ZlncMO0Ng7UhBZYN1wYjXthifLIbMja57rc7NBJsOpsOS1+z2ykNFxPg/Ea2Q5jG6Rz2NOvzbXHwBryHYE2twNtXSTRGNsjixxjD+QkyODHX6EE80H3s3tLDXQNnp3ExuuBmBa4FpsbtPlWzMrRzIB8pCgW6TZuSjpuHU0nBqAXZp7xO4gLrtaHMcXGw7QAtDsvsVLBNVnEcNdXGSXPFKHwS2bd3WWRpF7jSyC3GuB5LiratsUbpH/JY0uPbZoJNh1NgoLuk2ZqqNtV8KYYmyzZ4Yi9r8rdejSQ3mBa/RS3aXB21VNJE+Nsl2uyNeARnynI7XlYkaoOPZraiCvgE9M4lhJbZwLXAjmC0964cC2zpquWeKB5LqZ2SQuGVua7h4JPytWlRjdDsvLRQOZVUnCqMzr1F4nZmkizA5ri7pfUBdLYXdwRUV78SpGObJNngMmR92l8hJFibfKbzQWg1wPI37l8mZo5uAPlIVf7vNk6qjkxJkrckUr709n5mWJktlAN2WDmDl08iiGAbuq2JkjaqmMj3PJz8KkqrgtAuJJpmuGt9LILxBRzgOZt3qKbuNlzQ0pjc6d2Z5daoMZc3QCzRG5zWjTlfqtNv4dbCudvj4utvtILCEzftD1habarbCDD2Rvqc+WR/DbkbmOaxOvYNFWmJ7IuqcLhZRYW+OqcyBwqb08eazWlz84lzDNqeXVbveDsdV1VBh8ETOLNC+PjEvaAMsWVzi5xGbwkFkmUAAkgX5X09qNkaeRB7iFBt4uG1szqZlLTQ1FODebiMikkadBeNsrmt+TfqFExsNWCvopoad0ccUrTK4Mpabwc7SbtgmdxBlB592t0Fz5hyvr2LBcL2uL9nVV1tJgdUzG4MQjidLSxw5JOHJG03Ak5tke0W8JpvfotFLi3wjaeieGmP4ojKXxP5MnN7wve3qOt0FxOeBzIHebL4ka2RpabPaRYjQgg8wVVO1GxFZLi8tTwuNTOjDWeDDOGkNaLcGaRgbqHajt8pW32E2KfT1klS9s8WZmThFtPDB9XURwyv8LTn5UErOytEOdNAOnyGru0GEQw34ETI83PI0Nvbtsq82V2Ck/eGIvr6cPppZC+ASOD2EmRxzBgcbHLbmFLaXZCOmpamGl4oEzX2YZXHK5zCLROdfh8+4KMRDbVeuVRiqqZj7t8Z2/ab6wkk7W2zODb6C5Av10uqVod3lTFTlnwNz5bOI40NDNdx5B05mD8vLXLcKw9i9nntw6KCtgZG9peTExxc1t3OtrmNjldyBsFLUlTXg8jceRfS4KSlbGwMYMrWiwGunrXOgFdZuHRiQyiNnFIymTK3OQOQL7Xt5LrsogxZLLKIMWSyyiDFkssogxZLLKICIiDFllEQYssoiDFkssogxZZREBdesoI5m5Zo2SNuDlka14uORs4WuF2EQfLIwBYCwGgA5DyBZssogxZLLKIOGppWSNLJGtexws5jwHNI7CDoV1aLZ+nhdmhp4YnfajijY71tAK2CIMWSyyiDFllEQYssoiAiIgIiICIiAiIgIiICIiAiIgIiICIiAiIgIiICIiAiIgIiICIiAiIgIiICIiAiIgIiICIiAiIgIiICIiAiIgIiICIiAiIgIiICIiAiIgIiICIiAiIgIiICIiAiIgIiICIiAiIgIiICIiAiIgIiICIiAiIgIiICIiAiIgIiICIiAiIgIiICIiAiIgIiICIiAiIgIiICIiAiIgIiICIiAiIgIiICIiAiIgIiICIiAiIgIiICIiAiIg//9k="/>
          <p:cNvSpPr>
            <a:spLocks noChangeAspect="1" noChangeArrowheads="1"/>
          </p:cNvSpPr>
          <p:nvPr/>
        </p:nvSpPr>
        <p:spPr bwMode="auto">
          <a:xfrm>
            <a:off x="4736341" y="3107823"/>
            <a:ext cx="317139" cy="23816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sp>
        <p:nvSpPr>
          <p:cNvPr id="46" name="AutoShape 14" descr="data:image/jpeg;base64,/9j/4AAQSkZJRgABAQAAAQABAAD/2wCEAAkGBg8REBEREBAVEBIQEBAQDxQPFBAPEBAWFRUVFBUQEhIYHSceGBkjGhUTHzAgJCcpLCwsFR4xNTAqNSYrLCkBCQoKDgwOGg8PGi0lHiQ1NSotLSwvNCwsNCwsLS0vNSwqLC8vKiwsNSwqLSkwLC0sMykqNSwsMi8sLCk2KSwsNP/AABEIAJ8BPgMBIgACEQEDEQH/xAAcAAEAAQUBAQAAAAAAAAAAAAAABQMEBgcIAQL/xABBEAACAQMBBQQGBwYEBwAAAAAAAQIDBBESBQYhMXETQVGBByIyYZHBFEJSYnKhsTQ1Q4KDsiMzc6JTY2SEwtHw/8QAGgEBAAMBAQEAAAAAAAAAAAAAAAEEBQMCBv/EACsRAQACAQMDAwIGAwAAAAAAAAABAgMEETESIUEFE1EigSORscHR4RQycf/aAAwDAQACEQMRAD8A3iAAAAAAAAAAAAAAAAAAAAAAAAAAAAAAAAAAAAAAAAAAAAAAAAAAAAAAAAAAAAAAAAAAAAAAAAAAALaO0aLeFVg2uDxOHw5laNaL5ST6NMnaURaJfYGQQkAAAAAAAAAAAAAAAAAAAAAAAAAAAAAAAAAAAAAAAAAAAAAfFatGEXKTUYxTlJyeEkuLbfgal3x9Ik7hyo20nToLKclmM63zjH3c33+B76Tt9HVqSs6Mv8KnLFdr+JNfU/DF/F9DA4zNbSaaIjrvz4YWv1kzM48c9vMrpSRdVKFSmoOScO0h2kM8G4ttKWPB4eDIfR1uj9LqdvWjmhSljD5VZrjp/CuGfJeJY79XvabQuMcqco0o45JQilheeS/GaJydEeOWVbTTXF7tvPaP5R9O+qLlUmukpL5mc+izeydRzta03JvVUoSm23j61PL+K8zW1epiEumPjwKuxbudGcKtN6ZwkpQfg+neRnxRlr0mlzWwW9zx+zdu8u91GzWn/MrNZjTT5fem+5fmzX1Xfe/lJy7dxy86YqKjH3JNGO1bqU5SnOTlKTblKTy233tktu7sSVzOTb0UaUddep9mK44X3nhnjFpsWCm9u/zu9Z9bqNVkiuOZiPER+6Rp79bQX8fPWFN/IuIekC+XOUH1px+RjV3cxnOUox0RziEV9WK9le945vxyfCkWYwYp5pH5KM6vUVnaMk/nLK6/pQuaUXOcaTS7tMk2+5L1jINx/SDTv806kVRuEm9KbcKi8YN8crvXn00vvDWn2sack4qMIySfDVrSkp9MNHuy7idOcZwk4zg1KMlzTXJlPNpsV94pGzX02rz4qxbJaZ38T8OlwQ26u8Eby3jU4Ka9WtFfVku9e580TJh2rNJms8vpKXrkrFq8SAA8vYAAAAAAAAAAAAAAAAAAAAAAAAAAAAAGN7/7x/QrKc4vFWp/hUPFSkn638qTfkjJDSXpm206l7C3T9W2pptffqes/wDaoHfT067xEq+pydGOZjlhKqefUvtk2E7itToU/bqzUF4LPOT9yWX5EVGZmfo+tmpVK/LC7KDXPjxm0+mF5s2cmTopNmBjw+5eKttW9zbWVGFvS9bsoqOI+PfKT8W8t9TRl7eOpVqVHzqVJzf80m/mbGuq+mnUl9mnN/CLZqqMypoebWlc9TjtSscJnYu0VRrKq1q0xnhdzk4tRz7sspVrqU5ynN5lJttlhGZ9xmaURHV1eWNaZ6ejxyltk7PqXFaFGkszm8LwS75P3JcTYu91KnYbNjbUudaShKX1p/WqTfXCXR4KW4OzadnQ7eqs168U4x76dPnFPwb5vyMf9Iu2ZVrinB4Sp08pLuc3n9FEpTl97PFI4jv94aFcH+PpbZJ/2t2+0/0xxTLi0pOc4QXOcox+LwWCmTu6VLVcxf8Aw4yn58l+poZMnRSbfDHw4fcyVp8yyfbe6Vnd1I1KsZKUacKS7KWhaYZ05WHx48yxj6PrNcpVV/PB/wDiT/aEnsbZ/aPXL2Ivh95/+j5yM2SvEy+0tp8d+awobn7rK2lKpCpPTOOlxnpal3qXBcMcfizKgDne9rzvbl0x4q4q9NI2gAB4dAAAAAAAAAAAAAAAAAAAAAAAAAAAAAAOX96do9vfXVXOddxV0/hUnGP+2KOnazajJpZaTaXi8cEcpbR2Zc0JNXFCpRk3x7WEoc/e+DL2j23mVLVxMxEPFM2ju3bdla0Y97jrl1l63zRqu1jrnCP25Rj8Wkb+3c3c7XFSosUlwiuTqY4eUf1Ourv9MQ4aTH9UyidoWFSVldVfZhC3qvL+s9L4R8epqaMzoTfxKOy7xJYSt5pJcElw4JHOkZnrRT9MufqEb2hdxmTO7GzfpFeMZLMIevU96XKPm8L4mPxmbG3LseztlNr1qz1v8K4RX6vzLOfL0UmY5U9Ng9zJETxyyftDW28N1ruqz8JuK6R9X5GxbenKcsQi5Pnw7l4t9yNS1q+qcpfalJ/FtlTQR9UyueqT9FariMzK9yY/50/wRX5t/Iw2MzNdz1i3b+1Ul+SSLmrttilnen499RE/G/6MssbeVWpGC7+LfglzZmlGkoxUYrCisIid2bHRT7Rr1qnFe6Pd8efwJkwZfUQAAhIAAAAAAAAAAAAAAAAAAAAAAAAAAAAAAAAfFahGacZxUovmpJST6pn2AMXu/RpsqpUjV+ixpzhOM06LdJNp5xKEfVa8jJ4xSSSWEuCS4Je49B6m0zzKIrEcIPfi3lPZ15CEXKUreppjFOUm8ZwkubOapJxbjJOMlzUk4yXVPidYljtLYdrcLTcUKdZf8yEZNdG+K8ixgz+122Vs+n93vu5ksqLqVIU1znOMF5vBu7Yuwp1cKPqUoJR1e5cMRXey5peinZsK8K9OE6bpy1aIzlKnLg1hqWWufczMIQUUkkkksJLgl7kTqM8ZNtnnTaecW+6MvrenbWld01jRQqzb724wby338jnCE+XRHRO+9XTs29f/AEtZfGLXzOcFMs6HiZVPUY3msLuMzYu5Fo6lKhTX15Scumptv4I1nGZuj0U2maEar7qahHq25S+R01s/h/dw9Pr+LP8Az+GexikklwSWEegGO3gAAAAAAAAAAAAAAAAAAAAAAAAAAAAAAAAAAAAAAAAEPZ7YqzuqlGVFxhDVpnifrYxji1jvL652lSpyhCc0pVGlCPOUsvC4dQLoAAeNZIDau4ezbnLqWsFJ/XpLsp9cwxnzyVN59u1LZUtEYy1uSevPDGOWH7ybg8pP3I9Raa94l5msW7TDWO0/QjSeXa3MoeEa0VUj01Rw1+Zmm52w52dnSoVHFzhq1uDbi22+TaT5Y7ibB7vmveOm0udMNKW6qwAMgt2tvVLl1VOMV2enGnPHLlzy/ccnZOggtm7eqVLurQlGKjT7TS1nU9Mklnj7ydAAAAAAAAAAAAAAAAAAAAAAAAAAAAAAAAAh96b+pRoa6UtMu0gs4UuDz3Mhqm0No1KH0iEo06cYp4SWueOEqnFYxlPhwJLfb9l/q0/1Z7R/dn/av+1koR9ptS/u6f8Ag6KfZrE5PGak+eI5Txwx8S93T23UrqpCtxnTw84SbTysNLvTX5nzuJ+zS/1pfpEsdy/2i5/+/iSJF7s3bFad/WoylmnDtNKwljGnHHn3shds0rtXdFVJwdRyXYtL1YrX6urh4l9sf96XH9X9Ynu9s+zu7WrJPTHS3j7s8tL34YEtK/q21tKpdNVKik1HRwUs+zHkRlnW2pcR7WE6dKD4wi0uK93BvHUr7xTjd2jnQfaKnUUnhNN4XrJJ+Clk82HvTbRt4RqT0SpxUWmpNPHDMWkQLbf3lb58Z5+ERf3W0o0/pGqNOmtLVNJSlGLwk5ZXHms8Rv7JONu+5ub/ACiTO8X7FW/0l8iR7ZbcUrT6TNY0xk5peMW00urX5kRaXG0bqLq06sKMMtU44T1Y7s4fTI2XaSq7LnCHGTdRxXi1PVjzwQ+x6FhKDVxOdKpFtPi4xazwxw4PuaAyrdrbM68JxqJKpSlpnjgnzw8ePBryIncT2rnrD9Zkpu1aWsVVlbSlNNqEnJtrKWeGV94i9xPauesP1mQPdhfvO5/rf3xMvMQ2F+87n+t/fEy8SQAAhIAAAAAAAAAAAAAAAAAAAAAAAAAAAAApXFrCotNSKnHKeJJNZXfgK2ho7PStGnTpwtOPDHgVQBStrSnTWmnCMFnOIpRWfHB8W9hSptyhTjBy9pxSTfHPEuABQp2FKM3UjTipyzmSSUnnnln1c2tOotNSEZrniSTXUqgCjbWlOnHTTgoRznEVhZ8ShV2NbSeqVGDfe3GPHr4l6ALe4sKVRJVKcZqPs6knjoVKtCMouMoqUWsNNZTXhgqACnb28KcdMIqEeLxFJLjz4Fvc7Ht6j1TowlLvbisvq+8vABSt7WFOOmnBQXhFJLqfNtY0qeezpxhq9rSlHPUrgChTsaUZupGnFTlnVJJKTzxeWVwAAAAAAAAAAAAAAAAAAAAAAAAAAAAAAAAAAAAAAAAAAAAAAAAAAAAAAAAAAAAAAAAAAAAAAD//2Q=="/>
          <p:cNvSpPr>
            <a:spLocks noChangeAspect="1" noChangeArrowheads="1"/>
          </p:cNvSpPr>
          <p:nvPr/>
        </p:nvSpPr>
        <p:spPr bwMode="auto">
          <a:xfrm>
            <a:off x="4919060" y="3107823"/>
            <a:ext cx="317139" cy="23816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sp>
        <p:nvSpPr>
          <p:cNvPr id="51" name="AutoShape 16" descr="data:image/jpeg;base64,/9j/4AAQSkZJRgABAQAAAQABAAD/2wCEAAkGBg8REBEREBAVEBIQEBAQDxQPFBAPEBAWFRUVFBUQEhIYHSceGBkjGhUTHzAgJCcpLCwsFR4xNTAqNSYrLCkBCQoKDgwOGg8PGi0lHiQ1NSotLSwvNCwsNCwsLS0vNSwqLC8vKiwsNSwqLSkwLC0sMykqNSwsMi8sLCk2KSwsNP/AABEIAJ8BPgMBIgACEQEDEQH/xAAcAAEAAQUBAQAAAAAAAAAAAAAABQMEBgcIAQL/xABBEAACAQMBBQQGBwYEBwAAAAAAAQIDBBESBQYhMXETQVGBByIyYZHBFEJSYnKhsTQ1Q4KDsiMzc6JTY2SEwtHw/8QAGgEBAAMBAQEAAAAAAAAAAAAAAAEEBQMCBv/EACsRAQACAQMDAwIGAwAAAAAAAAABAgMEETESIUEFE1EigSORscHR4RQycf/aAAwDAQACEQMRAD8A3iAAAAAAAAAAAAAAAAAAAAAAAAAAAAAAAAAAAAAAAAAAAAAAAAAAAAAAAAAAAAAAAAAAAAAAAAAAALaO0aLeFVg2uDxOHw5laNaL5ST6NMnaURaJfYGQQkAAAAAAAAAAAAAAAAAAAAAAAAAAAAAAAAAAAAAAAAAAAAAfFatGEXKTUYxTlJyeEkuLbfgal3x9Ik7hyo20nToLKclmM63zjH3c33+B76Tt9HVqSs6Mv8KnLFdr+JNfU/DF/F9DA4zNbSaaIjrvz4YWv1kzM48c9vMrpSRdVKFSmoOScO0h2kM8G4ttKWPB4eDIfR1uj9LqdvWjmhSljD5VZrjp/CuGfJeJY79XvabQuMcqco0o45JQilheeS/GaJydEeOWVbTTXF7tvPaP5R9O+qLlUmukpL5mc+izeydRzta03JvVUoSm23j61PL+K8zW1epiEumPjwKuxbudGcKtN6ZwkpQfg+neRnxRlr0mlzWwW9zx+zdu8u91GzWn/MrNZjTT5fem+5fmzX1Xfe/lJy7dxy86YqKjH3JNGO1bqU5SnOTlKTblKTy233tktu7sSVzOTb0UaUddep9mK44X3nhnjFpsWCm9u/zu9Z9bqNVkiuOZiPER+6Rp79bQX8fPWFN/IuIekC+XOUH1px+RjV3cxnOUox0RziEV9WK9le945vxyfCkWYwYp5pH5KM6vUVnaMk/nLK6/pQuaUXOcaTS7tMk2+5L1jINx/SDTv806kVRuEm9KbcKi8YN8crvXn00vvDWn2sack4qMIySfDVrSkp9MNHuy7idOcZwk4zg1KMlzTXJlPNpsV94pGzX02rz4qxbJaZ38T8OlwQ26u8Eby3jU4Ka9WtFfVku9e580TJh2rNJms8vpKXrkrFq8SAA8vYAAAAAAAAAAAAAAAAAAAAAAAAAAAAAGN7/7x/QrKc4vFWp/hUPFSkn638qTfkjJDSXpm206l7C3T9W2pptffqes/wDaoHfT067xEq+pydGOZjlhKqefUvtk2E7itToU/bqzUF4LPOT9yWX5EVGZmfo+tmpVK/LC7KDXPjxm0+mF5s2cmTopNmBjw+5eKttW9zbWVGFvS9bsoqOI+PfKT8W8t9TRl7eOpVqVHzqVJzf80m/mbGuq+mnUl9mnN/CLZqqMypoebWlc9TjtSscJnYu0VRrKq1q0xnhdzk4tRz7sspVrqU5ynN5lJttlhGZ9xmaURHV1eWNaZ6ejxyltk7PqXFaFGkszm8LwS75P3JcTYu91KnYbNjbUudaShKX1p/WqTfXCXR4KW4OzadnQ7eqs168U4x76dPnFPwb5vyMf9Iu2ZVrinB4Sp08pLuc3n9FEpTl97PFI4jv94aFcH+PpbZJ/2t2+0/0xxTLi0pOc4QXOcox+LwWCmTu6VLVcxf8Aw4yn58l+poZMnRSbfDHw4fcyVp8yyfbe6Vnd1I1KsZKUacKS7KWhaYZ05WHx48yxj6PrNcpVV/PB/wDiT/aEnsbZ/aPXL2Ivh95/+j5yM2SvEy+0tp8d+awobn7rK2lKpCpPTOOlxnpal3qXBcMcfizKgDne9rzvbl0x4q4q9NI2gAB4dAAAAAAAAAAAAAAAAAAAAAAAAAAAAAAOX96do9vfXVXOddxV0/hUnGP+2KOnazajJpZaTaXi8cEcpbR2Zc0JNXFCpRk3x7WEoc/e+DL2j23mVLVxMxEPFM2ju3bdla0Y97jrl1l63zRqu1jrnCP25Rj8Wkb+3c3c7XFSosUlwiuTqY4eUf1Ourv9MQ4aTH9UyidoWFSVldVfZhC3qvL+s9L4R8epqaMzoTfxKOy7xJYSt5pJcElw4JHOkZnrRT9MufqEb2hdxmTO7GzfpFeMZLMIevU96XKPm8L4mPxmbG3LseztlNr1qz1v8K4RX6vzLOfL0UmY5U9Ng9zJETxyyftDW28N1ruqz8JuK6R9X5GxbenKcsQi5Pnw7l4t9yNS1q+qcpfalJ/FtlTQR9UyueqT9FariMzK9yY/50/wRX5t/Iw2MzNdz1i3b+1Ul+SSLmrttilnen499RE/G/6MssbeVWpGC7+LfglzZmlGkoxUYrCisIid2bHRT7Rr1qnFe6Pd8efwJkwZfUQAAhIAAAAAAAAAAAAAAAAAAAAAAAAAAAAAAAAfFahGacZxUovmpJST6pn2AMXu/RpsqpUjV+ixpzhOM06LdJNp5xKEfVa8jJ4xSSSWEuCS4Je49B6m0zzKIrEcIPfi3lPZ15CEXKUreppjFOUm8ZwkubOapJxbjJOMlzUk4yXVPidYljtLYdrcLTcUKdZf8yEZNdG+K8ixgz+122Vs+n93vu5ksqLqVIU1znOMF5vBu7Yuwp1cKPqUoJR1e5cMRXey5peinZsK8K9OE6bpy1aIzlKnLg1hqWWufczMIQUUkkkksJLgl7kTqM8ZNtnnTaecW+6MvrenbWld01jRQqzb724wby338jnCE+XRHRO+9XTs29f/AEtZfGLXzOcFMs6HiZVPUY3msLuMzYu5Fo6lKhTX15Scumptv4I1nGZuj0U2maEar7qahHq25S+R01s/h/dw9Pr+LP8Az+GexikklwSWEegGO3gAAAAAAAAAAAAAAAAAAAAAAAAAAAAAAAAAAAAAAAAEPZ7YqzuqlGVFxhDVpnifrYxji1jvL652lSpyhCc0pVGlCPOUsvC4dQLoAAeNZIDau4ezbnLqWsFJ/XpLsp9cwxnzyVN59u1LZUtEYy1uSevPDGOWH7ybg8pP3I9Raa94l5msW7TDWO0/QjSeXa3MoeEa0VUj01Rw1+Zmm52w52dnSoVHFzhq1uDbi22+TaT5Y7ibB7vmveOm0udMNKW6qwAMgt2tvVLl1VOMV2enGnPHLlzy/ccnZOggtm7eqVLurQlGKjT7TS1nU9Mklnj7ydAAAAAAAAAAAAAAAAAAAAAAAAAAAAAAAAAh96b+pRoa6UtMu0gs4UuDz3Mhqm0No1KH0iEo06cYp4SWueOEqnFYxlPhwJLfb9l/q0/1Z7R/dn/av+1koR9ptS/u6f8Ag6KfZrE5PGak+eI5Txwx8S93T23UrqpCtxnTw84SbTysNLvTX5nzuJ+zS/1pfpEsdy/2i5/+/iSJF7s3bFad/WoylmnDtNKwljGnHHn3shds0rtXdFVJwdRyXYtL1YrX6urh4l9sf96XH9X9Ynu9s+zu7WrJPTHS3j7s8tL34YEtK/q21tKpdNVKik1HRwUs+zHkRlnW2pcR7WE6dKD4wi0uK93BvHUr7xTjd2jnQfaKnUUnhNN4XrJJ+Clk82HvTbRt4RqT0SpxUWmpNPHDMWkQLbf3lb58Z5+ERf3W0o0/pGqNOmtLVNJSlGLwk5ZXHms8Rv7JONu+5ub/ACiTO8X7FW/0l8iR7ZbcUrT6TNY0xk5peMW00urX5kRaXG0bqLq06sKMMtU44T1Y7s4fTI2XaSq7LnCHGTdRxXi1PVjzwQ+x6FhKDVxOdKpFtPi4xazwxw4PuaAyrdrbM68JxqJKpSlpnjgnzw8ePBryIncT2rnrD9Zkpu1aWsVVlbSlNNqEnJtrKWeGV94i9xPauesP1mQPdhfvO5/rf3xMvMQ2F+87n+t/fEy8SQAAhIAAAAAAAAAAAAAAAAAAAAAAAAAAAAApXFrCotNSKnHKeJJNZXfgK2ho7PStGnTpwtOPDHgVQBStrSnTWmnCMFnOIpRWfHB8W9hSptyhTjBy9pxSTfHPEuABQp2FKM3UjTipyzmSSUnnnln1c2tOotNSEZrniSTXUqgCjbWlOnHTTgoRznEVhZ8ShV2NbSeqVGDfe3GPHr4l6ALe4sKVRJVKcZqPs6knjoVKtCMouMoqUWsNNZTXhgqACnb28KcdMIqEeLxFJLjz4Fvc7Ht6j1TowlLvbisvq+8vABSt7WFOOmnBQXhFJLqfNtY0qeezpxhq9rSlHPUrgChTsaUZupGnFTlnVJJKTzxeWVwAAAAAAAAAAAAAAAAAAAAAAAAAAAAAAAAAAAAAAAAAAAAAAAAAAAAAAAAAAAAAAAAAAAAAAD//2Q=="/>
          <p:cNvSpPr>
            <a:spLocks noChangeAspect="1" noChangeArrowheads="1"/>
          </p:cNvSpPr>
          <p:nvPr/>
        </p:nvSpPr>
        <p:spPr bwMode="auto">
          <a:xfrm>
            <a:off x="5101777" y="3107823"/>
            <a:ext cx="317139" cy="23816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pic>
        <p:nvPicPr>
          <p:cNvPr id="1042" name="Picture 18" descr="http://www.google.com/url?source=imglanding&amp;ct=img&amp;q=http://www.iaiabc.org/images/mitchell_logo_4color.jpg&amp;sa=X&amp;ei=Gn0xUKApicOtAcq2gPAF&amp;ved=0CAoQ8wc&amp;usg=AFQjCNGtyCV-mwX_0O12AdF53kj2EeOc3w"/>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714320" y="5230238"/>
            <a:ext cx="1837536" cy="812951"/>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AutoShape 20" descr="http://mktg-dev.wearepropeople.md/about/sites/default/files/styles/customer_logo/public/images_customer/livenation_2.jpg"/>
          <p:cNvSpPr>
            <a:spLocks noChangeAspect="1" noChangeArrowheads="1"/>
          </p:cNvSpPr>
          <p:nvPr/>
        </p:nvSpPr>
        <p:spPr bwMode="auto">
          <a:xfrm>
            <a:off x="5284496" y="3107823"/>
            <a:ext cx="317139" cy="238165"/>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82299" tIns="41150" rIns="82299" bIns="41150" numCol="1" anchor="t" anchorCtr="0" compatLnSpc="1">
            <a:prstTxWarp prst="textNoShape">
              <a:avLst/>
            </a:prstTxWarp>
          </a:bodyPr>
          <a:lstStyle/>
          <a:p>
            <a:endParaRPr lang="en-US"/>
          </a:p>
        </p:txBody>
      </p:sp>
      <p:pic>
        <p:nvPicPr>
          <p:cNvPr id="1046" name="Picture 22" descr="https://encrypted-tbn3.google.com/images?q=tbn:ANd9GcThMsj_JoNs9viYOASx4iM_m_Mr-PEZswilCzuwsPzSBk1W12gN"/>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185960" y="1923952"/>
            <a:ext cx="1155419" cy="805666"/>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102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9629" y="1919611"/>
            <a:ext cx="1084381" cy="814346"/>
          </a:xfrm>
          <a:prstGeom prst="rect">
            <a:avLst/>
          </a:prstGeom>
        </p:spPr>
      </p:pic>
      <p:pic>
        <p:nvPicPr>
          <p:cNvPr id="66" name="Picture 65"/>
          <p:cNvPicPr>
            <a:picLocks noChangeAspect="1"/>
          </p:cNvPicPr>
          <p:nvPr/>
        </p:nvPicPr>
        <p:blipFill>
          <a:blip r:embed="rId16" cstate="screen">
            <a:alphaModFix/>
            <a:extLst>
              <a:ext uri="{28A0092B-C50C-407E-A947-70E740481C1C}">
                <a14:useLocalDpi xmlns:a14="http://schemas.microsoft.com/office/drawing/2010/main"/>
              </a:ext>
            </a:extLst>
          </a:blip>
          <a:stretch>
            <a:fillRect/>
          </a:stretch>
        </p:blipFill>
        <p:spPr>
          <a:xfrm>
            <a:off x="425391" y="5315740"/>
            <a:ext cx="1001983" cy="641949"/>
          </a:xfrm>
          <a:prstGeom prst="rect">
            <a:avLst/>
          </a:prstGeom>
        </p:spPr>
      </p:pic>
      <p:pic>
        <p:nvPicPr>
          <p:cNvPr id="4" name="Picture 3"/>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41495" y="4565556"/>
            <a:ext cx="2333158" cy="288285"/>
          </a:xfrm>
          <a:prstGeom prst="rect">
            <a:avLst/>
          </a:prstGeom>
        </p:spPr>
      </p:pic>
      <p:pic>
        <p:nvPicPr>
          <p:cNvPr id="5" name="Picture 2" descr="https://encrypted-tbn3.gstatic.com/images?q=tbn:ANd9GcTw7iIgm_DRviKGzFGa-r1CdV0J7eoemZ4vfRlXgPgvpuGPy6AIPA"/>
          <p:cNvPicPr>
            <a:picLocks noChangeAspect="1" noChangeArrowheads="1"/>
          </p:cNvPicPr>
          <p:nvPr/>
        </p:nvPicPr>
        <p:blipFill rotWithShape="1">
          <a:blip r:embed="rId18">
            <a:extLst>
              <a:ext uri="{28A0092B-C50C-407E-A947-70E740481C1C}">
                <a14:useLocalDpi xmlns:a14="http://schemas.microsoft.com/office/drawing/2010/main"/>
              </a:ext>
            </a:extLst>
          </a:blip>
          <a:srcRect t="24955" b="24562"/>
          <a:stretch/>
        </p:blipFill>
        <p:spPr bwMode="auto">
          <a:xfrm>
            <a:off x="3714315" y="1288875"/>
            <a:ext cx="1164828" cy="44160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2" descr="https://encrypted-tbn2.gstatic.com/images?q=tbn:ANd9GcT6s5nIObXacRvBQMVlTdG8rLkKdXxVTJaVlvQzK-nWZQvno1v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383528" y="2362121"/>
            <a:ext cx="1188144" cy="655818"/>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84"/>
          <p:cNvPicPr>
            <a:picLocks noChangeAspect="1"/>
          </p:cNvPicPr>
          <p:nvPr/>
        </p:nvPicPr>
        <p:blipFill>
          <a:blip r:embed="rId20"/>
          <a:stretch>
            <a:fillRect/>
          </a:stretch>
        </p:blipFill>
        <p:spPr>
          <a:xfrm>
            <a:off x="1978494" y="3055384"/>
            <a:ext cx="1522651" cy="343043"/>
          </a:xfrm>
          <a:prstGeom prst="rect">
            <a:avLst/>
          </a:prstGeom>
        </p:spPr>
      </p:pic>
      <p:pic>
        <p:nvPicPr>
          <p:cNvPr id="86" name="Picture 85"/>
          <p:cNvPicPr>
            <a:picLocks noChangeAspect="1"/>
          </p:cNvPicPr>
          <p:nvPr/>
        </p:nvPicPr>
        <p:blipFill>
          <a:blip r:embed="rId21"/>
          <a:stretch>
            <a:fillRect/>
          </a:stretch>
        </p:blipFill>
        <p:spPr>
          <a:xfrm>
            <a:off x="8061662" y="5751488"/>
            <a:ext cx="1522651" cy="400217"/>
          </a:xfrm>
          <a:prstGeom prst="rect">
            <a:avLst/>
          </a:prstGeom>
        </p:spPr>
      </p:pic>
      <p:pic>
        <p:nvPicPr>
          <p:cNvPr id="87" name="Picture 86"/>
          <p:cNvPicPr>
            <a:picLocks noChangeAspect="1"/>
          </p:cNvPicPr>
          <p:nvPr/>
        </p:nvPicPr>
        <p:blipFill rotWithShape="1">
          <a:blip r:embed="rId22"/>
          <a:srcRect t="25069" b="29729"/>
          <a:stretch/>
        </p:blipFill>
        <p:spPr>
          <a:xfrm>
            <a:off x="5358782" y="1305276"/>
            <a:ext cx="1461744" cy="496198"/>
          </a:xfrm>
          <a:prstGeom prst="rect">
            <a:avLst/>
          </a:prstGeom>
        </p:spPr>
      </p:pic>
      <p:pic>
        <p:nvPicPr>
          <p:cNvPr id="88" name="Picture 87"/>
          <p:cNvPicPr>
            <a:picLocks noChangeAspect="1"/>
          </p:cNvPicPr>
          <p:nvPr/>
        </p:nvPicPr>
        <p:blipFill>
          <a:blip r:embed="rId23"/>
          <a:stretch>
            <a:fillRect/>
          </a:stretch>
        </p:blipFill>
        <p:spPr>
          <a:xfrm>
            <a:off x="10393828" y="1234285"/>
            <a:ext cx="1309480" cy="846173"/>
          </a:xfrm>
          <a:prstGeom prst="rect">
            <a:avLst/>
          </a:prstGeom>
        </p:spPr>
      </p:pic>
      <p:pic>
        <p:nvPicPr>
          <p:cNvPr id="90" name="Picture 89"/>
          <p:cNvPicPr>
            <a:picLocks noChangeAspect="1"/>
          </p:cNvPicPr>
          <p:nvPr/>
        </p:nvPicPr>
        <p:blipFill>
          <a:blip r:embed="rId24"/>
          <a:stretch>
            <a:fillRect/>
          </a:stretch>
        </p:blipFill>
        <p:spPr>
          <a:xfrm>
            <a:off x="10109450" y="3299603"/>
            <a:ext cx="1522651" cy="491695"/>
          </a:xfrm>
          <a:prstGeom prst="rect">
            <a:avLst/>
          </a:prstGeom>
        </p:spPr>
      </p:pic>
      <p:pic>
        <p:nvPicPr>
          <p:cNvPr id="1030" name="Picture 1029"/>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5632854" y="1929845"/>
            <a:ext cx="792845" cy="793879"/>
          </a:xfrm>
          <a:prstGeom prst="rect">
            <a:avLst/>
          </a:prstGeom>
        </p:spPr>
      </p:pic>
      <p:pic>
        <p:nvPicPr>
          <p:cNvPr id="91" name="Picture 90"/>
          <p:cNvPicPr>
            <a:picLocks noChangeAspect="1"/>
          </p:cNvPicPr>
          <p:nvPr/>
        </p:nvPicPr>
        <p:blipFill>
          <a:blip r:embed="rId26"/>
          <a:stretch>
            <a:fillRect/>
          </a:stretch>
        </p:blipFill>
        <p:spPr>
          <a:xfrm>
            <a:off x="8058111" y="3863259"/>
            <a:ext cx="1522651" cy="548869"/>
          </a:xfrm>
          <a:prstGeom prst="rect">
            <a:avLst/>
          </a:prstGeom>
        </p:spPr>
      </p:pic>
      <p:pic>
        <p:nvPicPr>
          <p:cNvPr id="94" name="Picture 93"/>
          <p:cNvPicPr>
            <a:picLocks noChangeAspect="1"/>
          </p:cNvPicPr>
          <p:nvPr/>
        </p:nvPicPr>
        <p:blipFill>
          <a:blip r:embed="rId27"/>
          <a:stretch>
            <a:fillRect/>
          </a:stretch>
        </p:blipFill>
        <p:spPr>
          <a:xfrm>
            <a:off x="1978494" y="4137955"/>
            <a:ext cx="1522651" cy="1143476"/>
          </a:xfrm>
          <a:prstGeom prst="rect">
            <a:avLst/>
          </a:prstGeom>
        </p:spPr>
      </p:pic>
      <p:pic>
        <p:nvPicPr>
          <p:cNvPr id="96" name="Picture 95"/>
          <p:cNvPicPr>
            <a:picLocks noChangeAspect="1"/>
          </p:cNvPicPr>
          <p:nvPr/>
        </p:nvPicPr>
        <p:blipFill>
          <a:blip r:embed="rId28"/>
          <a:stretch>
            <a:fillRect/>
          </a:stretch>
        </p:blipFill>
        <p:spPr>
          <a:xfrm>
            <a:off x="2161214" y="5167529"/>
            <a:ext cx="1522651" cy="400217"/>
          </a:xfrm>
          <a:prstGeom prst="rect">
            <a:avLst/>
          </a:prstGeom>
        </p:spPr>
      </p:pic>
      <p:pic>
        <p:nvPicPr>
          <p:cNvPr id="97" name="Picture 96"/>
          <p:cNvPicPr>
            <a:picLocks noChangeAspect="1"/>
          </p:cNvPicPr>
          <p:nvPr/>
        </p:nvPicPr>
        <p:blipFill>
          <a:blip r:embed="rId29"/>
          <a:stretch>
            <a:fillRect/>
          </a:stretch>
        </p:blipFill>
        <p:spPr>
          <a:xfrm>
            <a:off x="8014956" y="4975971"/>
            <a:ext cx="1522651" cy="445956"/>
          </a:xfrm>
          <a:prstGeom prst="rect">
            <a:avLst/>
          </a:prstGeom>
        </p:spPr>
      </p:pic>
      <p:pic>
        <p:nvPicPr>
          <p:cNvPr id="98" name="Picture 97"/>
          <p:cNvPicPr>
            <a:picLocks noChangeAspect="1"/>
          </p:cNvPicPr>
          <p:nvPr/>
        </p:nvPicPr>
        <p:blipFill>
          <a:blip r:embed="rId30"/>
          <a:stretch>
            <a:fillRect/>
          </a:stretch>
        </p:blipFill>
        <p:spPr>
          <a:xfrm>
            <a:off x="8005420" y="2981058"/>
            <a:ext cx="1190436" cy="491695"/>
          </a:xfrm>
          <a:prstGeom prst="rect">
            <a:avLst/>
          </a:prstGeom>
        </p:spPr>
      </p:pic>
      <p:pic>
        <p:nvPicPr>
          <p:cNvPr id="6" name="Picture 5" descr="IQTlogoR_CMYK.eps"/>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5906935" y="5281436"/>
            <a:ext cx="1307706" cy="763823"/>
          </a:xfrm>
          <a:prstGeom prst="rect">
            <a:avLst/>
          </a:prstGeom>
        </p:spPr>
      </p:pic>
      <p:pic>
        <p:nvPicPr>
          <p:cNvPr id="59" name="Picture 58"/>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2118893" y="1288876"/>
            <a:ext cx="1543613" cy="441607"/>
          </a:xfrm>
          <a:prstGeom prst="rect">
            <a:avLst/>
          </a:prstGeom>
        </p:spPr>
      </p:pic>
      <p:pic>
        <p:nvPicPr>
          <p:cNvPr id="60" name="Picture 59" descr="Screen Shot 2013-05-22 at 3.28.26 PM.png"/>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8733017" y="1254967"/>
            <a:ext cx="1404148" cy="407759"/>
          </a:xfrm>
          <a:prstGeom prst="rect">
            <a:avLst/>
          </a:prstGeom>
        </p:spPr>
      </p:pic>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7265589" y="1305276"/>
            <a:ext cx="1125016" cy="578812"/>
          </a:xfrm>
          <a:prstGeom prst="rect">
            <a:avLst/>
          </a:prstGeom>
        </p:spPr>
      </p:pic>
      <p:pic>
        <p:nvPicPr>
          <p:cNvPr id="62" name="Picture 61"/>
          <p:cNvPicPr>
            <a:picLocks noChangeAspect="1"/>
          </p:cNvPicPr>
          <p:nvPr/>
        </p:nvPicPr>
        <p:blipFill>
          <a:blip r:embed="rId35"/>
          <a:stretch>
            <a:fillRect/>
          </a:stretch>
        </p:blipFill>
        <p:spPr>
          <a:xfrm>
            <a:off x="5653595" y="3006762"/>
            <a:ext cx="1536434" cy="392302"/>
          </a:xfrm>
          <a:prstGeom prst="rect">
            <a:avLst/>
          </a:prstGeom>
          <a:noFill/>
          <a:ln>
            <a:noFill/>
          </a:ln>
        </p:spPr>
      </p:pic>
      <p:pic>
        <p:nvPicPr>
          <p:cNvPr id="63" name="Picture 62" descr="Screen Shot 2013-05-22 at 2.26.22 PM.png"/>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9889836" y="5179505"/>
            <a:ext cx="2000659" cy="910576"/>
          </a:xfrm>
          <a:prstGeom prst="rect">
            <a:avLst/>
          </a:prstGeom>
        </p:spPr>
      </p:pic>
      <p:pic>
        <p:nvPicPr>
          <p:cNvPr id="65" name="Picture 64" descr="Autodata.png"/>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3643805" y="4541147"/>
            <a:ext cx="1694581" cy="367937"/>
          </a:xfrm>
          <a:prstGeom prst="rect">
            <a:avLst/>
          </a:prstGeom>
        </p:spPr>
      </p:pic>
      <p:pic>
        <p:nvPicPr>
          <p:cNvPr id="67" name="Picture 66"/>
          <p:cNvPicPr>
            <a:picLocks noChangeAspect="1"/>
          </p:cNvPicPr>
          <p:nvPr/>
        </p:nvPicPr>
        <p:blipFill>
          <a:blip r:embed="rId38"/>
          <a:stretch>
            <a:fillRect/>
          </a:stretch>
        </p:blipFill>
        <p:spPr>
          <a:xfrm>
            <a:off x="3780224" y="3830065"/>
            <a:ext cx="1631543" cy="312830"/>
          </a:xfrm>
          <a:prstGeom prst="rect">
            <a:avLst/>
          </a:prstGeom>
        </p:spPr>
      </p:pic>
      <p:pic>
        <p:nvPicPr>
          <p:cNvPr id="68" name="Picture 67"/>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1834835" y="5715816"/>
            <a:ext cx="2142085" cy="367850"/>
          </a:xfrm>
          <a:prstGeom prst="rect">
            <a:avLst/>
          </a:prstGeom>
        </p:spPr>
      </p:pic>
      <p:pic>
        <p:nvPicPr>
          <p:cNvPr id="69" name="Picture 68"/>
          <p:cNvPicPr>
            <a:picLocks noChangeAspect="1"/>
          </p:cNvPicPr>
          <p:nvPr/>
        </p:nvPicPr>
        <p:blipFill>
          <a:blip r:embed="rId40"/>
          <a:stretch>
            <a:fillRect/>
          </a:stretch>
        </p:blipFill>
        <p:spPr>
          <a:xfrm>
            <a:off x="2107439" y="2130823"/>
            <a:ext cx="1522651" cy="343043"/>
          </a:xfrm>
          <a:prstGeom prst="rect">
            <a:avLst/>
          </a:prstGeom>
        </p:spPr>
      </p:pic>
    </p:spTree>
    <p:extLst>
      <p:ext uri="{BB962C8B-B14F-4D97-AF65-F5344CB8AC3E}">
        <p14:creationId xmlns:p14="http://schemas.microsoft.com/office/powerpoint/2010/main" val="17317602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 products</a:t>
            </a:r>
            <a:endParaRPr lang="en-IN" dirty="0"/>
          </a:p>
        </p:txBody>
      </p:sp>
      <p:sp>
        <p:nvSpPr>
          <p:cNvPr id="3" name="Content Placeholder 2"/>
          <p:cNvSpPr>
            <a:spLocks noGrp="1"/>
          </p:cNvSpPr>
          <p:nvPr>
            <p:ph idx="1"/>
          </p:nvPr>
        </p:nvSpPr>
        <p:spPr/>
        <p:txBody>
          <a:bodyPr/>
          <a:lstStyle/>
          <a:p>
            <a:r>
              <a:rPr lang="en-IN" b="1" dirty="0"/>
              <a:t>Gateway</a:t>
            </a:r>
            <a:r>
              <a:rPr lang="en-IN" dirty="0"/>
              <a:t>: </a:t>
            </a:r>
            <a:endParaRPr lang="en-IN" dirty="0" smtClean="0"/>
          </a:p>
          <a:p>
            <a:endParaRPr lang="en-IN" dirty="0"/>
          </a:p>
          <a:p>
            <a:r>
              <a:rPr lang="en-IN" dirty="0"/>
              <a:t>servers that act as API front-end, receive API </a:t>
            </a:r>
            <a:r>
              <a:rPr lang="en-IN" dirty="0" smtClean="0"/>
              <a:t>requests.</a:t>
            </a:r>
          </a:p>
          <a:p>
            <a:r>
              <a:rPr lang="en-IN" dirty="0" smtClean="0"/>
              <a:t> </a:t>
            </a:r>
            <a:r>
              <a:rPr lang="en-IN" dirty="0"/>
              <a:t>enforce throttling and security </a:t>
            </a:r>
            <a:r>
              <a:rPr lang="en-IN" dirty="0" smtClean="0"/>
              <a:t>policies.</a:t>
            </a:r>
          </a:p>
          <a:p>
            <a:r>
              <a:rPr lang="en-IN" dirty="0" smtClean="0"/>
              <a:t> </a:t>
            </a:r>
            <a:r>
              <a:rPr lang="en-IN" dirty="0"/>
              <a:t>pass the calls to the back-end </a:t>
            </a:r>
            <a:r>
              <a:rPr lang="en-IN" dirty="0" smtClean="0"/>
              <a:t>service.</a:t>
            </a:r>
          </a:p>
          <a:p>
            <a:r>
              <a:rPr lang="en-IN" dirty="0" smtClean="0"/>
              <a:t> </a:t>
            </a:r>
            <a:r>
              <a:rPr lang="en-IN" dirty="0"/>
              <a:t>and then pass the response back to the invoker. </a:t>
            </a:r>
            <a:endParaRPr lang="en-IN" dirty="0" smtClean="0"/>
          </a:p>
          <a:p>
            <a:endParaRPr lang="en-IN" dirty="0"/>
          </a:p>
          <a:p>
            <a:r>
              <a:rPr lang="en-IN" dirty="0"/>
              <a:t>Gateways often include transformation engines to orchestrate and modify the requests and responses on the fly. </a:t>
            </a:r>
            <a:endParaRPr lang="en-IN" dirty="0" smtClean="0"/>
          </a:p>
          <a:p>
            <a:endParaRPr lang="en-IN" dirty="0"/>
          </a:p>
          <a:p>
            <a:r>
              <a:rPr lang="en-IN" dirty="0" smtClean="0"/>
              <a:t>They </a:t>
            </a:r>
            <a:r>
              <a:rPr lang="en-IN" dirty="0"/>
              <a:t>can also collect analytics data, provide caching and other functionality.</a:t>
            </a:r>
          </a:p>
        </p:txBody>
      </p:sp>
      <p:sp>
        <p:nvSpPr>
          <p:cNvPr id="4" name="Slide Number Placeholder 3"/>
          <p:cNvSpPr>
            <a:spLocks noGrp="1"/>
          </p:cNvSpPr>
          <p:nvPr>
            <p:ph type="sldNum" sz="quarter" idx="4"/>
          </p:nvPr>
        </p:nvSpPr>
        <p:spPr/>
        <p:txBody>
          <a:bodyPr/>
          <a:lstStyle/>
          <a:p>
            <a:fld id="{B9CF2066-C172-C043-9656-E2597F9B5BE6}" type="slidenum">
              <a:rPr lang="en-US" smtClean="0"/>
              <a:pPr/>
              <a:t>6</a:t>
            </a:fld>
            <a:endParaRPr lang="en-US"/>
          </a:p>
        </p:txBody>
      </p:sp>
    </p:spTree>
    <p:extLst>
      <p:ext uri="{BB962C8B-B14F-4D97-AF65-F5344CB8AC3E}">
        <p14:creationId xmlns:p14="http://schemas.microsoft.com/office/powerpoint/2010/main" val="2855924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29" dirty="0"/>
              <a:t>Top APIs, Developers, Apps, Products</a:t>
            </a:r>
          </a:p>
        </p:txBody>
      </p:sp>
      <p:sp>
        <p:nvSpPr>
          <p:cNvPr id="40" name="Slide Number Placeholder 3"/>
          <p:cNvSpPr>
            <a:spLocks noGrp="1"/>
          </p:cNvSpPr>
          <p:nvPr>
            <p:ph type="sldNum" sz="quarter" idx="4294967295"/>
          </p:nvPr>
        </p:nvSpPr>
        <p:spPr>
          <a:xfrm>
            <a:off x="8193887" y="6629908"/>
            <a:ext cx="2133601" cy="364745"/>
          </a:xfrm>
          <a:prstGeom prst="rect">
            <a:avLst/>
          </a:prstGeom>
        </p:spPr>
        <p:txBody>
          <a:bodyPr/>
          <a:lstStyle/>
          <a:p>
            <a:fld id="{72EC1214-2C7B-1846-91C7-D93747619575}" type="slidenum">
              <a:rPr lang="en-US" smtClean="0">
                <a:solidFill>
                  <a:srgbClr val="686868">
                    <a:tint val="75000"/>
                  </a:srgbClr>
                </a:solidFill>
                <a:latin typeface="Helvetica Neue Thin"/>
                <a:cs typeface="Helvetica Neue Thin"/>
              </a:rPr>
              <a:pPr/>
              <a:t>60</a:t>
            </a:fld>
            <a:endParaRPr lang="en-US">
              <a:solidFill>
                <a:srgbClr val="686868">
                  <a:tint val="75000"/>
                </a:srgbClr>
              </a:solidFill>
              <a:latin typeface="Helvetica Neue Thin"/>
              <a:cs typeface="Helvetica Neue Thin"/>
            </a:endParaRPr>
          </a:p>
        </p:txBody>
      </p:sp>
      <p:pic>
        <p:nvPicPr>
          <p:cNvPr id="8" name="Picture 7" descr="Screen Shot 2014-06-26 at 4.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7976" y="580803"/>
            <a:ext cx="2224033" cy="529622"/>
          </a:xfrm>
          <a:prstGeom prst="rect">
            <a:avLst/>
          </a:prstGeom>
        </p:spPr>
      </p:pic>
      <p:pic>
        <p:nvPicPr>
          <p:cNvPr id="4" name="Picture 3" descr="Screen Shot 2014-10-13 at 7.49.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65" y="1295018"/>
            <a:ext cx="11445805" cy="4914774"/>
          </a:xfrm>
          <a:prstGeom prst="rect">
            <a:avLst/>
          </a:prstGeom>
        </p:spPr>
      </p:pic>
    </p:spTree>
    <p:extLst>
      <p:ext uri="{BB962C8B-B14F-4D97-AF65-F5344CB8AC3E}">
        <p14:creationId xmlns:p14="http://schemas.microsoft.com/office/powerpoint/2010/main" val="304776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Demonstration</a:t>
            </a:r>
            <a:endParaRPr lang="en-US" dirty="0"/>
          </a:p>
        </p:txBody>
      </p:sp>
      <p:pic>
        <p:nvPicPr>
          <p:cNvPr id="47" name="Picture 46"/>
          <p:cNvPicPr>
            <a:picLocks noChangeAspect="1"/>
          </p:cNvPicPr>
          <p:nvPr/>
        </p:nvPicPr>
        <p:blipFill>
          <a:blip r:embed="rId2"/>
          <a:stretch>
            <a:fillRect/>
          </a:stretch>
        </p:blipFill>
        <p:spPr>
          <a:xfrm>
            <a:off x="2054989" y="3905843"/>
            <a:ext cx="756002" cy="1099643"/>
          </a:xfrm>
          <a:prstGeom prst="rect">
            <a:avLst/>
          </a:prstGeom>
        </p:spPr>
      </p:pic>
      <p:sp>
        <p:nvSpPr>
          <p:cNvPr id="48" name="Text Placeholder 2"/>
          <p:cNvSpPr txBox="1">
            <a:spLocks/>
          </p:cNvSpPr>
          <p:nvPr/>
        </p:nvSpPr>
        <p:spPr>
          <a:xfrm flipH="1">
            <a:off x="8908085" y="4895590"/>
            <a:ext cx="1536008" cy="565177"/>
          </a:xfrm>
          <a:prstGeom prst="rect">
            <a:avLst/>
          </a:prstGeom>
        </p:spPr>
        <p:txBody>
          <a:bodyPr lIns="91406" tIns="45703" rIns="91406" bIns="45703"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err="1">
                <a:solidFill>
                  <a:srgbClr val="686868"/>
                </a:solidFill>
                <a:latin typeface="Helvetica Neue Light"/>
                <a:cs typeface="Helvetica Neue Light"/>
              </a:rPr>
              <a:t>Dev</a:t>
            </a:r>
            <a:r>
              <a:rPr lang="en-US" sz="1598" dirty="0">
                <a:solidFill>
                  <a:srgbClr val="686868"/>
                </a:solidFill>
                <a:latin typeface="Helvetica Neue Light"/>
                <a:cs typeface="Helvetica Neue Light"/>
              </a:rPr>
              <a:t> Ops</a:t>
            </a:r>
          </a:p>
        </p:txBody>
      </p:sp>
      <p:grpSp>
        <p:nvGrpSpPr>
          <p:cNvPr id="42" name="Group 41"/>
          <p:cNvGrpSpPr/>
          <p:nvPr/>
        </p:nvGrpSpPr>
        <p:grpSpPr>
          <a:xfrm>
            <a:off x="5359069" y="4431630"/>
            <a:ext cx="1188481" cy="1783832"/>
            <a:chOff x="5238640" y="2910783"/>
            <a:chExt cx="1188481" cy="1785692"/>
          </a:xfrm>
        </p:grpSpPr>
        <p:grpSp>
          <p:nvGrpSpPr>
            <p:cNvPr id="41" name="Group 40"/>
            <p:cNvGrpSpPr/>
            <p:nvPr/>
          </p:nvGrpSpPr>
          <p:grpSpPr>
            <a:xfrm>
              <a:off x="5238640" y="2910783"/>
              <a:ext cx="1188481" cy="1154756"/>
              <a:chOff x="5879735" y="3070371"/>
              <a:chExt cx="485424" cy="485550"/>
            </a:xfrm>
          </p:grpSpPr>
          <p:pic>
            <p:nvPicPr>
              <p:cNvPr id="44" name="Picture 43"/>
              <p:cNvPicPr>
                <a:picLocks noChangeAspect="1"/>
              </p:cNvPicPr>
              <p:nvPr/>
            </p:nvPicPr>
            <p:blipFill>
              <a:blip r:embed="rId3"/>
              <a:stretch>
                <a:fillRect/>
              </a:stretch>
            </p:blipFill>
            <p:spPr>
              <a:xfrm flipH="1">
                <a:off x="5879735" y="3070371"/>
                <a:ext cx="485424" cy="485550"/>
              </a:xfrm>
              <a:prstGeom prst="rect">
                <a:avLst/>
              </a:prstGeom>
            </p:spPr>
          </p:pic>
          <p:pic>
            <p:nvPicPr>
              <p:cNvPr id="45" name="Picture 44"/>
              <p:cNvPicPr>
                <a:picLocks noChangeAspect="1"/>
              </p:cNvPicPr>
              <p:nvPr/>
            </p:nvPicPr>
            <p:blipFill>
              <a:blip r:embed="rId4"/>
              <a:stretch>
                <a:fillRect/>
              </a:stretch>
            </p:blipFill>
            <p:spPr>
              <a:xfrm>
                <a:off x="5942111" y="3123896"/>
                <a:ext cx="360672" cy="388165"/>
              </a:xfrm>
              <a:prstGeom prst="rect">
                <a:avLst/>
              </a:prstGeom>
            </p:spPr>
          </p:pic>
        </p:grpSp>
        <p:sp>
          <p:nvSpPr>
            <p:cNvPr id="49" name="Text Placeholder 2"/>
            <p:cNvSpPr txBox="1">
              <a:spLocks/>
            </p:cNvSpPr>
            <p:nvPr/>
          </p:nvSpPr>
          <p:spPr>
            <a:xfrm flipH="1">
              <a:off x="5354514" y="4065539"/>
              <a:ext cx="1072607" cy="630936"/>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FF4300"/>
                  </a:solidFill>
                  <a:latin typeface="Helvetica Neue Light"/>
                  <a:cs typeface="Helvetica Neue Light"/>
                </a:rPr>
                <a:t>API</a:t>
              </a:r>
            </a:p>
          </p:txBody>
        </p:sp>
      </p:grpSp>
      <p:pic>
        <p:nvPicPr>
          <p:cNvPr id="51" name="Picture 5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150257" y="3762143"/>
            <a:ext cx="1002480" cy="1068346"/>
          </a:xfrm>
          <a:prstGeom prst="rect">
            <a:avLst/>
          </a:prstGeom>
        </p:spPr>
      </p:pic>
      <p:sp>
        <p:nvSpPr>
          <p:cNvPr id="53" name="Text Placeholder 2"/>
          <p:cNvSpPr txBox="1">
            <a:spLocks/>
          </p:cNvSpPr>
          <p:nvPr/>
        </p:nvSpPr>
        <p:spPr>
          <a:xfrm flipH="1">
            <a:off x="5150189" y="3082232"/>
            <a:ext cx="1536008" cy="565177"/>
          </a:xfrm>
          <a:prstGeom prst="rect">
            <a:avLst/>
          </a:prstGeom>
        </p:spPr>
        <p:txBody>
          <a:bodyPr lIns="91406" tIns="45703" rIns="91406" bIns="45703" anchor="t">
            <a:normAutofit lnSpcReduction="1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686868"/>
                </a:solidFill>
                <a:latin typeface="Helvetica Neue Light"/>
                <a:cs typeface="Helvetica Neue Light"/>
              </a:rPr>
              <a:t>Product Manager</a:t>
            </a:r>
          </a:p>
        </p:txBody>
      </p:sp>
      <p:pic>
        <p:nvPicPr>
          <p:cNvPr id="54" name="Picture 53"/>
          <p:cNvPicPr>
            <a:picLocks noChangeAspect="1"/>
          </p:cNvPicPr>
          <p:nvPr/>
        </p:nvPicPr>
        <p:blipFill>
          <a:blip r:embed="rId6">
            <a:alphaModFix/>
          </a:blip>
          <a:stretch>
            <a:fillRect/>
          </a:stretch>
        </p:blipFill>
        <p:spPr>
          <a:xfrm flipH="1">
            <a:off x="5638057" y="1755926"/>
            <a:ext cx="481698" cy="1268935"/>
          </a:xfrm>
          <a:prstGeom prst="rect">
            <a:avLst/>
          </a:prstGeom>
        </p:spPr>
      </p:pic>
      <p:sp>
        <p:nvSpPr>
          <p:cNvPr id="55" name="Text Placeholder 2"/>
          <p:cNvSpPr txBox="1">
            <a:spLocks/>
          </p:cNvSpPr>
          <p:nvPr/>
        </p:nvSpPr>
        <p:spPr>
          <a:xfrm flipH="1">
            <a:off x="1801302" y="5157726"/>
            <a:ext cx="1536008" cy="565177"/>
          </a:xfrm>
          <a:prstGeom prst="rect">
            <a:avLst/>
          </a:prstGeom>
        </p:spPr>
        <p:txBody>
          <a:bodyPr lIns="91406" tIns="45703" rIns="91406" bIns="45703"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598" dirty="0">
                <a:solidFill>
                  <a:srgbClr val="686868"/>
                </a:solidFill>
                <a:latin typeface="Helvetica Neue Light"/>
                <a:cs typeface="Helvetica Neue Light"/>
              </a:rPr>
              <a:t>API Developer</a:t>
            </a:r>
          </a:p>
        </p:txBody>
      </p:sp>
      <p:sp>
        <p:nvSpPr>
          <p:cNvPr id="46" name="Oval Callout 45"/>
          <p:cNvSpPr/>
          <p:nvPr/>
        </p:nvSpPr>
        <p:spPr>
          <a:xfrm>
            <a:off x="6394832" y="834809"/>
            <a:ext cx="2513253" cy="1093730"/>
          </a:xfrm>
          <a:prstGeom prst="wedgeEllipseCallout">
            <a:avLst>
              <a:gd name="adj1" fmla="val -57423"/>
              <a:gd name="adj2" fmla="val 65500"/>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r>
              <a:rPr lang="en-US" sz="1865" dirty="0">
                <a:solidFill>
                  <a:srgbClr val="FF4300"/>
                </a:solidFill>
                <a:latin typeface="Helvetica Neue Thin"/>
                <a:cs typeface="Helvetica Neue Thin"/>
              </a:rPr>
              <a:t>Is the API program successful?</a:t>
            </a:r>
          </a:p>
        </p:txBody>
      </p:sp>
      <p:sp>
        <p:nvSpPr>
          <p:cNvPr id="59" name="Oval Callout 58"/>
          <p:cNvSpPr/>
          <p:nvPr/>
        </p:nvSpPr>
        <p:spPr>
          <a:xfrm>
            <a:off x="9150258" y="2168279"/>
            <a:ext cx="2755351" cy="1093730"/>
          </a:xfrm>
          <a:prstGeom prst="wedgeEllipseCallout">
            <a:avLst>
              <a:gd name="adj1" fmla="val -25379"/>
              <a:gd name="adj2" fmla="val 90688"/>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r>
              <a:rPr lang="en-US" sz="1865" dirty="0">
                <a:solidFill>
                  <a:srgbClr val="FF4300"/>
                </a:solidFill>
                <a:latin typeface="Helvetica Neue Thin"/>
                <a:cs typeface="Helvetica Neue Thin"/>
              </a:rPr>
              <a:t>How are the APIs performing?</a:t>
            </a:r>
          </a:p>
        </p:txBody>
      </p:sp>
      <p:sp>
        <p:nvSpPr>
          <p:cNvPr id="60" name="Oval Callout 59"/>
          <p:cNvSpPr/>
          <p:nvPr/>
        </p:nvSpPr>
        <p:spPr>
          <a:xfrm>
            <a:off x="1049352" y="1988503"/>
            <a:ext cx="2513253" cy="1093730"/>
          </a:xfrm>
          <a:prstGeom prst="wedgeEllipseCallout">
            <a:avLst>
              <a:gd name="adj1" fmla="val 512"/>
              <a:gd name="adj2" fmla="val 118500"/>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pPr algn="ctr"/>
            <a:r>
              <a:rPr lang="en-US" sz="1865" dirty="0">
                <a:solidFill>
                  <a:srgbClr val="FF4300"/>
                </a:solidFill>
                <a:latin typeface="Helvetica Neue Thin"/>
                <a:cs typeface="Helvetica Neue Thin"/>
              </a:rPr>
              <a:t>What tools can I use to develop APIs?</a:t>
            </a:r>
          </a:p>
        </p:txBody>
      </p:sp>
    </p:spTree>
    <p:extLst>
      <p:ext uri="{BB962C8B-B14F-4D97-AF65-F5344CB8AC3E}">
        <p14:creationId xmlns:p14="http://schemas.microsoft.com/office/powerpoint/2010/main" val="22528408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Demo Overview</a:t>
            </a:r>
            <a:endParaRPr lang="en-US" dirty="0"/>
          </a:p>
        </p:txBody>
      </p:sp>
      <p:pic>
        <p:nvPicPr>
          <p:cNvPr id="6" name="Picture 5"/>
          <p:cNvPicPr>
            <a:picLocks noChangeAspect="1"/>
          </p:cNvPicPr>
          <p:nvPr/>
        </p:nvPicPr>
        <p:blipFill>
          <a:blip r:embed="rId2"/>
          <a:stretch>
            <a:fillRect/>
          </a:stretch>
        </p:blipFill>
        <p:spPr>
          <a:xfrm>
            <a:off x="1520428" y="2711922"/>
            <a:ext cx="3812592" cy="2527133"/>
          </a:xfrm>
          <a:prstGeom prst="rect">
            <a:avLst/>
          </a:prstGeom>
        </p:spPr>
      </p:pic>
      <p:sp>
        <p:nvSpPr>
          <p:cNvPr id="7" name="TextBox 6"/>
          <p:cNvSpPr txBox="1"/>
          <p:nvPr/>
        </p:nvSpPr>
        <p:spPr>
          <a:xfrm>
            <a:off x="1841158" y="2042797"/>
            <a:ext cx="3386843" cy="522731"/>
          </a:xfrm>
          <a:prstGeom prst="rect">
            <a:avLst/>
          </a:prstGeom>
          <a:noFill/>
        </p:spPr>
        <p:txBody>
          <a:bodyPr wrap="square" lIns="91401" tIns="45700" rIns="91401" bIns="45700" rtlCol="0">
            <a:spAutoFit/>
          </a:bodyPr>
          <a:lstStyle/>
          <a:p>
            <a:pPr algn="ctr">
              <a:buClr>
                <a:schemeClr val="tx2"/>
              </a:buClr>
            </a:pPr>
            <a:r>
              <a:rPr lang="en-US" sz="2797" dirty="0">
                <a:latin typeface="Helvetica Neue Thin"/>
                <a:cs typeface="Helvetica Neue Thin"/>
              </a:rPr>
              <a:t>Let’s take a look.</a:t>
            </a:r>
          </a:p>
        </p:txBody>
      </p:sp>
      <p:sp>
        <p:nvSpPr>
          <p:cNvPr id="8" name="TextBox 7"/>
          <p:cNvSpPr txBox="1"/>
          <p:nvPr/>
        </p:nvSpPr>
        <p:spPr>
          <a:xfrm>
            <a:off x="5916152" y="1386177"/>
            <a:ext cx="5322879" cy="4971321"/>
          </a:xfrm>
          <a:prstGeom prst="rect">
            <a:avLst/>
          </a:prstGeom>
          <a:noFill/>
        </p:spPr>
        <p:txBody>
          <a:bodyPr wrap="square" lIns="91401" tIns="45700" rIns="91401" bIns="45700" rtlCol="0">
            <a:spAutoFit/>
          </a:bodyPr>
          <a:lstStyle/>
          <a:p>
            <a:pPr>
              <a:buClr>
                <a:schemeClr val="tx2"/>
              </a:buClr>
            </a:pPr>
            <a:r>
              <a:rPr lang="en-US" sz="1865" b="1" dirty="0">
                <a:latin typeface="Helvetica Neue Thin"/>
                <a:cs typeface="Helvetica Neue Thin"/>
              </a:rPr>
              <a:t>API Services</a:t>
            </a:r>
          </a:p>
          <a:p>
            <a:pPr marL="742525" lvl="1" indent="-285617">
              <a:buClr>
                <a:schemeClr val="tx2"/>
              </a:buClr>
              <a:buFont typeface="Arial"/>
              <a:buChar char="•"/>
            </a:pPr>
            <a:r>
              <a:rPr lang="en-US" sz="1865" dirty="0">
                <a:latin typeface="Helvetica Neue Thin"/>
                <a:cs typeface="Helvetica Neue Thin"/>
              </a:rPr>
              <a:t>API Proxies</a:t>
            </a:r>
          </a:p>
          <a:p>
            <a:pPr marL="742525" lvl="1" indent="-285617">
              <a:buClr>
                <a:schemeClr val="tx2"/>
              </a:buClr>
              <a:buFont typeface="Arial"/>
              <a:buChar char="•"/>
            </a:pPr>
            <a:r>
              <a:rPr lang="en-US" sz="1865" dirty="0">
                <a:latin typeface="Helvetica Neue Thin"/>
                <a:cs typeface="Helvetica Neue Thin"/>
              </a:rPr>
              <a:t>Policies</a:t>
            </a:r>
          </a:p>
          <a:p>
            <a:pPr marL="1199431" lvl="2" indent="-285617">
              <a:buClr>
                <a:schemeClr val="tx2"/>
              </a:buClr>
              <a:buFont typeface="Arial"/>
              <a:buChar char="•"/>
            </a:pPr>
            <a:r>
              <a:rPr lang="en-US" sz="1865" dirty="0">
                <a:latin typeface="Helvetica Neue Thin"/>
                <a:cs typeface="Helvetica Neue Thin"/>
              </a:rPr>
              <a:t>Traffic</a:t>
            </a:r>
          </a:p>
          <a:p>
            <a:pPr marL="1199431" lvl="2" indent="-285617">
              <a:buClr>
                <a:schemeClr val="tx2"/>
              </a:buClr>
              <a:buFont typeface="Arial"/>
              <a:buChar char="•"/>
            </a:pPr>
            <a:r>
              <a:rPr lang="en-US" sz="1865" dirty="0">
                <a:latin typeface="Helvetica Neue Thin"/>
                <a:cs typeface="Helvetica Neue Thin"/>
              </a:rPr>
              <a:t>Security</a:t>
            </a:r>
          </a:p>
          <a:p>
            <a:pPr marL="1199431" lvl="2" indent="-285617">
              <a:buClr>
                <a:schemeClr val="tx2"/>
              </a:buClr>
              <a:buFont typeface="Arial"/>
              <a:buChar char="•"/>
            </a:pPr>
            <a:r>
              <a:rPr lang="en-US" sz="1865" dirty="0">
                <a:latin typeface="Helvetica Neue Thin"/>
                <a:cs typeface="Helvetica Neue Thin"/>
              </a:rPr>
              <a:t>Caching</a:t>
            </a:r>
          </a:p>
          <a:p>
            <a:pPr marL="742525" lvl="1" indent="-285617">
              <a:buClr>
                <a:schemeClr val="tx2"/>
              </a:buClr>
              <a:buFont typeface="Arial"/>
              <a:buChar char="•"/>
            </a:pPr>
            <a:r>
              <a:rPr lang="en-US" sz="1865" dirty="0">
                <a:latin typeface="Helvetica Neue Thin"/>
                <a:cs typeface="Helvetica Neue Thin"/>
              </a:rPr>
              <a:t>Packaging</a:t>
            </a:r>
          </a:p>
          <a:p>
            <a:pPr marL="1199431" lvl="2" indent="-285617">
              <a:buClr>
                <a:schemeClr val="tx2"/>
              </a:buClr>
              <a:buFont typeface="Arial"/>
              <a:buChar char="•"/>
            </a:pPr>
            <a:r>
              <a:rPr lang="en-US" sz="1865" dirty="0">
                <a:latin typeface="Helvetica Neue Thin"/>
                <a:cs typeface="Helvetica Neue Thin"/>
              </a:rPr>
              <a:t>Products</a:t>
            </a:r>
          </a:p>
          <a:p>
            <a:pPr marL="742525" lvl="1" indent="-285617">
              <a:buClr>
                <a:schemeClr val="tx2"/>
              </a:buClr>
              <a:buFont typeface="Arial"/>
              <a:buChar char="•"/>
            </a:pPr>
            <a:r>
              <a:rPr lang="en-US" sz="1865" dirty="0" err="1">
                <a:latin typeface="Helvetica Neue Thin"/>
                <a:cs typeface="Helvetica Neue Thin"/>
              </a:rPr>
              <a:t>BaaS</a:t>
            </a:r>
            <a:endParaRPr lang="en-US" sz="1865" dirty="0">
              <a:latin typeface="Helvetica Neue Thin"/>
              <a:cs typeface="Helvetica Neue Thin"/>
            </a:endParaRPr>
          </a:p>
          <a:p>
            <a:pPr>
              <a:buClr>
                <a:schemeClr val="tx2"/>
              </a:buClr>
            </a:pPr>
            <a:endParaRPr lang="en-US" sz="1865" dirty="0">
              <a:latin typeface="Helvetica Neue Thin"/>
              <a:cs typeface="Helvetica Neue Thin"/>
            </a:endParaRPr>
          </a:p>
          <a:p>
            <a:pPr>
              <a:buClr>
                <a:schemeClr val="tx2"/>
              </a:buClr>
            </a:pPr>
            <a:r>
              <a:rPr lang="en-US" sz="1865" b="1" dirty="0">
                <a:latin typeface="Helvetica Neue Thin"/>
                <a:cs typeface="Helvetica Neue Thin"/>
              </a:rPr>
              <a:t>Analytics Services</a:t>
            </a:r>
          </a:p>
          <a:p>
            <a:pPr marL="742525" lvl="1" indent="-285617">
              <a:buClr>
                <a:schemeClr val="tx2"/>
              </a:buClr>
              <a:buFont typeface="Arial"/>
              <a:buChar char="•"/>
            </a:pPr>
            <a:r>
              <a:rPr lang="en-US" sz="1865" dirty="0">
                <a:latin typeface="Helvetica Neue Thin"/>
                <a:cs typeface="Helvetica Neue Thin"/>
              </a:rPr>
              <a:t>Standard Reports</a:t>
            </a:r>
          </a:p>
          <a:p>
            <a:pPr marL="742525" lvl="1" indent="-285617">
              <a:buClr>
                <a:schemeClr val="tx2"/>
              </a:buClr>
              <a:buFont typeface="Arial"/>
              <a:buChar char="•"/>
            </a:pPr>
            <a:r>
              <a:rPr lang="en-US" sz="1865" dirty="0">
                <a:latin typeface="Helvetica Neue Thin"/>
                <a:cs typeface="Helvetica Neue Thin"/>
              </a:rPr>
              <a:t>Custom Reports / Dashboards</a:t>
            </a:r>
          </a:p>
          <a:p>
            <a:pPr>
              <a:buClr>
                <a:schemeClr val="tx2"/>
              </a:buClr>
            </a:pPr>
            <a:endParaRPr lang="en-US" sz="1865" dirty="0">
              <a:latin typeface="Helvetica Neue Thin"/>
              <a:cs typeface="Helvetica Neue Thin"/>
            </a:endParaRPr>
          </a:p>
          <a:p>
            <a:pPr>
              <a:buClr>
                <a:schemeClr val="tx2"/>
              </a:buClr>
            </a:pPr>
            <a:r>
              <a:rPr lang="en-US" sz="1865" b="1" dirty="0">
                <a:latin typeface="Helvetica Neue Thin"/>
                <a:cs typeface="Helvetica Neue Thin"/>
              </a:rPr>
              <a:t>Developer Services</a:t>
            </a:r>
          </a:p>
          <a:p>
            <a:pPr marL="742525" lvl="1" indent="-285617">
              <a:buClr>
                <a:schemeClr val="tx2"/>
              </a:buClr>
              <a:buFont typeface="Arial"/>
              <a:buChar char="•"/>
            </a:pPr>
            <a:r>
              <a:rPr lang="en-US" sz="1865" dirty="0">
                <a:latin typeface="Helvetica Neue Thin"/>
                <a:cs typeface="Helvetica Neue Thin"/>
              </a:rPr>
              <a:t>Developer Portal</a:t>
            </a:r>
          </a:p>
          <a:p>
            <a:pPr marL="742525" lvl="1" indent="-285617">
              <a:buClr>
                <a:schemeClr val="tx2"/>
              </a:buClr>
              <a:buFont typeface="Arial"/>
              <a:buChar char="•"/>
            </a:pPr>
            <a:r>
              <a:rPr lang="en-US" sz="1865" dirty="0">
                <a:latin typeface="Helvetica Neue Thin"/>
                <a:cs typeface="Helvetica Neue Thin"/>
              </a:rPr>
              <a:t>Smart Docs</a:t>
            </a:r>
          </a:p>
        </p:txBody>
      </p:sp>
    </p:spTree>
    <p:extLst>
      <p:ext uri="{BB962C8B-B14F-4D97-AF65-F5344CB8AC3E}">
        <p14:creationId xmlns:p14="http://schemas.microsoft.com/office/powerpoint/2010/main" val="3764108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ctrTitle" idx="4294967295"/>
          </p:nvPr>
        </p:nvSpPr>
        <p:spPr>
          <a:xfrm>
            <a:off x="1835150" y="2127250"/>
            <a:ext cx="7677150" cy="927100"/>
          </a:xfrm>
        </p:spPr>
        <p:txBody>
          <a:bodyPr vert="horz" lIns="91440" tIns="45720" rIns="91440" bIns="45720" rtlCol="0" anchor="b">
            <a:normAutofit/>
          </a:bodyPr>
          <a:lstStyle/>
          <a:p>
            <a:pPr eaLnBrk="1" hangingPunct="1">
              <a:lnSpc>
                <a:spcPct val="95000"/>
              </a:lnSpc>
            </a:pPr>
            <a:r>
              <a:rPr lang="en-US" altLang="en-US" sz="2800">
                <a:solidFill>
                  <a:schemeClr val="tx1"/>
                </a:solidFill>
              </a:rPr>
              <a:t>API Management Use Cases</a:t>
            </a:r>
            <a:br>
              <a:rPr lang="en-US" altLang="en-US" sz="2800">
                <a:solidFill>
                  <a:schemeClr val="tx1"/>
                </a:solidFill>
              </a:rPr>
            </a:br>
            <a:r>
              <a:rPr lang="en-US" altLang="en-US" sz="2800">
                <a:solidFill>
                  <a:schemeClr val="tx1"/>
                </a:solidFill>
              </a:rPr>
              <a:t>by Industry</a:t>
            </a:r>
          </a:p>
        </p:txBody>
      </p:sp>
    </p:spTree>
    <p:extLst>
      <p:ext uri="{BB962C8B-B14F-4D97-AF65-F5344CB8AC3E}">
        <p14:creationId xmlns:p14="http://schemas.microsoft.com/office/powerpoint/2010/main" val="1633744664"/>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ounded Rectangle 4"/>
          <p:cNvSpPr/>
          <p:nvPr/>
        </p:nvSpPr>
        <p:spPr>
          <a:xfrm>
            <a:off x="7440613" y="4149725"/>
            <a:ext cx="2563812"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ounded Rectangle 5"/>
          <p:cNvSpPr/>
          <p:nvPr/>
        </p:nvSpPr>
        <p:spPr>
          <a:xfrm>
            <a:off x="4733926" y="4171951"/>
            <a:ext cx="2563813" cy="20748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ight Arrow 6"/>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4761"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74762"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3" name="Rounded Rectangle 12"/>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4764"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74765" name="TextBox 11"/>
          <p:cNvSpPr txBox="1">
            <a:spLocks noChangeArrowheads="1"/>
          </p:cNvSpPr>
          <p:nvPr/>
        </p:nvSpPr>
        <p:spPr bwMode="auto">
          <a:xfrm>
            <a:off x="4706938" y="4181475"/>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74766" name="TextBox 12"/>
          <p:cNvSpPr txBox="1">
            <a:spLocks noChangeArrowheads="1"/>
          </p:cNvSpPr>
          <p:nvPr/>
        </p:nvSpPr>
        <p:spPr bwMode="auto">
          <a:xfrm>
            <a:off x="7424738" y="4181475"/>
            <a:ext cx="2563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17" name="Rectangle 16"/>
          <p:cNvSpPr/>
          <p:nvPr/>
        </p:nvSpPr>
        <p:spPr>
          <a:xfrm>
            <a:off x="1963738" y="4214813"/>
            <a:ext cx="2641600" cy="20320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4768" name="TextBox 16"/>
          <p:cNvSpPr txBox="1">
            <a:spLocks noChangeArrowheads="1"/>
          </p:cNvSpPr>
          <p:nvPr/>
        </p:nvSpPr>
        <p:spPr bwMode="auto">
          <a:xfrm>
            <a:off x="2001838" y="1781176"/>
            <a:ext cx="2563812"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Create an “easy to do business with” environment for partners</a:t>
            </a:r>
          </a:p>
          <a:p>
            <a:pPr eaLnBrk="1" hangingPunct="1">
              <a:buFont typeface="Arial" panose="020B0604020202020204" pitchFamily="34" charset="0"/>
              <a:buChar char="•"/>
            </a:pPr>
            <a:r>
              <a:rPr lang="en-US" altLang="en-US" sz="1200" b="0">
                <a:latin typeface="Calibri" panose="020F0502020204030204" pitchFamily="34" charset="0"/>
              </a:rPr>
              <a:t>Establish a secure digital wallet for online purchases so personal financial data is not transmitted on the internet.</a:t>
            </a:r>
          </a:p>
          <a:p>
            <a:pPr eaLnBrk="1" hangingPunct="1">
              <a:buFont typeface="Arial" panose="020B0604020202020204" pitchFamily="34" charset="0"/>
              <a:buChar char="•"/>
            </a:pPr>
            <a:r>
              <a:rPr lang="en-US" altLang="en-US" sz="1200" b="0">
                <a:latin typeface="Calibri" panose="020F0502020204030204" pitchFamily="34" charset="0"/>
              </a:rPr>
              <a:t>Provide a 360°view of the end user for member banks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19" name="TextBox 17"/>
          <p:cNvSpPr txBox="1">
            <a:spLocks noChangeArrowheads="1"/>
          </p:cNvSpPr>
          <p:nvPr/>
        </p:nvSpPr>
        <p:spPr bwMode="auto">
          <a:xfrm>
            <a:off x="4706938" y="1814513"/>
            <a:ext cx="2565400" cy="1370012"/>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An easy to use developer portal</a:t>
            </a:r>
          </a:p>
          <a:p>
            <a:pPr marL="228600" indent="-228600">
              <a:buFont typeface="+mj-lt"/>
              <a:buAutoNum type="arabicPeriod"/>
              <a:defRPr/>
            </a:pPr>
            <a:r>
              <a:rPr lang="en-US" sz="1200" dirty="0">
                <a:latin typeface="Calibri" pitchFamily="34" charset="0"/>
              </a:rPr>
              <a:t>Rapid assembly of new Restful APIs for online merchants </a:t>
            </a:r>
          </a:p>
          <a:p>
            <a:pPr marL="228600" indent="-228600">
              <a:buFont typeface="+mj-lt"/>
              <a:buAutoNum type="arabicPeriod"/>
              <a:defRPr/>
            </a:pPr>
            <a:r>
              <a:rPr lang="en-US" sz="1200" dirty="0">
                <a:latin typeface="Calibri" pitchFamily="34" charset="0"/>
              </a:rPr>
              <a:t>Extensive real-time analytics</a:t>
            </a:r>
          </a:p>
          <a:p>
            <a:pPr marL="171450" indent="-171450">
              <a:buFont typeface="Arial" charset="0"/>
              <a:buChar char="•"/>
              <a:defRPr/>
            </a:pPr>
            <a:endParaRPr lang="en-US" sz="1100" dirty="0">
              <a:latin typeface="Calibri" pitchFamily="34" charset="0"/>
            </a:endParaRPr>
          </a:p>
        </p:txBody>
      </p:sp>
      <p:sp>
        <p:nvSpPr>
          <p:cNvPr id="74770" name="TextBox 18"/>
          <p:cNvSpPr txBox="1">
            <a:spLocks noChangeArrowheads="1"/>
          </p:cNvSpPr>
          <p:nvPr/>
        </p:nvSpPr>
        <p:spPr bwMode="auto">
          <a:xfrm>
            <a:off x="4733926" y="4592639"/>
            <a:ext cx="2563813"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Coupon redemption</a:t>
            </a:r>
          </a:p>
          <a:p>
            <a:pPr eaLnBrk="1" hangingPunct="1">
              <a:buFont typeface="Arial" panose="020B0604020202020204" pitchFamily="34" charset="0"/>
              <a:buChar char="•"/>
            </a:pPr>
            <a:r>
              <a:rPr lang="en-US" altLang="en-US" sz="1200" b="0">
                <a:latin typeface="Calibri" panose="020F0502020204030204" pitchFamily="34" charset="0"/>
              </a:rPr>
              <a:t>Payment options</a:t>
            </a:r>
          </a:p>
          <a:p>
            <a:pPr eaLnBrk="1" hangingPunct="1">
              <a:buFont typeface="Arial" panose="020B0604020202020204" pitchFamily="34" charset="0"/>
              <a:buChar char="•"/>
            </a:pPr>
            <a:r>
              <a:rPr lang="en-US" altLang="en-US" sz="1200" b="0">
                <a:latin typeface="Calibri" panose="020F0502020204030204" pitchFamily="34" charset="0"/>
              </a:rPr>
              <a:t>Partner Loyalty Programs</a:t>
            </a:r>
          </a:p>
          <a:p>
            <a:pPr eaLnBrk="1" hangingPunct="1">
              <a:buFont typeface="Arial" panose="020B0604020202020204" pitchFamily="34" charset="0"/>
              <a:buChar char="•"/>
            </a:pPr>
            <a:r>
              <a:rPr lang="en-US" altLang="en-US" sz="1200" b="0">
                <a:latin typeface="Calibri" panose="020F0502020204030204" pitchFamily="34" charset="0"/>
              </a:rPr>
              <a:t>Account status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74771" name="TextBox 19"/>
          <p:cNvSpPr txBox="1">
            <a:spLocks noChangeArrowheads="1"/>
          </p:cNvSpPr>
          <p:nvPr/>
        </p:nvSpPr>
        <p:spPr bwMode="auto">
          <a:xfrm>
            <a:off x="7429500" y="1774825"/>
            <a:ext cx="2565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Improved relationships with members and partners</a:t>
            </a:r>
          </a:p>
          <a:p>
            <a:pPr eaLnBrk="1" hangingPunct="1">
              <a:buFont typeface="Arial" panose="020B0604020202020204" pitchFamily="34" charset="0"/>
              <a:buChar char="•"/>
            </a:pPr>
            <a:r>
              <a:rPr lang="en-US" altLang="en-US" sz="1200" b="0">
                <a:latin typeface="Calibri" panose="020F0502020204030204" pitchFamily="34" charset="0"/>
              </a:rPr>
              <a:t>Increased transaction volumes and revenue generation</a:t>
            </a:r>
          </a:p>
          <a:p>
            <a:pPr eaLnBrk="1" hangingPunct="1">
              <a:buFont typeface="Arial" panose="020B0604020202020204" pitchFamily="34" charset="0"/>
              <a:buChar char="•"/>
            </a:pPr>
            <a:r>
              <a:rPr lang="en-US" altLang="en-US" sz="1200" b="0">
                <a:latin typeface="Calibri" panose="020F0502020204030204" pitchFamily="34" charset="0"/>
              </a:rPr>
              <a:t>Gained real-time views of buying behavior and accelerated the timing of new, targeted offers to buyers</a:t>
            </a:r>
            <a:endParaRPr lang="en-US" altLang="en-US" sz="1100">
              <a:latin typeface="Calibri" panose="020F0502020204030204" pitchFamily="34" charset="0"/>
            </a:endParaRPr>
          </a:p>
        </p:txBody>
      </p:sp>
      <p:sp>
        <p:nvSpPr>
          <p:cNvPr id="74772" name="TextBox 20"/>
          <p:cNvSpPr txBox="1">
            <a:spLocks noChangeArrowheads="1"/>
          </p:cNvSpPr>
          <p:nvPr/>
        </p:nvSpPr>
        <p:spPr bwMode="auto">
          <a:xfrm>
            <a:off x="7445376" y="4567238"/>
            <a:ext cx="270192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Groupon:  Daily Merchant coupons to help drive new customers</a:t>
            </a:r>
          </a:p>
          <a:p>
            <a:pPr eaLnBrk="1" hangingPunct="1">
              <a:buFont typeface="Arial" panose="020B0604020202020204" pitchFamily="34" charset="0"/>
              <a:buChar char="•"/>
            </a:pPr>
            <a:r>
              <a:rPr lang="en-US" altLang="en-US" sz="1200" b="0">
                <a:latin typeface="Calibri" panose="020F0502020204030204" pitchFamily="34" charset="0"/>
              </a:rPr>
              <a:t>PayPal:  Account linkage to banks, credit and debit cards</a:t>
            </a:r>
          </a:p>
          <a:p>
            <a:pPr eaLnBrk="1" hangingPunct="1">
              <a:buFont typeface="Arial" panose="020B0604020202020204" pitchFamily="34" charset="0"/>
              <a:buChar char="•"/>
            </a:pPr>
            <a:r>
              <a:rPr lang="en-US" altLang="en-US" sz="1200" b="0">
                <a:latin typeface="Calibri" panose="020F0502020204030204" pitchFamily="34" charset="0"/>
              </a:rPr>
              <a:t>Tripit Point Tracker: aggregates points from various travel industry merchants.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24" name="Title 1"/>
          <p:cNvSpPr txBox="1">
            <a:spLocks/>
          </p:cNvSpPr>
          <p:nvPr/>
        </p:nvSpPr>
        <p:spPr bwMode="auto">
          <a:xfrm>
            <a:off x="1978025" y="609600"/>
            <a:ext cx="6764338"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latin typeface="+mj-lt"/>
                <a:cs typeface="MS PGothic" charset="0"/>
              </a:rPr>
              <a:t>Financial Services:  Leading Payments Processor</a:t>
            </a:r>
          </a:p>
        </p:txBody>
      </p:sp>
      <p:pic>
        <p:nvPicPr>
          <p:cNvPr id="74774" name="Picture 24" descr="http://konnectedadvisors.com/wordpress/wp-content/uploads/2011/10/financial-service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76" y="4381501"/>
            <a:ext cx="249872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386485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ounded Rectangle 4"/>
          <p:cNvSpPr/>
          <p:nvPr/>
        </p:nvSpPr>
        <p:spPr>
          <a:xfrm>
            <a:off x="7461251" y="4217989"/>
            <a:ext cx="2563813" cy="2097087"/>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ounded Rectangle 5"/>
          <p:cNvSpPr/>
          <p:nvPr/>
        </p:nvSpPr>
        <p:spPr>
          <a:xfrm>
            <a:off x="4754563" y="4217988"/>
            <a:ext cx="2563812" cy="2074862"/>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ight Arrow 6"/>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809"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76810"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2" name="Rounded Rectangle 11"/>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812"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76813" name="TextBox 11"/>
          <p:cNvSpPr txBox="1">
            <a:spLocks noChangeArrowheads="1"/>
          </p:cNvSpPr>
          <p:nvPr/>
        </p:nvSpPr>
        <p:spPr bwMode="auto">
          <a:xfrm>
            <a:off x="4727575" y="4217989"/>
            <a:ext cx="256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76814" name="TextBox 12"/>
          <p:cNvSpPr txBox="1">
            <a:spLocks noChangeArrowheads="1"/>
          </p:cNvSpPr>
          <p:nvPr/>
        </p:nvSpPr>
        <p:spPr bwMode="auto">
          <a:xfrm>
            <a:off x="7445376" y="4217989"/>
            <a:ext cx="2563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76815" name="TextBox 16"/>
          <p:cNvSpPr txBox="1">
            <a:spLocks noChangeArrowheads="1"/>
          </p:cNvSpPr>
          <p:nvPr/>
        </p:nvSpPr>
        <p:spPr bwMode="auto">
          <a:xfrm>
            <a:off x="2001838" y="1774825"/>
            <a:ext cx="25638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Streamline claims processing for cost reduction.</a:t>
            </a:r>
          </a:p>
          <a:p>
            <a:pPr eaLnBrk="1" hangingPunct="1">
              <a:buFont typeface="Arial" panose="020B0604020202020204" pitchFamily="34" charset="0"/>
              <a:buChar char="•"/>
            </a:pPr>
            <a:r>
              <a:rPr lang="en-US" altLang="en-US" sz="1200" b="0">
                <a:latin typeface="Calibri" panose="020F0502020204030204" pitchFamily="34" charset="0"/>
              </a:rPr>
              <a:t>Improve customer satisfaction by speeding up claim resolution.</a:t>
            </a:r>
          </a:p>
          <a:p>
            <a:pPr eaLnBrk="1" hangingPunct="1">
              <a:buFont typeface="Arial" panose="020B0604020202020204" pitchFamily="34" charset="0"/>
              <a:buChar char="•"/>
            </a:pPr>
            <a:r>
              <a:rPr lang="en-US" altLang="en-US" sz="1200" b="0">
                <a:latin typeface="Calibri" panose="020F0502020204030204" pitchFamily="34" charset="0"/>
              </a:rPr>
              <a:t>Grow customer base.</a:t>
            </a:r>
          </a:p>
        </p:txBody>
      </p:sp>
      <p:sp>
        <p:nvSpPr>
          <p:cNvPr id="17" name="TextBox 17"/>
          <p:cNvSpPr txBox="1">
            <a:spLocks noChangeArrowheads="1"/>
          </p:cNvSpPr>
          <p:nvPr/>
        </p:nvSpPr>
        <p:spPr bwMode="auto">
          <a:xfrm>
            <a:off x="4706938" y="1722438"/>
            <a:ext cx="2565400" cy="1924050"/>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Exposes customer policy information on mobile devices</a:t>
            </a:r>
          </a:p>
          <a:p>
            <a:pPr marL="228600" indent="-228600">
              <a:buFont typeface="+mj-lt"/>
              <a:buAutoNum type="arabicPeriod"/>
              <a:defRPr/>
            </a:pPr>
            <a:r>
              <a:rPr lang="en-US" sz="1200" dirty="0">
                <a:latin typeface="Calibri" pitchFamily="34" charset="0"/>
              </a:rPr>
              <a:t>Enable claims adjustors to include images of claim to verify damage estimate.</a:t>
            </a:r>
          </a:p>
          <a:p>
            <a:pPr marL="228600" indent="-228600">
              <a:buFont typeface="+mj-lt"/>
              <a:buAutoNum type="arabicPeriod"/>
              <a:defRPr/>
            </a:pPr>
            <a:r>
              <a:rPr lang="en-US" sz="1200" dirty="0">
                <a:latin typeface="Calibri" pitchFamily="34" charset="0"/>
              </a:rPr>
              <a:t>Include select repair partners to exchange data for fast </a:t>
            </a:r>
            <a:r>
              <a:rPr lang="en-US" sz="1200" dirty="0" err="1">
                <a:latin typeface="Calibri" pitchFamily="34" charset="0"/>
              </a:rPr>
              <a:t>resloution</a:t>
            </a:r>
            <a:r>
              <a:rPr lang="en-US" sz="1200" dirty="0">
                <a:latin typeface="Calibri" pitchFamily="34" charset="0"/>
              </a:rPr>
              <a:t>. </a:t>
            </a:r>
          </a:p>
          <a:p>
            <a:pPr marL="171450" indent="-171450">
              <a:buFont typeface="Arial" charset="0"/>
              <a:buChar char="•"/>
              <a:defRPr/>
            </a:pPr>
            <a:endParaRPr lang="en-US" sz="1100" dirty="0">
              <a:latin typeface="Calibri" pitchFamily="34" charset="0"/>
            </a:endParaRPr>
          </a:p>
        </p:txBody>
      </p:sp>
      <p:sp>
        <p:nvSpPr>
          <p:cNvPr id="76817" name="TextBox 18"/>
          <p:cNvSpPr txBox="1">
            <a:spLocks noChangeArrowheads="1"/>
          </p:cNvSpPr>
          <p:nvPr/>
        </p:nvSpPr>
        <p:spPr bwMode="auto">
          <a:xfrm>
            <a:off x="4754563" y="4622800"/>
            <a:ext cx="25638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Customer policy coverage access</a:t>
            </a:r>
          </a:p>
          <a:p>
            <a:pPr eaLnBrk="1" hangingPunct="1">
              <a:buFont typeface="Arial" panose="020B0604020202020204" pitchFamily="34" charset="0"/>
              <a:buChar char="•"/>
            </a:pPr>
            <a:r>
              <a:rPr lang="en-US" altLang="en-US" sz="1200" b="0">
                <a:latin typeface="Calibri" panose="020F0502020204030204" pitchFamily="34" charset="0"/>
              </a:rPr>
              <a:t>Multimedia uploads to claim form</a:t>
            </a:r>
          </a:p>
          <a:p>
            <a:pPr eaLnBrk="1" hangingPunct="1">
              <a:buFont typeface="Arial" panose="020B0604020202020204" pitchFamily="34" charset="0"/>
              <a:buChar char="•"/>
            </a:pPr>
            <a:r>
              <a:rPr lang="en-US" altLang="en-US" sz="1200" b="0">
                <a:latin typeface="Calibri" panose="020F0502020204030204" pitchFamily="34" charset="0"/>
              </a:rPr>
              <a:t>Repair estimate data exchange with select partners</a:t>
            </a:r>
          </a:p>
          <a:p>
            <a:pPr eaLnBrk="1" hangingPunct="1">
              <a:buFont typeface="Arial" panose="020B0604020202020204" pitchFamily="34" charset="0"/>
              <a:buChar char="•"/>
            </a:pPr>
            <a:r>
              <a:rPr lang="en-US" altLang="en-US" sz="1200" b="0">
                <a:latin typeface="Calibri" panose="020F0502020204030204" pitchFamily="34" charset="0"/>
              </a:rPr>
              <a:t>Direct deposit banking approval</a:t>
            </a:r>
          </a:p>
        </p:txBody>
      </p:sp>
      <p:sp>
        <p:nvSpPr>
          <p:cNvPr id="76818" name="TextBox 19"/>
          <p:cNvSpPr txBox="1">
            <a:spLocks noChangeArrowheads="1"/>
          </p:cNvSpPr>
          <p:nvPr/>
        </p:nvSpPr>
        <p:spPr bwMode="auto">
          <a:xfrm>
            <a:off x="7429500" y="1774825"/>
            <a:ext cx="25654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Eliminated paper based claims and reduced processing time by 3 days</a:t>
            </a:r>
          </a:p>
          <a:p>
            <a:pPr eaLnBrk="1" hangingPunct="1">
              <a:buFont typeface="Arial" panose="020B0604020202020204" pitchFamily="34" charset="0"/>
              <a:buChar char="•"/>
            </a:pPr>
            <a:r>
              <a:rPr lang="en-US" altLang="en-US" sz="1200" b="0">
                <a:latin typeface="Calibri" panose="020F0502020204030204" pitchFamily="34" charset="0"/>
              </a:rPr>
              <a:t>Customers had the option of having the claim check direct deposited to their banking account.</a:t>
            </a:r>
          </a:p>
          <a:p>
            <a:pPr eaLnBrk="1" hangingPunct="1">
              <a:buFont typeface="Arial" panose="020B0604020202020204" pitchFamily="34" charset="0"/>
              <a:buChar char="•"/>
            </a:pPr>
            <a:r>
              <a:rPr lang="en-US" altLang="en-US" sz="1200" b="0">
                <a:latin typeface="Calibri" panose="020F0502020204030204" pitchFamily="34" charset="0"/>
              </a:rPr>
              <a:t>Overall Customer Satisfaction rating improved significantly and then used as central marketing theme.</a:t>
            </a:r>
          </a:p>
        </p:txBody>
      </p:sp>
      <p:sp>
        <p:nvSpPr>
          <p:cNvPr id="76819" name="TextBox 20"/>
          <p:cNvSpPr txBox="1">
            <a:spLocks noChangeArrowheads="1"/>
          </p:cNvSpPr>
          <p:nvPr/>
        </p:nvSpPr>
        <p:spPr bwMode="auto">
          <a:xfrm>
            <a:off x="7434264" y="4622801"/>
            <a:ext cx="27019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Google Maps: for directions once on the ground</a:t>
            </a:r>
          </a:p>
          <a:p>
            <a:pPr eaLnBrk="1" hangingPunct="1">
              <a:buFont typeface="Arial" panose="020B0604020202020204" pitchFamily="34" charset="0"/>
              <a:buChar char="•"/>
            </a:pPr>
            <a:r>
              <a:rPr lang="en-US" altLang="en-US" sz="1200" b="0">
                <a:latin typeface="Calibri" panose="020F0502020204030204" pitchFamily="34" charset="0"/>
              </a:rPr>
              <a:t>Tripit: for aggregating travel information</a:t>
            </a:r>
          </a:p>
          <a:p>
            <a:pPr eaLnBrk="1" hangingPunct="1">
              <a:buFont typeface="Arial" panose="020B0604020202020204" pitchFamily="34" charset="0"/>
              <a:buChar char="•"/>
            </a:pPr>
            <a:r>
              <a:rPr lang="en-US" altLang="en-US" sz="1200" b="0">
                <a:latin typeface="Calibri" panose="020F0502020204030204" pitchFamily="34" charset="0"/>
              </a:rPr>
              <a:t>Pizza Hut: food ordering and payment processing</a:t>
            </a:r>
          </a:p>
          <a:p>
            <a:pPr eaLnBrk="1" hangingPunct="1">
              <a:buFont typeface="Arial" panose="020B0604020202020204" pitchFamily="34" charset="0"/>
              <a:buChar char="•"/>
            </a:pPr>
            <a:endParaRPr lang="en-US" altLang="en-US" sz="1200" b="0">
              <a:latin typeface="Calibri" panose="020F0502020204030204" pitchFamily="34" charset="0"/>
            </a:endParaRP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21" name="Title 1"/>
          <p:cNvSpPr txBox="1">
            <a:spLocks/>
          </p:cNvSpPr>
          <p:nvPr/>
        </p:nvSpPr>
        <p:spPr bwMode="auto">
          <a:xfrm>
            <a:off x="1978026" y="609600"/>
            <a:ext cx="8151813"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latin typeface="+mj-lt"/>
                <a:cs typeface="MS PGothic" charset="0"/>
              </a:rPr>
              <a:t>Insurance:  Leading Property &amp; Casualty Insurance Firm</a:t>
            </a:r>
          </a:p>
        </p:txBody>
      </p:sp>
      <p:sp>
        <p:nvSpPr>
          <p:cNvPr id="22" name="Rounded Rectangle 21"/>
          <p:cNvSpPr/>
          <p:nvPr/>
        </p:nvSpPr>
        <p:spPr>
          <a:xfrm>
            <a:off x="1911351" y="4271963"/>
            <a:ext cx="2563813" cy="2074862"/>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6822" name="Snagit_PPT8334" descr="PPT833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3738" y="4333876"/>
            <a:ext cx="925512"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Picture 4" descr="A Multimedia 911 Emergency Service In Chica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539" y="4687889"/>
            <a:ext cx="1538287"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68280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ounded Rectangle 4"/>
          <p:cNvSpPr/>
          <p:nvPr/>
        </p:nvSpPr>
        <p:spPr>
          <a:xfrm>
            <a:off x="7461251" y="4217989"/>
            <a:ext cx="2563813" cy="2097087"/>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ounded Rectangle 5"/>
          <p:cNvSpPr/>
          <p:nvPr/>
        </p:nvSpPr>
        <p:spPr>
          <a:xfrm>
            <a:off x="4754563" y="4217988"/>
            <a:ext cx="2563812" cy="2074862"/>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ight Arrow 6"/>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857"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78858"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2" name="Rounded Rectangle 11"/>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860"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78861" name="TextBox 11"/>
          <p:cNvSpPr txBox="1">
            <a:spLocks noChangeArrowheads="1"/>
          </p:cNvSpPr>
          <p:nvPr/>
        </p:nvSpPr>
        <p:spPr bwMode="auto">
          <a:xfrm>
            <a:off x="4727575" y="4217989"/>
            <a:ext cx="256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78862" name="TextBox 12"/>
          <p:cNvSpPr txBox="1">
            <a:spLocks noChangeArrowheads="1"/>
          </p:cNvSpPr>
          <p:nvPr/>
        </p:nvSpPr>
        <p:spPr bwMode="auto">
          <a:xfrm>
            <a:off x="7445376" y="4217989"/>
            <a:ext cx="2563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78863" name="TextBox 16"/>
          <p:cNvSpPr txBox="1">
            <a:spLocks noChangeArrowheads="1"/>
          </p:cNvSpPr>
          <p:nvPr/>
        </p:nvSpPr>
        <p:spPr bwMode="auto">
          <a:xfrm>
            <a:off x="2001838" y="1774825"/>
            <a:ext cx="256381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628650" indent="-1714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Allow patients, physicians and medical </a:t>
            </a:r>
            <a:r>
              <a:rPr lang="en-US" altLang="en-US" sz="1200">
                <a:latin typeface="Calibri" panose="020F0502020204030204" pitchFamily="34" charset="0"/>
              </a:rPr>
              <a:t>personnel secure multi-channel access to patient data </a:t>
            </a:r>
            <a:r>
              <a:rPr lang="en-US" altLang="en-US" sz="1200" b="0">
                <a:latin typeface="Calibri" panose="020F0502020204030204" pitchFamily="34" charset="0"/>
              </a:rPr>
              <a:t>including: </a:t>
            </a:r>
          </a:p>
          <a:p>
            <a:pPr lvl="1" eaLnBrk="1" hangingPunct="1">
              <a:buFont typeface="Arial" panose="020B0604020202020204" pitchFamily="34" charset="0"/>
              <a:buChar char="•"/>
            </a:pPr>
            <a:r>
              <a:rPr lang="en-US" altLang="en-US" sz="1200" b="0">
                <a:latin typeface="Calibri" panose="020F0502020204030204" pitchFamily="34" charset="0"/>
              </a:rPr>
              <a:t>Appointments</a:t>
            </a:r>
          </a:p>
          <a:p>
            <a:pPr lvl="1" eaLnBrk="1" hangingPunct="1">
              <a:buFont typeface="Arial" panose="020B0604020202020204" pitchFamily="34" charset="0"/>
              <a:buChar char="•"/>
            </a:pPr>
            <a:r>
              <a:rPr lang="en-US" altLang="en-US" sz="1200" b="0">
                <a:latin typeface="Calibri" panose="020F0502020204030204" pitchFamily="34" charset="0"/>
              </a:rPr>
              <a:t>Insurance coverage</a:t>
            </a:r>
          </a:p>
          <a:p>
            <a:pPr lvl="1" eaLnBrk="1" hangingPunct="1">
              <a:buFont typeface="Arial" panose="020B0604020202020204" pitchFamily="34" charset="0"/>
              <a:buChar char="•"/>
            </a:pPr>
            <a:r>
              <a:rPr lang="en-US" altLang="en-US" sz="1200" b="0">
                <a:latin typeface="Calibri" panose="020F0502020204030204" pitchFamily="34" charset="0"/>
              </a:rPr>
              <a:t>Prescription refills</a:t>
            </a:r>
          </a:p>
          <a:p>
            <a:pPr lvl="1" eaLnBrk="1" hangingPunct="1">
              <a:buFont typeface="Arial" panose="020B0604020202020204" pitchFamily="34" charset="0"/>
              <a:buChar char="•"/>
            </a:pPr>
            <a:r>
              <a:rPr lang="en-US" altLang="en-US" sz="1200" b="0">
                <a:latin typeface="Calibri" panose="020F0502020204030204" pitchFamily="34" charset="0"/>
              </a:rPr>
              <a:t>Patient/physician email</a:t>
            </a:r>
          </a:p>
          <a:p>
            <a:pPr lvl="1" eaLnBrk="1" hangingPunct="1">
              <a:buFont typeface="Arial" panose="020B0604020202020204" pitchFamily="34" charset="0"/>
              <a:buChar char="•"/>
            </a:pPr>
            <a:endParaRPr lang="en-US" altLang="en-US" sz="1200" b="0">
              <a:latin typeface="Calibri" panose="020F0502020204030204" pitchFamily="34" charset="0"/>
            </a:endParaRPr>
          </a:p>
        </p:txBody>
      </p:sp>
      <p:sp>
        <p:nvSpPr>
          <p:cNvPr id="17" name="TextBox 17"/>
          <p:cNvSpPr txBox="1">
            <a:spLocks noChangeArrowheads="1"/>
          </p:cNvSpPr>
          <p:nvPr/>
        </p:nvSpPr>
        <p:spPr bwMode="auto">
          <a:xfrm>
            <a:off x="4686300" y="1711325"/>
            <a:ext cx="2565400" cy="1924050"/>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A secure/encrypted environment for maintaining and transmitting sensitive patient data</a:t>
            </a:r>
          </a:p>
          <a:p>
            <a:pPr marL="228600" indent="-228600">
              <a:buFont typeface="+mj-lt"/>
              <a:buAutoNum type="arabicPeriod"/>
              <a:defRPr/>
            </a:pPr>
            <a:r>
              <a:rPr lang="en-US" sz="1200" dirty="0">
                <a:latin typeface="Calibri" pitchFamily="34" charset="0"/>
              </a:rPr>
              <a:t>An easy to use developer portal</a:t>
            </a:r>
          </a:p>
          <a:p>
            <a:pPr marL="228600" indent="-228600">
              <a:buFont typeface="+mj-lt"/>
              <a:buAutoNum type="arabicPeriod"/>
              <a:defRPr/>
            </a:pPr>
            <a:r>
              <a:rPr lang="en-US" sz="1200" dirty="0">
                <a:latin typeface="Calibri" pitchFamily="34" charset="0"/>
              </a:rPr>
              <a:t>Rapid assembly of new APIs to access legacy applications without extensive app rewrite.</a:t>
            </a:r>
          </a:p>
          <a:p>
            <a:pPr marL="171450" indent="-171450">
              <a:buFont typeface="Arial" charset="0"/>
              <a:buChar char="•"/>
              <a:defRPr/>
            </a:pPr>
            <a:endParaRPr lang="en-US" sz="1100" dirty="0">
              <a:latin typeface="Calibri" pitchFamily="34" charset="0"/>
            </a:endParaRPr>
          </a:p>
        </p:txBody>
      </p:sp>
      <p:sp>
        <p:nvSpPr>
          <p:cNvPr id="78865" name="TextBox 18"/>
          <p:cNvSpPr txBox="1">
            <a:spLocks noChangeArrowheads="1"/>
          </p:cNvSpPr>
          <p:nvPr/>
        </p:nvSpPr>
        <p:spPr bwMode="auto">
          <a:xfrm>
            <a:off x="4754563" y="4622801"/>
            <a:ext cx="25638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Appointment book access</a:t>
            </a:r>
          </a:p>
          <a:p>
            <a:pPr eaLnBrk="1" hangingPunct="1">
              <a:buFont typeface="Arial" panose="020B0604020202020204" pitchFamily="34" charset="0"/>
              <a:buChar char="•"/>
            </a:pPr>
            <a:r>
              <a:rPr lang="en-US" altLang="en-US" sz="1200">
                <a:latin typeface="Calibri" panose="020F0502020204030204" pitchFamily="34" charset="0"/>
              </a:rPr>
              <a:t>Insurance coverage requests</a:t>
            </a:r>
          </a:p>
          <a:p>
            <a:pPr eaLnBrk="1" hangingPunct="1">
              <a:buFont typeface="Arial" panose="020B0604020202020204" pitchFamily="34" charset="0"/>
              <a:buChar char="•"/>
            </a:pPr>
            <a:r>
              <a:rPr lang="en-US" altLang="en-US" sz="1200">
                <a:latin typeface="Calibri" panose="020F0502020204030204" pitchFamily="34" charset="0"/>
              </a:rPr>
              <a:t>Pharmacy order entry</a:t>
            </a:r>
          </a:p>
          <a:p>
            <a:pPr eaLnBrk="1" hangingPunct="1">
              <a:buFont typeface="Arial" panose="020B0604020202020204" pitchFamily="34" charset="0"/>
              <a:buChar char="•"/>
            </a:pPr>
            <a:r>
              <a:rPr lang="en-US" altLang="en-US" sz="1200" b="0">
                <a:latin typeface="Calibri" panose="020F0502020204030204" pitchFamily="34" charset="0"/>
              </a:rPr>
              <a:t>Secure messaging/email</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78866" name="TextBox 19"/>
          <p:cNvSpPr txBox="1">
            <a:spLocks noChangeArrowheads="1"/>
          </p:cNvSpPr>
          <p:nvPr/>
        </p:nvSpPr>
        <p:spPr bwMode="auto">
          <a:xfrm>
            <a:off x="7429500" y="1722439"/>
            <a:ext cx="2565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Released new REST enabled applications for mobile devices in </a:t>
            </a:r>
            <a:r>
              <a:rPr lang="en-US" altLang="en-US" sz="1200">
                <a:latin typeface="Calibri" panose="020F0502020204030204" pitchFamily="34" charset="0"/>
              </a:rPr>
              <a:t>under 90 days.</a:t>
            </a:r>
          </a:p>
          <a:p>
            <a:pPr eaLnBrk="1" hangingPunct="1">
              <a:buFont typeface="Arial" panose="020B0604020202020204" pitchFamily="34" charset="0"/>
              <a:buChar char="•"/>
            </a:pPr>
            <a:r>
              <a:rPr lang="en-US" altLang="en-US" sz="1200" b="0">
                <a:latin typeface="Calibri" panose="020F0502020204030204" pitchFamily="34" charset="0"/>
              </a:rPr>
              <a:t>Created </a:t>
            </a:r>
            <a:r>
              <a:rPr lang="en-US" altLang="en-US" sz="1200">
                <a:latin typeface="Calibri" panose="020F0502020204030204" pitchFamily="34" charset="0"/>
              </a:rPr>
              <a:t>reusable APIs </a:t>
            </a:r>
            <a:r>
              <a:rPr lang="en-US" altLang="en-US" sz="1200" b="0">
                <a:latin typeface="Calibri" panose="020F0502020204030204" pitchFamily="34" charset="0"/>
              </a:rPr>
              <a:t>for pretreatment authorization from </a:t>
            </a:r>
            <a:r>
              <a:rPr lang="en-US" altLang="en-US" sz="1200">
                <a:latin typeface="Calibri" panose="020F0502020204030204" pitchFamily="34" charset="0"/>
              </a:rPr>
              <a:t>multiple insurance carriers</a:t>
            </a:r>
          </a:p>
          <a:p>
            <a:pPr eaLnBrk="1" hangingPunct="1">
              <a:buFont typeface="Arial" panose="020B0604020202020204" pitchFamily="34" charset="0"/>
              <a:buChar char="•"/>
            </a:pPr>
            <a:r>
              <a:rPr lang="en-US" altLang="en-US" sz="1200" b="0">
                <a:latin typeface="Calibri" panose="020F0502020204030204" pitchFamily="34" charset="0"/>
              </a:rPr>
              <a:t>Provided patients a mobile app to </a:t>
            </a:r>
            <a:r>
              <a:rPr lang="en-US" altLang="en-US" sz="1200">
                <a:latin typeface="Calibri" panose="020F0502020204030204" pitchFamily="34" charset="0"/>
              </a:rPr>
              <a:t>refill prescriptions via mobile devices</a:t>
            </a:r>
            <a:r>
              <a:rPr lang="en-US" altLang="en-US" sz="1200" b="0">
                <a:latin typeface="Calibri" panose="020F0502020204030204" pitchFamily="34" charset="0"/>
              </a:rPr>
              <a:t>.</a:t>
            </a:r>
            <a:endParaRPr lang="en-US" altLang="en-US" sz="1100">
              <a:latin typeface="Calibri" panose="020F0502020204030204" pitchFamily="34" charset="0"/>
            </a:endParaRPr>
          </a:p>
        </p:txBody>
      </p:sp>
      <p:sp>
        <p:nvSpPr>
          <p:cNvPr id="78867" name="TextBox 20"/>
          <p:cNvSpPr txBox="1">
            <a:spLocks noChangeArrowheads="1"/>
          </p:cNvSpPr>
          <p:nvPr/>
        </p:nvSpPr>
        <p:spPr bwMode="auto">
          <a:xfrm>
            <a:off x="7434264" y="4622800"/>
            <a:ext cx="27019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Merck Medicus: Patient handouts</a:t>
            </a:r>
          </a:p>
          <a:p>
            <a:pPr eaLnBrk="1" hangingPunct="1">
              <a:buFont typeface="Arial" panose="020B0604020202020204" pitchFamily="34" charset="0"/>
              <a:buChar char="•"/>
            </a:pPr>
            <a:r>
              <a:rPr lang="en-US" altLang="en-US" sz="1200" b="0">
                <a:latin typeface="Calibri" panose="020F0502020204030204" pitchFamily="34" charset="0"/>
              </a:rPr>
              <a:t>Greenway PrimeMOBILE: Electronic Health Record access</a:t>
            </a:r>
          </a:p>
          <a:p>
            <a:pPr eaLnBrk="1" hangingPunct="1">
              <a:buFont typeface="Arial" panose="020B0604020202020204" pitchFamily="34" charset="0"/>
              <a:buChar char="•"/>
            </a:pPr>
            <a:r>
              <a:rPr lang="en-US" altLang="en-US" sz="1200" b="0">
                <a:latin typeface="Calibri" panose="020F0502020204030204" pitchFamily="34" charset="0"/>
              </a:rPr>
              <a:t>BC/BS NC: HealthNAV, provides an urgent care finder</a:t>
            </a:r>
          </a:p>
          <a:p>
            <a:pPr eaLnBrk="1" hangingPunct="1">
              <a:buFont typeface="Arial" panose="020B0604020202020204" pitchFamily="34" charset="0"/>
              <a:buChar char="•"/>
            </a:pPr>
            <a:r>
              <a:rPr lang="en-US" altLang="en-US" sz="1200" b="0">
                <a:latin typeface="Calibri" panose="020F0502020204030204" pitchFamily="34" charset="0"/>
              </a:rPr>
              <a:t>WellDoc Diabetes Manager: connecting patient readings with physicians</a:t>
            </a:r>
          </a:p>
        </p:txBody>
      </p:sp>
      <p:sp>
        <p:nvSpPr>
          <p:cNvPr id="21" name="Title 1"/>
          <p:cNvSpPr txBox="1">
            <a:spLocks/>
          </p:cNvSpPr>
          <p:nvPr/>
        </p:nvSpPr>
        <p:spPr bwMode="auto">
          <a:xfrm>
            <a:off x="1978025" y="609600"/>
            <a:ext cx="6764338"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cs typeface="MS PGothic" charset="0"/>
              </a:rPr>
              <a:t>Healthcare:  Leading Healthcare Provider</a:t>
            </a:r>
          </a:p>
        </p:txBody>
      </p:sp>
      <p:sp>
        <p:nvSpPr>
          <p:cNvPr id="22" name="Rounded Rectangle 21"/>
          <p:cNvSpPr/>
          <p:nvPr/>
        </p:nvSpPr>
        <p:spPr>
          <a:xfrm>
            <a:off x="1939926" y="4271963"/>
            <a:ext cx="2563813" cy="2074862"/>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8870" name="Picture 23" descr="http://www.mobilemarketingwatch.com/wordpress/wp-content/uploads/2011/06/Humanas-Mobile-Healthcare-Push-Wins-Appy-Award-For-Best-Medical-App-Inter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4364039"/>
            <a:ext cx="2616200"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625644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ounded Rectangle 4"/>
          <p:cNvSpPr/>
          <p:nvPr/>
        </p:nvSpPr>
        <p:spPr>
          <a:xfrm>
            <a:off x="7461251" y="4217989"/>
            <a:ext cx="2563813" cy="2097087"/>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ounded Rectangle 5"/>
          <p:cNvSpPr/>
          <p:nvPr/>
        </p:nvSpPr>
        <p:spPr>
          <a:xfrm>
            <a:off x="4754563" y="4217988"/>
            <a:ext cx="2563812" cy="2074862"/>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ight Arrow 6"/>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0905"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80906"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2" name="Rounded Rectangle 11"/>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0908"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80909" name="TextBox 11"/>
          <p:cNvSpPr txBox="1">
            <a:spLocks noChangeArrowheads="1"/>
          </p:cNvSpPr>
          <p:nvPr/>
        </p:nvSpPr>
        <p:spPr bwMode="auto">
          <a:xfrm>
            <a:off x="4727575" y="4217989"/>
            <a:ext cx="256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80910" name="TextBox 12"/>
          <p:cNvSpPr txBox="1">
            <a:spLocks noChangeArrowheads="1"/>
          </p:cNvSpPr>
          <p:nvPr/>
        </p:nvSpPr>
        <p:spPr bwMode="auto">
          <a:xfrm>
            <a:off x="7445376" y="4217989"/>
            <a:ext cx="2563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80911" name="TextBox 16"/>
          <p:cNvSpPr txBox="1">
            <a:spLocks noChangeArrowheads="1"/>
          </p:cNvSpPr>
          <p:nvPr/>
        </p:nvSpPr>
        <p:spPr bwMode="auto">
          <a:xfrm>
            <a:off x="2001838" y="1774826"/>
            <a:ext cx="2563812"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Improve  the efficiency of energy consumption  across consumer, commercial and industrial customers.</a:t>
            </a:r>
          </a:p>
          <a:p>
            <a:pPr eaLnBrk="1" hangingPunct="1">
              <a:buFont typeface="Arial" panose="020B0604020202020204" pitchFamily="34" charset="0"/>
              <a:buChar char="•"/>
            </a:pPr>
            <a:r>
              <a:rPr lang="en-US" altLang="en-US" sz="1200" b="0">
                <a:latin typeface="Calibri" panose="020F0502020204030204" pitchFamily="34" charset="0"/>
              </a:rPr>
              <a:t>Increase utilization of self-service portal to reduce operational costs</a:t>
            </a:r>
          </a:p>
          <a:p>
            <a:pPr eaLnBrk="1" hangingPunct="1">
              <a:buFont typeface="Arial" panose="020B0604020202020204" pitchFamily="34" charset="0"/>
              <a:buChar char="•"/>
            </a:pPr>
            <a:r>
              <a:rPr lang="en-US" altLang="en-US" sz="1200" b="0">
                <a:latin typeface="Calibri" panose="020F0502020204030204" pitchFamily="34" charset="0"/>
              </a:rPr>
              <a:t>Reduce power outage time caused by extraordinary events.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17" name="TextBox 17"/>
          <p:cNvSpPr txBox="1">
            <a:spLocks noChangeArrowheads="1"/>
          </p:cNvSpPr>
          <p:nvPr/>
        </p:nvSpPr>
        <p:spPr bwMode="auto">
          <a:xfrm>
            <a:off x="4686300" y="1711325"/>
            <a:ext cx="2565400" cy="1924050"/>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A secure/encrypted environment for transmitting usage data to demand systems and models.</a:t>
            </a:r>
          </a:p>
          <a:p>
            <a:pPr marL="228600" indent="-228600">
              <a:buFont typeface="+mj-lt"/>
              <a:buAutoNum type="arabicPeriod"/>
              <a:defRPr/>
            </a:pPr>
            <a:r>
              <a:rPr lang="en-US" sz="1200" dirty="0">
                <a:latin typeface="Calibri" pitchFamily="34" charset="0"/>
              </a:rPr>
              <a:t>An easy to use developer portal</a:t>
            </a:r>
          </a:p>
          <a:p>
            <a:pPr marL="228600" indent="-228600">
              <a:buFont typeface="+mj-lt"/>
              <a:buAutoNum type="arabicPeriod"/>
              <a:defRPr/>
            </a:pPr>
            <a:r>
              <a:rPr lang="en-US" sz="1200" dirty="0">
                <a:latin typeface="Calibri" pitchFamily="34" charset="0"/>
              </a:rPr>
              <a:t>Extensive real-time analytics to better  understand customer behavior and payment patterns</a:t>
            </a:r>
          </a:p>
          <a:p>
            <a:pPr marL="171450" indent="-171450">
              <a:buFont typeface="Arial" charset="0"/>
              <a:buChar char="•"/>
              <a:defRPr/>
            </a:pPr>
            <a:endParaRPr lang="en-US" sz="1100" dirty="0">
              <a:latin typeface="Calibri" pitchFamily="34" charset="0"/>
            </a:endParaRPr>
          </a:p>
        </p:txBody>
      </p:sp>
      <p:sp>
        <p:nvSpPr>
          <p:cNvPr id="80913" name="TextBox 18"/>
          <p:cNvSpPr txBox="1">
            <a:spLocks noChangeArrowheads="1"/>
          </p:cNvSpPr>
          <p:nvPr/>
        </p:nvSpPr>
        <p:spPr bwMode="auto">
          <a:xfrm>
            <a:off x="4754563" y="4622800"/>
            <a:ext cx="2563812"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Energy consumption &amp; management</a:t>
            </a:r>
          </a:p>
          <a:p>
            <a:pPr eaLnBrk="1" hangingPunct="1">
              <a:buFont typeface="Arial" panose="020B0604020202020204" pitchFamily="34" charset="0"/>
              <a:buChar char="•"/>
            </a:pPr>
            <a:r>
              <a:rPr lang="en-US" altLang="en-US" sz="1200" b="0">
                <a:latin typeface="Calibri" panose="020F0502020204030204" pitchFamily="34" charset="0"/>
              </a:rPr>
              <a:t>Service requests including new service, repair, and rate management</a:t>
            </a:r>
          </a:p>
          <a:p>
            <a:pPr eaLnBrk="1" hangingPunct="1">
              <a:buFont typeface="Arial" panose="020B0604020202020204" pitchFamily="34" charset="0"/>
              <a:buChar char="•"/>
            </a:pPr>
            <a:r>
              <a:rPr lang="en-US" altLang="en-US" sz="1200" b="0">
                <a:latin typeface="Calibri" panose="020F0502020204030204" pitchFamily="34" charset="0"/>
              </a:rPr>
              <a:t>Location services for mobile repair teams</a:t>
            </a:r>
          </a:p>
          <a:p>
            <a:pPr eaLnBrk="1" hangingPunct="1">
              <a:buFont typeface="Arial" panose="020B0604020202020204" pitchFamily="34" charset="0"/>
              <a:buChar char="•"/>
            </a:pPr>
            <a:r>
              <a:rPr lang="en-US" altLang="en-US" sz="1200" b="0">
                <a:latin typeface="Calibri" panose="020F0502020204030204" pitchFamily="34" charset="0"/>
              </a:rPr>
              <a:t>Inventory management for field repair depots and teams</a:t>
            </a:r>
          </a:p>
        </p:txBody>
      </p:sp>
      <p:sp>
        <p:nvSpPr>
          <p:cNvPr id="80914" name="TextBox 19"/>
          <p:cNvSpPr txBox="1">
            <a:spLocks noChangeArrowheads="1"/>
          </p:cNvSpPr>
          <p:nvPr/>
        </p:nvSpPr>
        <p:spPr bwMode="auto">
          <a:xfrm>
            <a:off x="7429500" y="1722439"/>
            <a:ext cx="2565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Launched multichannel app to monitor and control energy usage</a:t>
            </a:r>
          </a:p>
          <a:p>
            <a:pPr eaLnBrk="1" hangingPunct="1">
              <a:buFont typeface="Arial" panose="020B0604020202020204" pitchFamily="34" charset="0"/>
              <a:buChar char="•"/>
            </a:pPr>
            <a:r>
              <a:rPr lang="en-US" altLang="en-US" sz="1200" b="0">
                <a:latin typeface="Calibri" panose="020F0502020204030204" pitchFamily="34" charset="0"/>
              </a:rPr>
              <a:t>Increased use o self-service portal by 15% resulting in operational cost savings of 3%</a:t>
            </a:r>
          </a:p>
          <a:p>
            <a:pPr eaLnBrk="1" hangingPunct="1">
              <a:buFont typeface="Arial" panose="020B0604020202020204" pitchFamily="34" charset="0"/>
              <a:buChar char="•"/>
            </a:pPr>
            <a:r>
              <a:rPr lang="en-US" altLang="en-US" sz="1200" b="0">
                <a:latin typeface="Calibri" panose="020F0502020204030204" pitchFamily="34" charset="0"/>
              </a:rPr>
              <a:t>Improved response  and power restoration time by mashing up location data of repair teams and outage failure point.</a:t>
            </a:r>
            <a:endParaRPr lang="en-US" altLang="en-US" sz="1100">
              <a:latin typeface="Calibri" panose="020F0502020204030204" pitchFamily="34" charset="0"/>
            </a:endParaRPr>
          </a:p>
        </p:txBody>
      </p:sp>
      <p:sp>
        <p:nvSpPr>
          <p:cNvPr id="80915" name="TextBox 20"/>
          <p:cNvSpPr txBox="1">
            <a:spLocks noChangeArrowheads="1"/>
          </p:cNvSpPr>
          <p:nvPr/>
        </p:nvSpPr>
        <p:spPr bwMode="auto">
          <a:xfrm>
            <a:off x="7434264" y="4622801"/>
            <a:ext cx="27019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MobileIron SmartHome: remote control of home electrical devices</a:t>
            </a:r>
          </a:p>
          <a:p>
            <a:pPr eaLnBrk="1" hangingPunct="1">
              <a:buFont typeface="Arial" panose="020B0604020202020204" pitchFamily="34" charset="0"/>
              <a:buChar char="•"/>
            </a:pPr>
            <a:r>
              <a:rPr lang="en-US" altLang="en-US" sz="1200" b="0">
                <a:latin typeface="Calibri" panose="020F0502020204030204" pitchFamily="34" charset="0"/>
              </a:rPr>
              <a:t>Southern California Edison: customer support for service transfer.</a:t>
            </a:r>
          </a:p>
          <a:p>
            <a:pPr eaLnBrk="1" hangingPunct="1">
              <a:buFont typeface="Arial" panose="020B0604020202020204" pitchFamily="34" charset="0"/>
              <a:buChar char="•"/>
            </a:pPr>
            <a:r>
              <a:rPr lang="en-US" altLang="en-US" sz="1200" b="0">
                <a:latin typeface="Calibri" panose="020F0502020204030204" pitchFamily="34" charset="0"/>
              </a:rPr>
              <a:t>Scottish Power XDA repair centre.</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21" name="Title 1"/>
          <p:cNvSpPr txBox="1">
            <a:spLocks/>
          </p:cNvSpPr>
          <p:nvPr/>
        </p:nvSpPr>
        <p:spPr bwMode="auto">
          <a:xfrm>
            <a:off x="1978025" y="609600"/>
            <a:ext cx="6764338"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cs typeface="MS PGothic" charset="0"/>
              </a:rPr>
              <a:t>Energy &amp; Utilities:  Leading Electric Utility</a:t>
            </a:r>
          </a:p>
        </p:txBody>
      </p:sp>
      <p:sp>
        <p:nvSpPr>
          <p:cNvPr id="22" name="Rounded Rectangle 21"/>
          <p:cNvSpPr/>
          <p:nvPr/>
        </p:nvSpPr>
        <p:spPr>
          <a:xfrm>
            <a:off x="1911351" y="4271963"/>
            <a:ext cx="2563813" cy="2074862"/>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0918" name="Snagit_PPTB716" descr="PPTB71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4397376"/>
            <a:ext cx="20288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901848"/>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ounded Rectangle 6"/>
          <p:cNvSpPr/>
          <p:nvPr/>
        </p:nvSpPr>
        <p:spPr>
          <a:xfrm>
            <a:off x="7461251" y="4217989"/>
            <a:ext cx="2563813" cy="2097087"/>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54563" y="4217988"/>
            <a:ext cx="2563812" cy="2074862"/>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ight Arrow 8"/>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ounded Rectangle 10"/>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2953"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82954"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4" name="Rounded Rectangle 13"/>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2956"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82957" name="TextBox 11"/>
          <p:cNvSpPr txBox="1">
            <a:spLocks noChangeArrowheads="1"/>
          </p:cNvSpPr>
          <p:nvPr/>
        </p:nvSpPr>
        <p:spPr bwMode="auto">
          <a:xfrm>
            <a:off x="4727575" y="4217989"/>
            <a:ext cx="256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82958" name="TextBox 12"/>
          <p:cNvSpPr txBox="1">
            <a:spLocks noChangeArrowheads="1"/>
          </p:cNvSpPr>
          <p:nvPr/>
        </p:nvSpPr>
        <p:spPr bwMode="auto">
          <a:xfrm>
            <a:off x="7445376" y="4217989"/>
            <a:ext cx="2563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82959" name="TextBox 16"/>
          <p:cNvSpPr txBox="1">
            <a:spLocks noChangeArrowheads="1"/>
          </p:cNvSpPr>
          <p:nvPr/>
        </p:nvSpPr>
        <p:spPr bwMode="auto">
          <a:xfrm>
            <a:off x="2001838" y="1774826"/>
            <a:ext cx="2563812"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Create additional  </a:t>
            </a:r>
            <a:r>
              <a:rPr lang="en-US" altLang="en-US" sz="1200">
                <a:latin typeface="Calibri" panose="020F0502020204030204" pitchFamily="34" charset="0"/>
              </a:rPr>
              <a:t>sticky services </a:t>
            </a:r>
            <a:r>
              <a:rPr lang="en-US" altLang="en-US" sz="1200" b="0">
                <a:latin typeface="Calibri" panose="020F0502020204030204" pitchFamily="34" charset="0"/>
              </a:rPr>
              <a:t>for auto owners </a:t>
            </a:r>
          </a:p>
          <a:p>
            <a:pPr eaLnBrk="1" hangingPunct="1">
              <a:buFont typeface="Arial" panose="020B0604020202020204" pitchFamily="34" charset="0"/>
              <a:buChar char="•"/>
            </a:pPr>
            <a:r>
              <a:rPr lang="en-US" altLang="en-US" sz="1200" b="0">
                <a:latin typeface="Calibri" panose="020F0502020204030204" pitchFamily="34" charset="0"/>
              </a:rPr>
              <a:t>Expand </a:t>
            </a:r>
            <a:r>
              <a:rPr lang="en-US" altLang="en-US" sz="1200">
                <a:latin typeface="Calibri" panose="020F0502020204030204" pitchFamily="34" charset="0"/>
              </a:rPr>
              <a:t>the ecosystem </a:t>
            </a:r>
            <a:r>
              <a:rPr lang="en-US" altLang="en-US" sz="1200" b="0">
                <a:latin typeface="Calibri" panose="020F0502020204030204" pitchFamily="34" charset="0"/>
              </a:rPr>
              <a:t>for dealers and  partners </a:t>
            </a:r>
            <a:r>
              <a:rPr lang="en-US" altLang="en-US" sz="1200">
                <a:latin typeface="Calibri" panose="020F0502020204030204" pitchFamily="34" charset="0"/>
              </a:rPr>
              <a:t>including road service and hospitality brands.</a:t>
            </a:r>
          </a:p>
          <a:p>
            <a:pPr eaLnBrk="1" hangingPunct="1">
              <a:buFont typeface="Arial" panose="020B0604020202020204" pitchFamily="34" charset="0"/>
              <a:buChar char="•"/>
            </a:pPr>
            <a:r>
              <a:rPr lang="en-US" altLang="en-US" sz="1200" b="0">
                <a:latin typeface="Calibri" panose="020F0502020204030204" pitchFamily="34" charset="0"/>
              </a:rPr>
              <a:t>Generate </a:t>
            </a:r>
            <a:r>
              <a:rPr lang="en-US" altLang="en-US" sz="1200">
                <a:latin typeface="Calibri" panose="020F0502020204030204" pitchFamily="34" charset="0"/>
              </a:rPr>
              <a:t>higher dealer traffic </a:t>
            </a:r>
            <a:r>
              <a:rPr lang="en-US" altLang="en-US" sz="1200" b="0">
                <a:latin typeface="Calibri" panose="020F0502020204030204" pitchFamily="34" charset="0"/>
              </a:rPr>
              <a:t>volume</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19" name="TextBox 17"/>
          <p:cNvSpPr txBox="1">
            <a:spLocks noChangeArrowheads="1"/>
          </p:cNvSpPr>
          <p:nvPr/>
        </p:nvSpPr>
        <p:spPr bwMode="auto">
          <a:xfrm>
            <a:off x="4686300" y="1711325"/>
            <a:ext cx="2565400" cy="1924050"/>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 A secure messaging  environment between the auto manufacturer and the partners.</a:t>
            </a:r>
          </a:p>
          <a:p>
            <a:pPr marL="228600" indent="-228600">
              <a:buFont typeface="+mj-lt"/>
              <a:buAutoNum type="arabicPeriod"/>
              <a:defRPr/>
            </a:pPr>
            <a:r>
              <a:rPr lang="en-US" sz="1200" dirty="0">
                <a:latin typeface="Calibri" pitchFamily="34" charset="0"/>
              </a:rPr>
              <a:t>An easy to use developer portal</a:t>
            </a:r>
          </a:p>
          <a:p>
            <a:pPr marL="228600" indent="-228600">
              <a:buFont typeface="+mj-lt"/>
              <a:buAutoNum type="arabicPeriod"/>
              <a:defRPr/>
            </a:pPr>
            <a:r>
              <a:rPr lang="en-US" sz="1200" dirty="0">
                <a:latin typeface="Calibri" pitchFamily="34" charset="0"/>
              </a:rPr>
              <a:t>Extensive real-time analytics to better  understand customer behavior and usage patterns</a:t>
            </a:r>
          </a:p>
          <a:p>
            <a:pPr marL="171450" indent="-171450">
              <a:buFont typeface="Arial" charset="0"/>
              <a:buChar char="•"/>
              <a:defRPr/>
            </a:pPr>
            <a:endParaRPr lang="en-US" sz="1100" dirty="0">
              <a:latin typeface="Calibri" pitchFamily="34" charset="0"/>
            </a:endParaRPr>
          </a:p>
        </p:txBody>
      </p:sp>
      <p:sp>
        <p:nvSpPr>
          <p:cNvPr id="82961" name="TextBox 18"/>
          <p:cNvSpPr txBox="1">
            <a:spLocks noChangeArrowheads="1"/>
          </p:cNvSpPr>
          <p:nvPr/>
        </p:nvSpPr>
        <p:spPr bwMode="auto">
          <a:xfrm>
            <a:off x="4754563" y="4622801"/>
            <a:ext cx="2563812"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Location based services</a:t>
            </a:r>
          </a:p>
          <a:p>
            <a:pPr eaLnBrk="1" hangingPunct="1">
              <a:buFont typeface="Arial" panose="020B0604020202020204" pitchFamily="34" charset="0"/>
              <a:buChar char="•"/>
            </a:pPr>
            <a:r>
              <a:rPr lang="en-US" altLang="en-US" sz="1200">
                <a:latin typeface="Calibri" panose="020F0502020204030204" pitchFamily="34" charset="0"/>
              </a:rPr>
              <a:t>Sensor data to warranty systems</a:t>
            </a:r>
          </a:p>
          <a:p>
            <a:pPr eaLnBrk="1" hangingPunct="1">
              <a:buFont typeface="Arial" panose="020B0604020202020204" pitchFamily="34" charset="0"/>
              <a:buChar char="•"/>
            </a:pPr>
            <a:r>
              <a:rPr lang="en-US" altLang="en-US" sz="1200">
                <a:latin typeface="Calibri" panose="020F0502020204030204" pitchFamily="34" charset="0"/>
              </a:rPr>
              <a:t>Alerts to dealers</a:t>
            </a:r>
          </a:p>
          <a:p>
            <a:pPr eaLnBrk="1" hangingPunct="1">
              <a:buFont typeface="Arial" panose="020B0604020202020204" pitchFamily="34" charset="0"/>
              <a:buChar char="•"/>
            </a:pPr>
            <a:r>
              <a:rPr lang="en-US" altLang="en-US" sz="1200" b="0">
                <a:latin typeface="Calibri" panose="020F0502020204030204" pitchFamily="34" charset="0"/>
              </a:rPr>
              <a:t>Service record access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82962" name="TextBox 19"/>
          <p:cNvSpPr txBox="1">
            <a:spLocks noChangeArrowheads="1"/>
          </p:cNvSpPr>
          <p:nvPr/>
        </p:nvSpPr>
        <p:spPr bwMode="auto">
          <a:xfrm>
            <a:off x="7429500" y="1722439"/>
            <a:ext cx="2565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Launched new service utilizing  sensor data from the car, GPS coordinates and roadside service stations to </a:t>
            </a:r>
            <a:r>
              <a:rPr lang="en-US" altLang="en-US" sz="1200">
                <a:latin typeface="Calibri" panose="020F0502020204030204" pitchFamily="34" charset="0"/>
              </a:rPr>
              <a:t>minimize breakdowns </a:t>
            </a:r>
            <a:r>
              <a:rPr lang="en-US" altLang="en-US" sz="1200" b="0">
                <a:latin typeface="Calibri" panose="020F0502020204030204" pitchFamily="34" charset="0"/>
              </a:rPr>
              <a:t>and locate nearby repair facilities. </a:t>
            </a:r>
          </a:p>
          <a:p>
            <a:pPr eaLnBrk="1" hangingPunct="1">
              <a:buFont typeface="Arial" panose="020B0604020202020204" pitchFamily="34" charset="0"/>
              <a:buChar char="•"/>
            </a:pPr>
            <a:r>
              <a:rPr lang="en-US" altLang="en-US" sz="1200" b="0">
                <a:latin typeface="Calibri" panose="020F0502020204030204" pitchFamily="34" charset="0"/>
              </a:rPr>
              <a:t>Generated multiple customer testimonials that </a:t>
            </a:r>
            <a:r>
              <a:rPr lang="en-US" altLang="en-US" sz="1200">
                <a:latin typeface="Calibri" panose="020F0502020204030204" pitchFamily="34" charset="0"/>
              </a:rPr>
              <a:t>helped increase dealer traffic by 8%</a:t>
            </a:r>
          </a:p>
        </p:txBody>
      </p:sp>
      <p:sp>
        <p:nvSpPr>
          <p:cNvPr id="82963" name="TextBox 20"/>
          <p:cNvSpPr txBox="1">
            <a:spLocks noChangeArrowheads="1"/>
          </p:cNvSpPr>
          <p:nvPr/>
        </p:nvSpPr>
        <p:spPr bwMode="auto">
          <a:xfrm>
            <a:off x="7434264" y="4622801"/>
            <a:ext cx="2701925"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Google Maps:  GPS location mapping</a:t>
            </a:r>
          </a:p>
          <a:p>
            <a:pPr eaLnBrk="1" hangingPunct="1">
              <a:buFont typeface="Arial" panose="020B0604020202020204" pitchFamily="34" charset="0"/>
              <a:buChar char="•"/>
            </a:pPr>
            <a:r>
              <a:rPr lang="en-US" altLang="en-US" sz="1200" b="0">
                <a:latin typeface="Calibri" panose="020F0502020204030204" pitchFamily="34" charset="0"/>
              </a:rPr>
              <a:t>GM OnStar: vehicle diagnostics online monitoring while you drive</a:t>
            </a:r>
          </a:p>
          <a:p>
            <a:pPr eaLnBrk="1" hangingPunct="1">
              <a:buFont typeface="Arial" panose="020B0604020202020204" pitchFamily="34" charset="0"/>
              <a:buChar char="•"/>
            </a:pPr>
            <a:r>
              <a:rPr lang="en-US" altLang="en-US" sz="1200" b="0">
                <a:latin typeface="Calibri" panose="020F0502020204030204" pitchFamily="34" charset="0"/>
              </a:rPr>
              <a:t>BMW Connected Drive: intelligent emergency call for assistance</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23" name="Title 1"/>
          <p:cNvSpPr txBox="1">
            <a:spLocks/>
          </p:cNvSpPr>
          <p:nvPr/>
        </p:nvSpPr>
        <p:spPr bwMode="auto">
          <a:xfrm>
            <a:off x="1978025" y="609600"/>
            <a:ext cx="6764338"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cs typeface="MS PGothic" charset="0"/>
              </a:rPr>
              <a:t>Automotive:  Leading Automobile Manufacturer</a:t>
            </a:r>
          </a:p>
        </p:txBody>
      </p:sp>
      <p:sp>
        <p:nvSpPr>
          <p:cNvPr id="24" name="Rounded Rectangle 23"/>
          <p:cNvSpPr/>
          <p:nvPr/>
        </p:nvSpPr>
        <p:spPr>
          <a:xfrm>
            <a:off x="1911351" y="4271963"/>
            <a:ext cx="2563813" cy="2074862"/>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2966" name="Picture 2" descr="http://www.bmw.com/_common/shared/insights/technology/connected_drive_2013/overview/top-stage-fullwidth-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9" y="4346576"/>
            <a:ext cx="2382837"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7" name="Picture 4" descr="http://www.ford.com/resources/ford/general/innovations/landing/images/polaroids/thumbs/my_ford_touch_1x2.jpg?v=1350490335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600" y="5375275"/>
            <a:ext cx="24082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244815"/>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ounded Rectangle 5"/>
          <p:cNvSpPr/>
          <p:nvPr/>
        </p:nvSpPr>
        <p:spPr>
          <a:xfrm>
            <a:off x="7461251" y="4217989"/>
            <a:ext cx="2563813" cy="2097087"/>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ounded Rectangle 6"/>
          <p:cNvSpPr/>
          <p:nvPr/>
        </p:nvSpPr>
        <p:spPr>
          <a:xfrm>
            <a:off x="4754563" y="4217988"/>
            <a:ext cx="2563812" cy="2074862"/>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ight Arrow 7"/>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001"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85002"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3" name="Rounded Rectangle 12"/>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004"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85005" name="TextBox 11"/>
          <p:cNvSpPr txBox="1">
            <a:spLocks noChangeArrowheads="1"/>
          </p:cNvSpPr>
          <p:nvPr/>
        </p:nvSpPr>
        <p:spPr bwMode="auto">
          <a:xfrm>
            <a:off x="4727575" y="4217989"/>
            <a:ext cx="256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85006" name="TextBox 12"/>
          <p:cNvSpPr txBox="1">
            <a:spLocks noChangeArrowheads="1"/>
          </p:cNvSpPr>
          <p:nvPr/>
        </p:nvSpPr>
        <p:spPr bwMode="auto">
          <a:xfrm>
            <a:off x="7445376" y="4217989"/>
            <a:ext cx="2563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85007" name="TextBox 16"/>
          <p:cNvSpPr txBox="1">
            <a:spLocks noChangeArrowheads="1"/>
          </p:cNvSpPr>
          <p:nvPr/>
        </p:nvSpPr>
        <p:spPr bwMode="auto">
          <a:xfrm>
            <a:off x="2001838" y="1774826"/>
            <a:ext cx="256381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Establish a secure digital wallet for subscribers</a:t>
            </a:r>
          </a:p>
          <a:p>
            <a:pPr eaLnBrk="1" hangingPunct="1">
              <a:buFont typeface="Arial" panose="020B0604020202020204" pitchFamily="34" charset="0"/>
              <a:buChar char="•"/>
            </a:pPr>
            <a:r>
              <a:rPr lang="en-US" altLang="en-US" sz="1200" b="0">
                <a:latin typeface="Calibri" panose="020F0502020204030204" pitchFamily="34" charset="0"/>
              </a:rPr>
              <a:t>Create ecosystem for Near Field Communication (NFC) transactions including banks and merchants</a:t>
            </a:r>
          </a:p>
          <a:p>
            <a:pPr eaLnBrk="1" hangingPunct="1">
              <a:buFont typeface="Arial" panose="020B0604020202020204" pitchFamily="34" charset="0"/>
              <a:buChar char="•"/>
            </a:pPr>
            <a:r>
              <a:rPr lang="en-US" altLang="en-US" sz="1200" b="0">
                <a:latin typeface="Calibri" panose="020F0502020204030204" pitchFamily="34" charset="0"/>
              </a:rPr>
              <a:t>Leverage existing loyalty programs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19" name="TextBox 17"/>
          <p:cNvSpPr txBox="1">
            <a:spLocks noChangeArrowheads="1"/>
          </p:cNvSpPr>
          <p:nvPr/>
        </p:nvSpPr>
        <p:spPr bwMode="auto">
          <a:xfrm>
            <a:off x="4686300" y="1711325"/>
            <a:ext cx="2565400" cy="1924050"/>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An easy to use developer portal</a:t>
            </a:r>
          </a:p>
          <a:p>
            <a:pPr marL="228600" indent="-228600">
              <a:buFont typeface="+mj-lt"/>
              <a:buAutoNum type="arabicPeriod"/>
              <a:defRPr/>
            </a:pPr>
            <a:r>
              <a:rPr lang="en-US" sz="1200" dirty="0">
                <a:latin typeface="Calibri" pitchFamily="34" charset="0"/>
              </a:rPr>
              <a:t>Rapid assembly of new Restful APIs for merchants to access transaction data</a:t>
            </a:r>
          </a:p>
          <a:p>
            <a:pPr marL="228600" indent="-228600">
              <a:buFont typeface="+mj-lt"/>
              <a:buAutoNum type="arabicPeriod"/>
              <a:defRPr/>
            </a:pPr>
            <a:r>
              <a:rPr lang="en-US" sz="1200" dirty="0">
                <a:latin typeface="Calibri" pitchFamily="34" charset="0"/>
              </a:rPr>
              <a:t>Extensive real-time analytics to better  understand customer behavior</a:t>
            </a:r>
          </a:p>
          <a:p>
            <a:pPr marL="171450" indent="-171450">
              <a:buFont typeface="Arial" charset="0"/>
              <a:buChar char="•"/>
              <a:defRPr/>
            </a:pPr>
            <a:endParaRPr lang="en-US" sz="1100" dirty="0">
              <a:latin typeface="Calibri" pitchFamily="34" charset="0"/>
            </a:endParaRPr>
          </a:p>
        </p:txBody>
      </p:sp>
      <p:sp>
        <p:nvSpPr>
          <p:cNvPr id="85009" name="TextBox 18"/>
          <p:cNvSpPr txBox="1">
            <a:spLocks noChangeArrowheads="1"/>
          </p:cNvSpPr>
          <p:nvPr/>
        </p:nvSpPr>
        <p:spPr bwMode="auto">
          <a:xfrm>
            <a:off x="4754563" y="4622801"/>
            <a:ext cx="2563812"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Payment options (credit/debit)</a:t>
            </a:r>
          </a:p>
          <a:p>
            <a:pPr eaLnBrk="1" hangingPunct="1">
              <a:buFont typeface="Arial" panose="020B0604020202020204" pitchFamily="34" charset="0"/>
              <a:buChar char="•"/>
            </a:pPr>
            <a:r>
              <a:rPr lang="en-US" altLang="en-US" sz="1200" b="0">
                <a:latin typeface="Calibri" panose="020F0502020204030204" pitchFamily="34" charset="0"/>
              </a:rPr>
              <a:t>Partner Loyalty Programs</a:t>
            </a:r>
          </a:p>
          <a:p>
            <a:pPr eaLnBrk="1" hangingPunct="1">
              <a:buFont typeface="Arial" panose="020B0604020202020204" pitchFamily="34" charset="0"/>
              <a:buChar char="•"/>
            </a:pPr>
            <a:r>
              <a:rPr lang="en-US" altLang="en-US" sz="1200" b="0">
                <a:latin typeface="Calibri" panose="020F0502020204030204" pitchFamily="34" charset="0"/>
              </a:rPr>
              <a:t>Merchant specific promotions</a:t>
            </a:r>
          </a:p>
          <a:p>
            <a:pPr eaLnBrk="1" hangingPunct="1">
              <a:buFont typeface="Arial" panose="020B0604020202020204" pitchFamily="34" charset="0"/>
              <a:buChar char="•"/>
            </a:pPr>
            <a:r>
              <a:rPr lang="en-US" altLang="en-US" sz="1200" b="0">
                <a:latin typeface="Calibri" panose="020F0502020204030204" pitchFamily="34" charset="0"/>
              </a:rPr>
              <a:t>Access to payment account information</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85010" name="TextBox 19"/>
          <p:cNvSpPr txBox="1">
            <a:spLocks noChangeArrowheads="1"/>
          </p:cNvSpPr>
          <p:nvPr/>
        </p:nvSpPr>
        <p:spPr bwMode="auto">
          <a:xfrm>
            <a:off x="7429500" y="1774825"/>
            <a:ext cx="2565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Launched new service with “sticky” application generating more ARPU</a:t>
            </a:r>
          </a:p>
          <a:p>
            <a:pPr eaLnBrk="1" hangingPunct="1">
              <a:buFont typeface="Arial" panose="020B0604020202020204" pitchFamily="34" charset="0"/>
              <a:buChar char="•"/>
            </a:pPr>
            <a:r>
              <a:rPr lang="en-US" altLang="en-US" sz="1200" b="0">
                <a:latin typeface="Calibri" panose="020F0502020204030204" pitchFamily="34" charset="0"/>
              </a:rPr>
              <a:t>Gained a closer relationship with subscribers and merchants</a:t>
            </a:r>
          </a:p>
          <a:p>
            <a:pPr eaLnBrk="1" hangingPunct="1">
              <a:buFont typeface="Arial" panose="020B0604020202020204" pitchFamily="34" charset="0"/>
              <a:buChar char="•"/>
            </a:pPr>
            <a:r>
              <a:rPr lang="en-US" altLang="en-US" sz="1200" b="0">
                <a:latin typeface="Calibri" panose="020F0502020204030204" pitchFamily="34" charset="0"/>
              </a:rPr>
              <a:t>Provided real-time views of buying behavior and accelerated the timing of new, targeted offers to buyers via loyalty programs</a:t>
            </a:r>
            <a:endParaRPr lang="en-US" altLang="en-US" sz="1100">
              <a:latin typeface="Calibri" panose="020F0502020204030204" pitchFamily="34" charset="0"/>
            </a:endParaRPr>
          </a:p>
        </p:txBody>
      </p:sp>
      <p:sp>
        <p:nvSpPr>
          <p:cNvPr id="85011" name="TextBox 20"/>
          <p:cNvSpPr txBox="1">
            <a:spLocks noChangeArrowheads="1"/>
          </p:cNvSpPr>
          <p:nvPr/>
        </p:nvSpPr>
        <p:spPr bwMode="auto">
          <a:xfrm>
            <a:off x="7434264" y="4622801"/>
            <a:ext cx="27019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Groupon:  Daily Merchant coupons to help drive new customers</a:t>
            </a:r>
          </a:p>
          <a:p>
            <a:pPr eaLnBrk="1" hangingPunct="1">
              <a:buFont typeface="Arial" panose="020B0604020202020204" pitchFamily="34" charset="0"/>
              <a:buChar char="•"/>
            </a:pPr>
            <a:r>
              <a:rPr lang="en-US" altLang="en-US" sz="1200" b="0">
                <a:latin typeface="Calibri" panose="020F0502020204030204" pitchFamily="34" charset="0"/>
              </a:rPr>
              <a:t>PayPal:  Account linkage to banks, credit and debit cards</a:t>
            </a:r>
          </a:p>
          <a:p>
            <a:pPr eaLnBrk="1" hangingPunct="1">
              <a:buFont typeface="Arial" panose="020B0604020202020204" pitchFamily="34" charset="0"/>
              <a:buChar char="•"/>
            </a:pPr>
            <a:r>
              <a:rPr lang="en-US" altLang="en-US" sz="1200" b="0">
                <a:latin typeface="Calibri" panose="020F0502020204030204" pitchFamily="34" charset="0"/>
              </a:rPr>
              <a:t>Tripit Point Tracker: aggregates points from various travel industry merchants.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24" name="Title 1"/>
          <p:cNvSpPr txBox="1">
            <a:spLocks/>
          </p:cNvSpPr>
          <p:nvPr/>
        </p:nvSpPr>
        <p:spPr bwMode="auto">
          <a:xfrm>
            <a:off x="1978025" y="609600"/>
            <a:ext cx="6764338"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latin typeface="+mj-lt"/>
                <a:cs typeface="MS PGothic" charset="0"/>
              </a:rPr>
              <a:t>Telecom:  Leading Wireless Carrier</a:t>
            </a:r>
          </a:p>
        </p:txBody>
      </p:sp>
      <p:sp>
        <p:nvSpPr>
          <p:cNvPr id="26" name="Rounded Rectangle 25"/>
          <p:cNvSpPr/>
          <p:nvPr/>
        </p:nvSpPr>
        <p:spPr>
          <a:xfrm>
            <a:off x="1911351" y="4271963"/>
            <a:ext cx="2563813" cy="2074862"/>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5014" name="Picture 2" descr="buying a ticket with an NFC-enabled mobile 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1" y="4349750"/>
            <a:ext cx="2005013"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053457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 products</a:t>
            </a:r>
            <a:endParaRPr lang="en-IN" dirty="0"/>
          </a:p>
        </p:txBody>
      </p:sp>
      <p:sp>
        <p:nvSpPr>
          <p:cNvPr id="3" name="Content Placeholder 2"/>
          <p:cNvSpPr>
            <a:spLocks noGrp="1"/>
          </p:cNvSpPr>
          <p:nvPr>
            <p:ph idx="1"/>
          </p:nvPr>
        </p:nvSpPr>
        <p:spPr/>
        <p:txBody>
          <a:bodyPr>
            <a:normAutofit lnSpcReduction="10000"/>
          </a:bodyPr>
          <a:lstStyle/>
          <a:p>
            <a:r>
              <a:rPr lang="en-IN" b="1" dirty="0"/>
              <a:t>Publishing tools</a:t>
            </a:r>
            <a:r>
              <a:rPr lang="en-IN" dirty="0"/>
              <a:t>:  </a:t>
            </a:r>
            <a:endParaRPr lang="en-IN" dirty="0" smtClean="0"/>
          </a:p>
          <a:p>
            <a:endParaRPr lang="en-IN" dirty="0"/>
          </a:p>
          <a:p>
            <a:r>
              <a:rPr lang="en-IN" dirty="0"/>
              <a:t> user interface that API providers use to define the APIs and their access and usage policies, debug execution, manage API lifecycle</a:t>
            </a:r>
            <a:r>
              <a:rPr lang="en-IN" dirty="0" smtClean="0"/>
              <a:t>.</a:t>
            </a:r>
          </a:p>
          <a:p>
            <a:endParaRPr lang="en-IN" dirty="0"/>
          </a:p>
          <a:p>
            <a:r>
              <a:rPr lang="en-IN" b="1" dirty="0"/>
              <a:t>Developer portal / API store</a:t>
            </a:r>
            <a:r>
              <a:rPr lang="en-IN" dirty="0"/>
              <a:t>: </a:t>
            </a:r>
            <a:endParaRPr lang="en-IN" dirty="0" smtClean="0"/>
          </a:p>
          <a:p>
            <a:r>
              <a:rPr lang="en-IN" dirty="0" smtClean="0"/>
              <a:t>community </a:t>
            </a:r>
            <a:r>
              <a:rPr lang="en-IN" dirty="0"/>
              <a:t>site for API subscribers that is typically branded by API providers and includes documentation, interactive API console to try the APIs, ability to subscribe to the APIs and manage subscription keys, and get support from the API vendor and community</a:t>
            </a:r>
            <a:r>
              <a:rPr lang="en-IN" dirty="0" smtClean="0"/>
              <a:t>.</a:t>
            </a:r>
          </a:p>
          <a:p>
            <a:endParaRPr lang="en-IN" dirty="0"/>
          </a:p>
          <a:p>
            <a:r>
              <a:rPr lang="en-IN" b="1" dirty="0"/>
              <a:t>Reporting and analytics</a:t>
            </a:r>
            <a:r>
              <a:rPr lang="en-IN" dirty="0"/>
              <a:t>: reports on API usage and subscriber </a:t>
            </a:r>
            <a:r>
              <a:rPr lang="en-IN" dirty="0" err="1"/>
              <a:t>behavior</a:t>
            </a:r>
            <a:r>
              <a:rPr lang="en-IN" dirty="0"/>
              <a:t> that let API publisher optimize their offering.</a:t>
            </a:r>
          </a:p>
          <a:p>
            <a:endParaRPr lang="en-IN" b="1" dirty="0" smtClean="0"/>
          </a:p>
          <a:p>
            <a:r>
              <a:rPr lang="en-IN" b="1" dirty="0" smtClean="0"/>
              <a:t>Monetization</a:t>
            </a:r>
            <a:r>
              <a:rPr lang="en-IN" dirty="0"/>
              <a:t>: ability to charge money for commercial APIs.</a:t>
            </a:r>
          </a:p>
          <a:p>
            <a:endParaRPr lang="en-IN" dirty="0" smtClean="0"/>
          </a:p>
          <a:p>
            <a:endParaRPr lang="en-IN" dirty="0"/>
          </a:p>
          <a:p>
            <a:endParaRPr lang="en-IN"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7</a:t>
            </a:fld>
            <a:endParaRPr lang="en-US"/>
          </a:p>
        </p:txBody>
      </p:sp>
    </p:spTree>
    <p:extLst>
      <p:ext uri="{BB962C8B-B14F-4D97-AF65-F5344CB8AC3E}">
        <p14:creationId xmlns:p14="http://schemas.microsoft.com/office/powerpoint/2010/main" val="34773178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ounded Rectangle 4"/>
          <p:cNvSpPr/>
          <p:nvPr/>
        </p:nvSpPr>
        <p:spPr>
          <a:xfrm>
            <a:off x="7461251" y="4217989"/>
            <a:ext cx="2563813" cy="2097087"/>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ounded Rectangle 5"/>
          <p:cNvSpPr/>
          <p:nvPr/>
        </p:nvSpPr>
        <p:spPr>
          <a:xfrm>
            <a:off x="4754563" y="4217988"/>
            <a:ext cx="2563812" cy="2074862"/>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ight Arrow 6"/>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049"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87050"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2" name="Rounded Rectangle 11"/>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052"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87053" name="TextBox 11"/>
          <p:cNvSpPr txBox="1">
            <a:spLocks noChangeArrowheads="1"/>
          </p:cNvSpPr>
          <p:nvPr/>
        </p:nvSpPr>
        <p:spPr bwMode="auto">
          <a:xfrm>
            <a:off x="4727575" y="4217989"/>
            <a:ext cx="256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87054" name="TextBox 12"/>
          <p:cNvSpPr txBox="1">
            <a:spLocks noChangeArrowheads="1"/>
          </p:cNvSpPr>
          <p:nvPr/>
        </p:nvSpPr>
        <p:spPr bwMode="auto">
          <a:xfrm>
            <a:off x="7445376" y="4217989"/>
            <a:ext cx="2563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87055" name="TextBox 16"/>
          <p:cNvSpPr txBox="1">
            <a:spLocks noChangeArrowheads="1"/>
          </p:cNvSpPr>
          <p:nvPr/>
        </p:nvSpPr>
        <p:spPr bwMode="auto">
          <a:xfrm>
            <a:off x="2001838" y="1774826"/>
            <a:ext cx="25638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Manage partner ecosystem </a:t>
            </a:r>
            <a:r>
              <a:rPr lang="en-US" altLang="en-US" sz="1100" b="0">
                <a:latin typeface="Calibri" panose="020F0502020204030204" pitchFamily="34" charset="0"/>
              </a:rPr>
              <a:t>leading up to major a movie release</a:t>
            </a:r>
          </a:p>
          <a:p>
            <a:pPr eaLnBrk="1" hangingPunct="1">
              <a:buFont typeface="Arial" panose="020B0604020202020204" pitchFamily="34" charset="0"/>
              <a:buChar char="•"/>
            </a:pPr>
            <a:r>
              <a:rPr lang="en-US" altLang="en-US" sz="1100" b="0">
                <a:latin typeface="Calibri" panose="020F0502020204030204" pitchFamily="34" charset="0"/>
              </a:rPr>
              <a:t>Control ticket distribution for selected premier venues</a:t>
            </a:r>
          </a:p>
          <a:p>
            <a:pPr eaLnBrk="1" hangingPunct="1">
              <a:buFont typeface="Arial" panose="020B0604020202020204" pitchFamily="34" charset="0"/>
              <a:buChar char="•"/>
            </a:pPr>
            <a:r>
              <a:rPr lang="en-US" altLang="en-US" sz="1100" b="0">
                <a:latin typeface="Calibri" panose="020F0502020204030204" pitchFamily="34" charset="0"/>
              </a:rPr>
              <a:t>Effectively manage IT infrastructure for cyclical demand loads</a:t>
            </a:r>
          </a:p>
          <a:p>
            <a:pPr eaLnBrk="1" hangingPunct="1">
              <a:buFont typeface="Arial" panose="020B0604020202020204" pitchFamily="34" charset="0"/>
              <a:buChar char="•"/>
            </a:pPr>
            <a:endParaRPr lang="en-US" altLang="en-US" sz="1100" b="0">
              <a:latin typeface="Calibri" panose="020F0502020204030204" pitchFamily="34" charset="0"/>
            </a:endParaRPr>
          </a:p>
          <a:p>
            <a:pPr eaLnBrk="1" hangingPunct="1">
              <a:buFont typeface="Arial" panose="020B0604020202020204" pitchFamily="34" charset="0"/>
              <a:buChar char="•"/>
            </a:pPr>
            <a:endParaRPr lang="en-US" altLang="en-US" sz="1200" b="0">
              <a:latin typeface="Calibri" panose="020F0502020204030204" pitchFamily="34" charset="0"/>
            </a:endParaRPr>
          </a:p>
        </p:txBody>
      </p:sp>
      <p:sp>
        <p:nvSpPr>
          <p:cNvPr id="17" name="TextBox 17"/>
          <p:cNvSpPr txBox="1">
            <a:spLocks noChangeArrowheads="1"/>
          </p:cNvSpPr>
          <p:nvPr/>
        </p:nvSpPr>
        <p:spPr bwMode="auto">
          <a:xfrm>
            <a:off x="4686300" y="1711325"/>
            <a:ext cx="2565400" cy="1754188"/>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An easy to use and access developer portal for partners</a:t>
            </a:r>
          </a:p>
          <a:p>
            <a:pPr marL="228600" indent="-228600">
              <a:buFont typeface="+mj-lt"/>
              <a:buAutoNum type="arabicPeriod"/>
              <a:defRPr/>
            </a:pPr>
            <a:r>
              <a:rPr lang="en-US" sz="1200" dirty="0">
                <a:latin typeface="Calibri" pitchFamily="34" charset="0"/>
              </a:rPr>
              <a:t>Traffic management to control demand for access to ticket outlets</a:t>
            </a:r>
          </a:p>
          <a:p>
            <a:pPr marL="228600" indent="-228600">
              <a:buFont typeface="+mj-lt"/>
              <a:buAutoNum type="arabicPeriod"/>
              <a:defRPr/>
            </a:pPr>
            <a:r>
              <a:rPr lang="en-US" sz="1200" dirty="0">
                <a:latin typeface="Calibri" pitchFamily="34" charset="0"/>
              </a:rPr>
              <a:t>Scalable cloud based infrastructure to meet demand</a:t>
            </a:r>
            <a:endParaRPr lang="en-US" sz="1100" dirty="0">
              <a:latin typeface="Calibri" pitchFamily="34" charset="0"/>
            </a:endParaRPr>
          </a:p>
        </p:txBody>
      </p:sp>
      <p:sp>
        <p:nvSpPr>
          <p:cNvPr id="87057" name="TextBox 18"/>
          <p:cNvSpPr txBox="1">
            <a:spLocks noChangeArrowheads="1"/>
          </p:cNvSpPr>
          <p:nvPr/>
        </p:nvSpPr>
        <p:spPr bwMode="auto">
          <a:xfrm>
            <a:off x="4754563" y="4622801"/>
            <a:ext cx="2563812"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Ticket purchase</a:t>
            </a:r>
          </a:p>
          <a:p>
            <a:pPr eaLnBrk="1" hangingPunct="1">
              <a:buFont typeface="Arial" panose="020B0604020202020204" pitchFamily="34" charset="0"/>
              <a:buChar char="•"/>
            </a:pPr>
            <a:r>
              <a:rPr lang="en-US" altLang="en-US" sz="1200" b="0">
                <a:latin typeface="Calibri" panose="020F0502020204030204" pitchFamily="34" charset="0"/>
              </a:rPr>
              <a:t>Product placement promotions</a:t>
            </a:r>
          </a:p>
          <a:p>
            <a:pPr eaLnBrk="1" hangingPunct="1">
              <a:buFont typeface="Arial" panose="020B0604020202020204" pitchFamily="34" charset="0"/>
              <a:buChar char="•"/>
            </a:pPr>
            <a:r>
              <a:rPr lang="en-US" altLang="en-US" sz="1200" b="0">
                <a:latin typeface="Calibri" panose="020F0502020204030204" pitchFamily="34" charset="0"/>
              </a:rPr>
              <a:t>Access to sound track recordings</a:t>
            </a:r>
          </a:p>
          <a:p>
            <a:pPr eaLnBrk="1" hangingPunct="1">
              <a:buFont typeface="Arial" panose="020B0604020202020204" pitchFamily="34" charset="0"/>
              <a:buChar char="•"/>
            </a:pPr>
            <a:r>
              <a:rPr lang="en-US" altLang="en-US" sz="1200" b="0">
                <a:latin typeface="Calibri" panose="020F0502020204030204" pitchFamily="34" charset="0"/>
              </a:rPr>
              <a:t>Tiered access (i.e. gold, silver, bronze etc.)</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87058" name="TextBox 19"/>
          <p:cNvSpPr txBox="1">
            <a:spLocks noChangeArrowheads="1"/>
          </p:cNvSpPr>
          <p:nvPr/>
        </p:nvSpPr>
        <p:spPr bwMode="auto">
          <a:xfrm>
            <a:off x="7429500" y="1722439"/>
            <a:ext cx="2565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Launched new developer portal for partners to add tie in promotions for new movie releases</a:t>
            </a:r>
          </a:p>
          <a:p>
            <a:pPr eaLnBrk="1" hangingPunct="1">
              <a:buFont typeface="Arial" panose="020B0604020202020204" pitchFamily="34" charset="0"/>
              <a:buChar char="•"/>
            </a:pPr>
            <a:r>
              <a:rPr lang="en-US" altLang="en-US" sz="1200" b="0">
                <a:latin typeface="Calibri" panose="020F0502020204030204" pitchFamily="34" charset="0"/>
              </a:rPr>
              <a:t>Smoothed message traffic and incorporated a tiered access program for high value customers</a:t>
            </a:r>
          </a:p>
          <a:p>
            <a:pPr eaLnBrk="1" hangingPunct="1">
              <a:buFont typeface="Arial" panose="020B0604020202020204" pitchFamily="34" charset="0"/>
              <a:buChar char="•"/>
            </a:pPr>
            <a:r>
              <a:rPr lang="en-US" altLang="en-US" sz="1200" b="0">
                <a:latin typeface="Calibri" panose="020F0502020204030204" pitchFamily="34" charset="0"/>
              </a:rPr>
              <a:t>Augmented an on premise implementation with on-demand cloud expansion as needed.</a:t>
            </a:r>
            <a:endParaRPr lang="en-US" altLang="en-US" sz="1100">
              <a:latin typeface="Calibri" panose="020F0502020204030204" pitchFamily="34" charset="0"/>
            </a:endParaRPr>
          </a:p>
        </p:txBody>
      </p:sp>
      <p:sp>
        <p:nvSpPr>
          <p:cNvPr id="87059" name="TextBox 20"/>
          <p:cNvSpPr txBox="1">
            <a:spLocks noChangeArrowheads="1"/>
          </p:cNvSpPr>
          <p:nvPr/>
        </p:nvSpPr>
        <p:spPr bwMode="auto">
          <a:xfrm>
            <a:off x="7434264" y="4622801"/>
            <a:ext cx="27019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Moviefone pre-release ticket ordering</a:t>
            </a:r>
          </a:p>
          <a:p>
            <a:pPr eaLnBrk="1" hangingPunct="1">
              <a:buFont typeface="Arial" panose="020B0604020202020204" pitchFamily="34" charset="0"/>
              <a:buChar char="•"/>
            </a:pPr>
            <a:r>
              <a:rPr lang="en-US" altLang="en-US" sz="1200" b="0">
                <a:latin typeface="Calibri" panose="020F0502020204030204" pitchFamily="34" charset="0"/>
              </a:rPr>
              <a:t>ComingSoon.net: movie trailers and latest news on stars</a:t>
            </a:r>
          </a:p>
          <a:p>
            <a:pPr eaLnBrk="1" hangingPunct="1">
              <a:buFont typeface="Arial" panose="020B0604020202020204" pitchFamily="34" charset="0"/>
              <a:buChar char="•"/>
            </a:pPr>
            <a:r>
              <a:rPr lang="en-US" altLang="en-US" sz="1200" b="0">
                <a:latin typeface="Calibri" panose="020F0502020204030204" pitchFamily="34" charset="0"/>
              </a:rPr>
              <a:t>Sony Pictures Brand Placement on YouTube, webpages etc. </a:t>
            </a:r>
          </a:p>
          <a:p>
            <a:pPr eaLnBrk="1" hangingPunct="1">
              <a:buFont typeface="Arial" panose="020B0604020202020204" pitchFamily="34" charset="0"/>
              <a:buChar char="•"/>
            </a:pPr>
            <a:endParaRPr lang="en-US" altLang="en-US" sz="1200" b="0">
              <a:latin typeface="Calibri" panose="020F0502020204030204" pitchFamily="34" charset="0"/>
            </a:endParaRP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21" name="Title 1"/>
          <p:cNvSpPr txBox="1">
            <a:spLocks/>
          </p:cNvSpPr>
          <p:nvPr/>
        </p:nvSpPr>
        <p:spPr bwMode="auto">
          <a:xfrm>
            <a:off x="1978026" y="609600"/>
            <a:ext cx="8137525"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cs typeface="MS PGothic" charset="0"/>
              </a:rPr>
              <a:t>Media &amp; Entertainment: Leading Movie Producer</a:t>
            </a:r>
          </a:p>
        </p:txBody>
      </p:sp>
      <p:sp>
        <p:nvSpPr>
          <p:cNvPr id="22" name="Rounded Rectangle 21"/>
          <p:cNvSpPr/>
          <p:nvPr/>
        </p:nvSpPr>
        <p:spPr>
          <a:xfrm>
            <a:off x="1911351" y="4271963"/>
            <a:ext cx="2563813" cy="2074862"/>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7062" name="Picture 25" descr="Image of The Hobbit: The Desolation of Sma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3425" y="4438651"/>
            <a:ext cx="11811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63" name="Picture 27" descr="Image of The Lone Ran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550" y="4429126"/>
            <a:ext cx="12065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3996853"/>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ounded Rectangle 4"/>
          <p:cNvSpPr/>
          <p:nvPr/>
        </p:nvSpPr>
        <p:spPr>
          <a:xfrm>
            <a:off x="7461251" y="4217989"/>
            <a:ext cx="2563813" cy="2097087"/>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ounded Rectangle 5"/>
          <p:cNvSpPr/>
          <p:nvPr/>
        </p:nvSpPr>
        <p:spPr>
          <a:xfrm>
            <a:off x="4754563" y="4217988"/>
            <a:ext cx="2563812" cy="2074862"/>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ight Arrow 6"/>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9097"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89098"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2" name="Rounded Rectangle 11"/>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9100"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89101" name="TextBox 11"/>
          <p:cNvSpPr txBox="1">
            <a:spLocks noChangeArrowheads="1"/>
          </p:cNvSpPr>
          <p:nvPr/>
        </p:nvSpPr>
        <p:spPr bwMode="auto">
          <a:xfrm>
            <a:off x="4727575" y="4217989"/>
            <a:ext cx="256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89102" name="TextBox 12"/>
          <p:cNvSpPr txBox="1">
            <a:spLocks noChangeArrowheads="1"/>
          </p:cNvSpPr>
          <p:nvPr/>
        </p:nvSpPr>
        <p:spPr bwMode="auto">
          <a:xfrm>
            <a:off x="7445376" y="4217989"/>
            <a:ext cx="2563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89103" name="TextBox 16"/>
          <p:cNvSpPr txBox="1">
            <a:spLocks noChangeArrowheads="1"/>
          </p:cNvSpPr>
          <p:nvPr/>
        </p:nvSpPr>
        <p:spPr bwMode="auto">
          <a:xfrm>
            <a:off x="2001838" y="1774826"/>
            <a:ext cx="2563812"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Establish a secure digital wallet for consumer banking customers</a:t>
            </a:r>
          </a:p>
          <a:p>
            <a:pPr eaLnBrk="1" hangingPunct="1">
              <a:buFont typeface="Arial" panose="020B0604020202020204" pitchFamily="34" charset="0"/>
              <a:buChar char="•"/>
            </a:pPr>
            <a:r>
              <a:rPr lang="en-US" altLang="en-US" sz="1200" b="0">
                <a:latin typeface="Calibri" panose="020F0502020204030204" pitchFamily="34" charset="0"/>
              </a:rPr>
              <a:t>Create ecosystem for partners including global credit card companies and merchants</a:t>
            </a:r>
          </a:p>
          <a:p>
            <a:pPr eaLnBrk="1" hangingPunct="1">
              <a:buFont typeface="Arial" panose="020B0604020202020204" pitchFamily="34" charset="0"/>
              <a:buChar char="•"/>
            </a:pPr>
            <a:r>
              <a:rPr lang="en-US" altLang="en-US" sz="1200" b="0">
                <a:latin typeface="Calibri" panose="020F0502020204030204" pitchFamily="34" charset="0"/>
              </a:rPr>
              <a:t>Leverage international brand loyalty programs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17" name="TextBox 17"/>
          <p:cNvSpPr txBox="1">
            <a:spLocks noChangeArrowheads="1"/>
          </p:cNvSpPr>
          <p:nvPr/>
        </p:nvSpPr>
        <p:spPr bwMode="auto">
          <a:xfrm>
            <a:off x="4686300" y="1711325"/>
            <a:ext cx="2565400" cy="1924050"/>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A secure/encrypted environment for maintaining and transmitting sensitive card holder data</a:t>
            </a:r>
          </a:p>
          <a:p>
            <a:pPr marL="228600" indent="-228600">
              <a:buFont typeface="+mj-lt"/>
              <a:buAutoNum type="arabicPeriod"/>
              <a:defRPr/>
            </a:pPr>
            <a:r>
              <a:rPr lang="en-US" sz="1200" dirty="0">
                <a:latin typeface="Calibri" pitchFamily="34" charset="0"/>
              </a:rPr>
              <a:t>An easy to use developer portal</a:t>
            </a:r>
          </a:p>
          <a:p>
            <a:pPr marL="228600" indent="-228600">
              <a:buFont typeface="+mj-lt"/>
              <a:buAutoNum type="arabicPeriod"/>
              <a:defRPr/>
            </a:pPr>
            <a:r>
              <a:rPr lang="en-US" sz="1200" dirty="0">
                <a:latin typeface="Calibri" pitchFamily="34" charset="0"/>
              </a:rPr>
              <a:t>Extensive real-time analytics to better  understand customer behavior and payment patterns</a:t>
            </a:r>
          </a:p>
          <a:p>
            <a:pPr marL="171450" indent="-171450">
              <a:buFont typeface="Arial" charset="0"/>
              <a:buChar char="•"/>
              <a:defRPr/>
            </a:pPr>
            <a:endParaRPr lang="en-US" sz="1100" dirty="0">
              <a:latin typeface="Calibri" pitchFamily="34" charset="0"/>
            </a:endParaRPr>
          </a:p>
        </p:txBody>
      </p:sp>
      <p:sp>
        <p:nvSpPr>
          <p:cNvPr id="89105" name="TextBox 18"/>
          <p:cNvSpPr txBox="1">
            <a:spLocks noChangeArrowheads="1"/>
          </p:cNvSpPr>
          <p:nvPr/>
        </p:nvSpPr>
        <p:spPr bwMode="auto">
          <a:xfrm>
            <a:off x="4754563" y="4622801"/>
            <a:ext cx="256381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Payment options (credit/debit)</a:t>
            </a:r>
          </a:p>
          <a:p>
            <a:pPr eaLnBrk="1" hangingPunct="1">
              <a:buFont typeface="Arial" panose="020B0604020202020204" pitchFamily="34" charset="0"/>
              <a:buChar char="•"/>
            </a:pPr>
            <a:r>
              <a:rPr lang="en-US" altLang="en-US" sz="1200" b="0">
                <a:latin typeface="Calibri" panose="020F0502020204030204" pitchFamily="34" charset="0"/>
              </a:rPr>
              <a:t>Partner Loyalty Programs</a:t>
            </a:r>
          </a:p>
          <a:p>
            <a:pPr eaLnBrk="1" hangingPunct="1">
              <a:buFont typeface="Arial" panose="020B0604020202020204" pitchFamily="34" charset="0"/>
              <a:buChar char="•"/>
            </a:pPr>
            <a:r>
              <a:rPr lang="en-US" altLang="en-US" sz="1200" b="0">
                <a:latin typeface="Calibri" panose="020F0502020204030204" pitchFamily="34" charset="0"/>
              </a:rPr>
              <a:t>Bank and merchant specific promotions</a:t>
            </a:r>
          </a:p>
          <a:p>
            <a:pPr eaLnBrk="1" hangingPunct="1">
              <a:buFont typeface="Arial" panose="020B0604020202020204" pitchFamily="34" charset="0"/>
              <a:buChar char="•"/>
            </a:pPr>
            <a:r>
              <a:rPr lang="en-US" altLang="en-US" sz="1200" b="0">
                <a:latin typeface="Calibri" panose="020F0502020204030204" pitchFamily="34" charset="0"/>
              </a:rPr>
              <a:t>Access to banking account information</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89106" name="TextBox 19"/>
          <p:cNvSpPr txBox="1">
            <a:spLocks noChangeArrowheads="1"/>
          </p:cNvSpPr>
          <p:nvPr/>
        </p:nvSpPr>
        <p:spPr bwMode="auto">
          <a:xfrm>
            <a:off x="7429500" y="1722439"/>
            <a:ext cx="2565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Launched new service maintaining multiple payment options</a:t>
            </a:r>
          </a:p>
          <a:p>
            <a:pPr eaLnBrk="1" hangingPunct="1">
              <a:buFont typeface="Arial" panose="020B0604020202020204" pitchFamily="34" charset="0"/>
              <a:buChar char="•"/>
            </a:pPr>
            <a:r>
              <a:rPr lang="en-US" altLang="en-US" sz="1200" b="0">
                <a:latin typeface="Calibri" panose="020F0502020204030204" pitchFamily="34" charset="0"/>
              </a:rPr>
              <a:t>Increased use and revenue from branded debit and credit cards</a:t>
            </a:r>
          </a:p>
          <a:p>
            <a:pPr eaLnBrk="1" hangingPunct="1">
              <a:buFont typeface="Arial" panose="020B0604020202020204" pitchFamily="34" charset="0"/>
              <a:buChar char="•"/>
            </a:pPr>
            <a:r>
              <a:rPr lang="en-US" altLang="en-US" sz="1200" b="0">
                <a:latin typeface="Calibri" panose="020F0502020204030204" pitchFamily="34" charset="0"/>
              </a:rPr>
              <a:t>Provided real-time views of buying behavior and accelerated the timing of new, targeted offers to buyers via bank and merchant loyalty programs</a:t>
            </a:r>
            <a:endParaRPr lang="en-US" altLang="en-US" sz="1100">
              <a:latin typeface="Calibri" panose="020F0502020204030204" pitchFamily="34" charset="0"/>
            </a:endParaRPr>
          </a:p>
        </p:txBody>
      </p:sp>
      <p:sp>
        <p:nvSpPr>
          <p:cNvPr id="89107" name="TextBox 20"/>
          <p:cNvSpPr txBox="1">
            <a:spLocks noChangeArrowheads="1"/>
          </p:cNvSpPr>
          <p:nvPr/>
        </p:nvSpPr>
        <p:spPr bwMode="auto">
          <a:xfrm>
            <a:off x="7434264" y="4622801"/>
            <a:ext cx="27019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PayPal:  Account linkage to banks, credit and debit cards</a:t>
            </a:r>
          </a:p>
          <a:p>
            <a:pPr eaLnBrk="1" hangingPunct="1">
              <a:buFont typeface="Arial" panose="020B0604020202020204" pitchFamily="34" charset="0"/>
              <a:buChar char="•"/>
            </a:pPr>
            <a:r>
              <a:rPr lang="en-US" altLang="en-US" sz="1200" b="0">
                <a:latin typeface="Calibri" panose="020F0502020204030204" pitchFamily="34" charset="0"/>
              </a:rPr>
              <a:t>Tripit Point Tracker: aggregates points from various travel industry loyalty programs.</a:t>
            </a:r>
          </a:p>
          <a:p>
            <a:pPr eaLnBrk="1" hangingPunct="1">
              <a:buFont typeface="Arial" panose="020B0604020202020204" pitchFamily="34" charset="0"/>
              <a:buChar char="•"/>
            </a:pPr>
            <a:r>
              <a:rPr lang="en-US" altLang="en-US" sz="1200" b="0">
                <a:latin typeface="Calibri" panose="020F0502020204030204" pitchFamily="34" charset="0"/>
              </a:rPr>
              <a:t>PasKey Mobile banking (Monte Dei Pashi Di Siena) account access.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21" name="Title 1"/>
          <p:cNvSpPr txBox="1">
            <a:spLocks/>
          </p:cNvSpPr>
          <p:nvPr/>
        </p:nvSpPr>
        <p:spPr bwMode="auto">
          <a:xfrm>
            <a:off x="1978025" y="609600"/>
            <a:ext cx="6764338"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cs typeface="MS PGothic" charset="0"/>
              </a:rPr>
              <a:t>Banking:  Leading Commercial Bank</a:t>
            </a:r>
          </a:p>
        </p:txBody>
      </p:sp>
      <p:sp>
        <p:nvSpPr>
          <p:cNvPr id="22" name="Rounded Rectangle 21"/>
          <p:cNvSpPr/>
          <p:nvPr/>
        </p:nvSpPr>
        <p:spPr>
          <a:xfrm>
            <a:off x="1911351" y="4271963"/>
            <a:ext cx="2563813" cy="2074862"/>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9110" name="Picture 2" descr="Square Wal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9" y="4319588"/>
            <a:ext cx="2027237"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24002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ounded Rectangle 4"/>
          <p:cNvSpPr/>
          <p:nvPr/>
        </p:nvSpPr>
        <p:spPr>
          <a:xfrm>
            <a:off x="7461251" y="4217989"/>
            <a:ext cx="2563813" cy="2097087"/>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ounded Rectangle 5"/>
          <p:cNvSpPr/>
          <p:nvPr/>
        </p:nvSpPr>
        <p:spPr>
          <a:xfrm>
            <a:off x="4535488" y="4217988"/>
            <a:ext cx="2563812" cy="2074862"/>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ight Arrow 6"/>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1145"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91146"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2" name="Rounded Rectangle 11"/>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1148"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91149" name="TextBox 11"/>
          <p:cNvSpPr txBox="1">
            <a:spLocks noChangeArrowheads="1"/>
          </p:cNvSpPr>
          <p:nvPr/>
        </p:nvSpPr>
        <p:spPr bwMode="auto">
          <a:xfrm>
            <a:off x="4727575" y="4217989"/>
            <a:ext cx="256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91150" name="TextBox 12"/>
          <p:cNvSpPr txBox="1">
            <a:spLocks noChangeArrowheads="1"/>
          </p:cNvSpPr>
          <p:nvPr/>
        </p:nvSpPr>
        <p:spPr bwMode="auto">
          <a:xfrm>
            <a:off x="7445376" y="4217989"/>
            <a:ext cx="2563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91151" name="TextBox 16"/>
          <p:cNvSpPr txBox="1">
            <a:spLocks noChangeArrowheads="1"/>
          </p:cNvSpPr>
          <p:nvPr/>
        </p:nvSpPr>
        <p:spPr bwMode="auto">
          <a:xfrm>
            <a:off x="2001838" y="1774825"/>
            <a:ext cx="2563812"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Streamline procurement process when </a:t>
            </a:r>
            <a:r>
              <a:rPr lang="en-US" altLang="en-US" sz="1200">
                <a:latin typeface="Calibri" panose="020F0502020204030204" pitchFamily="34" charset="0"/>
              </a:rPr>
              <a:t>on-boarding new trading partners</a:t>
            </a:r>
          </a:p>
          <a:p>
            <a:pPr eaLnBrk="1" hangingPunct="1">
              <a:buFont typeface="Arial" panose="020B0604020202020204" pitchFamily="34" charset="0"/>
              <a:buChar char="•"/>
            </a:pPr>
            <a:r>
              <a:rPr lang="en-US" altLang="en-US" sz="1200" b="0">
                <a:latin typeface="Calibri" panose="020F0502020204030204" pitchFamily="34" charset="0"/>
              </a:rPr>
              <a:t>Minimize reliance on VANs (Value Added Networks) to reduce costs</a:t>
            </a:r>
          </a:p>
          <a:p>
            <a:pPr eaLnBrk="1" hangingPunct="1">
              <a:buFont typeface="Arial" panose="020B0604020202020204" pitchFamily="34" charset="0"/>
              <a:buChar char="•"/>
            </a:pPr>
            <a:r>
              <a:rPr lang="en-US" altLang="en-US" sz="1100" b="0">
                <a:latin typeface="Calibri" panose="020F0502020204030204" pitchFamily="34" charset="0"/>
              </a:rPr>
              <a:t>Maintain accurate </a:t>
            </a:r>
            <a:r>
              <a:rPr lang="en-US" altLang="en-US" sz="1100">
                <a:latin typeface="Calibri" panose="020F0502020204030204" pitchFamily="34" charset="0"/>
              </a:rPr>
              <a:t>real-time location </a:t>
            </a:r>
            <a:r>
              <a:rPr lang="en-US" altLang="en-US" sz="1100" b="0">
                <a:latin typeface="Calibri" panose="020F0502020204030204" pitchFamily="34" charset="0"/>
              </a:rPr>
              <a:t>and inventory usage data.</a:t>
            </a:r>
          </a:p>
        </p:txBody>
      </p:sp>
      <p:sp>
        <p:nvSpPr>
          <p:cNvPr id="17" name="TextBox 17"/>
          <p:cNvSpPr txBox="1">
            <a:spLocks noChangeArrowheads="1"/>
          </p:cNvSpPr>
          <p:nvPr/>
        </p:nvSpPr>
        <p:spPr bwMode="auto">
          <a:xfrm>
            <a:off x="4686300" y="1711325"/>
            <a:ext cx="2565400" cy="1924050"/>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A secure/encrypted environment for maintaining and transmitting sensitive purchasing data</a:t>
            </a:r>
          </a:p>
          <a:p>
            <a:pPr marL="228600" indent="-228600">
              <a:buFont typeface="+mj-lt"/>
              <a:buAutoNum type="arabicPeriod"/>
              <a:defRPr/>
            </a:pPr>
            <a:r>
              <a:rPr lang="en-US" sz="1200" dirty="0">
                <a:latin typeface="Calibri" pitchFamily="34" charset="0"/>
              </a:rPr>
              <a:t>An easy to use developer portal</a:t>
            </a:r>
          </a:p>
          <a:p>
            <a:pPr marL="228600" indent="-228600">
              <a:buFont typeface="+mj-lt"/>
              <a:buAutoNum type="arabicPeriod"/>
              <a:defRPr/>
            </a:pPr>
            <a:r>
              <a:rPr lang="en-US" sz="1200" dirty="0">
                <a:latin typeface="Calibri" pitchFamily="34" charset="0"/>
              </a:rPr>
              <a:t>Extensive real-time analytics to better  understand location and usage patterns</a:t>
            </a:r>
          </a:p>
          <a:p>
            <a:pPr marL="171450" indent="-171450">
              <a:buFont typeface="Arial" charset="0"/>
              <a:buChar char="•"/>
              <a:defRPr/>
            </a:pPr>
            <a:endParaRPr lang="en-US" sz="1100" dirty="0">
              <a:latin typeface="Calibri" pitchFamily="34" charset="0"/>
            </a:endParaRPr>
          </a:p>
        </p:txBody>
      </p:sp>
      <p:sp>
        <p:nvSpPr>
          <p:cNvPr id="91153" name="TextBox 18"/>
          <p:cNvSpPr txBox="1">
            <a:spLocks noChangeArrowheads="1"/>
          </p:cNvSpPr>
          <p:nvPr/>
        </p:nvSpPr>
        <p:spPr bwMode="auto">
          <a:xfrm>
            <a:off x="4754563" y="4622801"/>
            <a:ext cx="256381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Payment options </a:t>
            </a:r>
          </a:p>
          <a:p>
            <a:pPr eaLnBrk="1" hangingPunct="1">
              <a:buFont typeface="Arial" panose="020B0604020202020204" pitchFamily="34" charset="0"/>
              <a:buChar char="•"/>
            </a:pPr>
            <a:r>
              <a:rPr lang="en-US" altLang="en-US" sz="1200" b="0">
                <a:latin typeface="Calibri" panose="020F0502020204030204" pitchFamily="34" charset="0"/>
              </a:rPr>
              <a:t>Catalog/inventory availability</a:t>
            </a:r>
          </a:p>
          <a:p>
            <a:pPr eaLnBrk="1" hangingPunct="1">
              <a:buFont typeface="Arial" panose="020B0604020202020204" pitchFamily="34" charset="0"/>
              <a:buChar char="•"/>
            </a:pPr>
            <a:r>
              <a:rPr lang="en-US" altLang="en-US" sz="1200">
                <a:latin typeface="Calibri" panose="020F0502020204030204" pitchFamily="34" charset="0"/>
              </a:rPr>
              <a:t>RFID location based services</a:t>
            </a:r>
          </a:p>
          <a:p>
            <a:pPr eaLnBrk="1" hangingPunct="1">
              <a:buFont typeface="Arial" panose="020B0604020202020204" pitchFamily="34" charset="0"/>
              <a:buChar char="•"/>
            </a:pPr>
            <a:r>
              <a:rPr lang="en-US" altLang="en-US" sz="1200" b="0">
                <a:latin typeface="Calibri" panose="020F0502020204030204" pitchFamily="34" charset="0"/>
              </a:rPr>
              <a:t>Shopping cart services</a:t>
            </a:r>
          </a:p>
          <a:p>
            <a:pPr eaLnBrk="1" hangingPunct="1">
              <a:buFont typeface="Arial" panose="020B0604020202020204" pitchFamily="34" charset="0"/>
              <a:buChar char="•"/>
            </a:pPr>
            <a:r>
              <a:rPr lang="en-US" altLang="en-US" sz="1200">
                <a:latin typeface="Calibri" panose="020F0502020204030204" pitchFamily="34" charset="0"/>
              </a:rPr>
              <a:t>Tiered access</a:t>
            </a:r>
          </a:p>
          <a:p>
            <a:pPr eaLnBrk="1" hangingPunct="1">
              <a:buFont typeface="Arial" panose="020B0604020202020204" pitchFamily="34" charset="0"/>
              <a:buChar char="•"/>
            </a:pPr>
            <a:endParaRPr lang="en-US" altLang="en-US" sz="1200" b="0">
              <a:latin typeface="Calibri" panose="020F0502020204030204" pitchFamily="34" charset="0"/>
            </a:endParaRP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91154" name="TextBox 19"/>
          <p:cNvSpPr txBox="1">
            <a:spLocks noChangeArrowheads="1"/>
          </p:cNvSpPr>
          <p:nvPr/>
        </p:nvSpPr>
        <p:spPr bwMode="auto">
          <a:xfrm>
            <a:off x="7429501" y="1722439"/>
            <a:ext cx="263207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a:latin typeface="Calibri" panose="020F0502020204030204" pitchFamily="34" charset="0"/>
              </a:rPr>
              <a:t>Eliminated</a:t>
            </a:r>
            <a:r>
              <a:rPr lang="en-US" altLang="en-US" sz="1200" b="0">
                <a:latin typeface="Calibri" panose="020F0502020204030204" pitchFamily="34" charset="0"/>
              </a:rPr>
              <a:t> need for sending and receiving purchase order and invoice </a:t>
            </a:r>
            <a:r>
              <a:rPr lang="en-US" altLang="en-US" sz="1200">
                <a:latin typeface="Calibri" panose="020F0502020204030204" pitchFamily="34" charset="0"/>
              </a:rPr>
              <a:t>documents</a:t>
            </a:r>
            <a:r>
              <a:rPr lang="en-US" altLang="en-US" sz="1200" b="0">
                <a:latin typeface="Calibri" panose="020F0502020204030204" pitchFamily="34" charset="0"/>
              </a:rPr>
              <a:t> for new vendors</a:t>
            </a:r>
          </a:p>
          <a:p>
            <a:pPr eaLnBrk="1" hangingPunct="1">
              <a:buFont typeface="Arial" panose="020B0604020202020204" pitchFamily="34" charset="0"/>
              <a:buChar char="•"/>
            </a:pPr>
            <a:r>
              <a:rPr lang="en-US" altLang="en-US" sz="1200" b="0">
                <a:latin typeface="Calibri" panose="020F0502020204030204" pitchFamily="34" charset="0"/>
              </a:rPr>
              <a:t>Provided catalog access and </a:t>
            </a:r>
            <a:r>
              <a:rPr lang="en-US" altLang="en-US" sz="1200">
                <a:latin typeface="Calibri" panose="020F0502020204030204" pitchFamily="34" charset="0"/>
              </a:rPr>
              <a:t>“shopping cart” </a:t>
            </a:r>
            <a:r>
              <a:rPr lang="en-US" altLang="en-US" sz="1200" b="0">
                <a:latin typeface="Calibri" panose="020F0502020204030204" pitchFamily="34" charset="0"/>
              </a:rPr>
              <a:t>order process</a:t>
            </a:r>
          </a:p>
          <a:p>
            <a:pPr eaLnBrk="1" hangingPunct="1">
              <a:buFont typeface="Arial" panose="020B0604020202020204" pitchFamily="34" charset="0"/>
              <a:buChar char="•"/>
            </a:pPr>
            <a:r>
              <a:rPr lang="en-US" altLang="en-US" sz="1200" b="0">
                <a:latin typeface="Calibri" panose="020F0502020204030204" pitchFamily="34" charset="0"/>
              </a:rPr>
              <a:t>Generated extensive </a:t>
            </a:r>
            <a:r>
              <a:rPr lang="en-US" altLang="en-US" sz="1200">
                <a:latin typeface="Calibri" panose="020F0502020204030204" pitchFamily="34" charset="0"/>
              </a:rPr>
              <a:t>analytics tracking individual products </a:t>
            </a:r>
            <a:r>
              <a:rPr lang="en-US" altLang="en-US" sz="1200" b="0">
                <a:latin typeface="Calibri" panose="020F0502020204030204" pitchFamily="34" charset="0"/>
              </a:rPr>
              <a:t>for location, shelf life and consumption statistics. </a:t>
            </a:r>
          </a:p>
        </p:txBody>
      </p:sp>
      <p:sp>
        <p:nvSpPr>
          <p:cNvPr id="91155" name="TextBox 20"/>
          <p:cNvSpPr txBox="1">
            <a:spLocks noChangeArrowheads="1"/>
          </p:cNvSpPr>
          <p:nvPr/>
        </p:nvSpPr>
        <p:spPr bwMode="auto">
          <a:xfrm>
            <a:off x="7434264" y="4622801"/>
            <a:ext cx="27019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Amazon shopping cart</a:t>
            </a:r>
          </a:p>
          <a:p>
            <a:pPr eaLnBrk="1" hangingPunct="1">
              <a:buFont typeface="Arial" panose="020B0604020202020204" pitchFamily="34" charset="0"/>
              <a:buChar char="•"/>
            </a:pPr>
            <a:r>
              <a:rPr lang="en-US" altLang="en-US" sz="1200" b="0">
                <a:latin typeface="Calibri" panose="020F0502020204030204" pitchFamily="34" charset="0"/>
              </a:rPr>
              <a:t>IBM® Emptoris® for supplier on-boarding and qualification</a:t>
            </a:r>
          </a:p>
          <a:p>
            <a:pPr eaLnBrk="1" hangingPunct="1">
              <a:buFont typeface="Arial" panose="020B0604020202020204" pitchFamily="34" charset="0"/>
              <a:buChar char="•"/>
            </a:pPr>
            <a:r>
              <a:rPr lang="en-US" altLang="en-US" sz="1200" b="0">
                <a:latin typeface="Calibri" panose="020F0502020204030204" pitchFamily="34" charset="0"/>
              </a:rPr>
              <a:t>PINC Solutions Real Time Location Systems for GPS enabled RFID asset tracking</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21" name="Title 1"/>
          <p:cNvSpPr txBox="1">
            <a:spLocks/>
          </p:cNvSpPr>
          <p:nvPr/>
        </p:nvSpPr>
        <p:spPr bwMode="auto">
          <a:xfrm>
            <a:off x="1978026" y="609600"/>
            <a:ext cx="7045325"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cs typeface="MS PGothic" charset="0"/>
              </a:rPr>
              <a:t>Aerospace &amp; Defense:  Supply Chain</a:t>
            </a:r>
          </a:p>
        </p:txBody>
      </p:sp>
      <p:sp>
        <p:nvSpPr>
          <p:cNvPr id="22" name="Rounded Rectangle 21"/>
          <p:cNvSpPr/>
          <p:nvPr/>
        </p:nvSpPr>
        <p:spPr>
          <a:xfrm>
            <a:off x="1854201" y="4214813"/>
            <a:ext cx="2563813" cy="2074862"/>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1158" name="Picture 23" descr="https://encrypted-tbn1.gstatic.com/images?q=tbn:ANd9GcQVXMbTX6gQqnsu_OsOUt3hVgLGWlMgVx2laSpqIsLdgM172G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4" y="4344988"/>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08656"/>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ounded Rectangle 13"/>
          <p:cNvSpPr/>
          <p:nvPr/>
        </p:nvSpPr>
        <p:spPr>
          <a:xfrm>
            <a:off x="7440613" y="4149725"/>
            <a:ext cx="2563812"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ounded Rectangle 14"/>
          <p:cNvSpPr/>
          <p:nvPr/>
        </p:nvSpPr>
        <p:spPr>
          <a:xfrm>
            <a:off x="4733926" y="4171951"/>
            <a:ext cx="2563813" cy="20748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ight Arrow 10"/>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3192" name="Title 1"/>
          <p:cNvSpPr>
            <a:spLocks noGrp="1"/>
          </p:cNvSpPr>
          <p:nvPr>
            <p:ph type="title" idx="4294967295"/>
          </p:nvPr>
        </p:nvSpPr>
        <p:spPr/>
        <p:txBody>
          <a:bodyPr/>
          <a:lstStyle/>
          <a:p>
            <a:r>
              <a:rPr lang="en-US" altLang="en-US" smtClean="0"/>
              <a:t>Retail:  Leading Electronics Retailer </a:t>
            </a:r>
          </a:p>
        </p:txBody>
      </p:sp>
      <p:sp>
        <p:nvSpPr>
          <p:cNvPr id="4" name="Rounded Rectangle 3"/>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3194"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93195"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9" name="Rounded Rectangle 8"/>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3197"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93198" name="TextBox 11"/>
          <p:cNvSpPr txBox="1">
            <a:spLocks noChangeArrowheads="1"/>
          </p:cNvSpPr>
          <p:nvPr/>
        </p:nvSpPr>
        <p:spPr bwMode="auto">
          <a:xfrm>
            <a:off x="4706938" y="4181475"/>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93199" name="TextBox 12"/>
          <p:cNvSpPr txBox="1">
            <a:spLocks noChangeArrowheads="1"/>
          </p:cNvSpPr>
          <p:nvPr/>
        </p:nvSpPr>
        <p:spPr bwMode="auto">
          <a:xfrm>
            <a:off x="7424738" y="4181475"/>
            <a:ext cx="25638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3" name="Rectangle 2"/>
          <p:cNvSpPr/>
          <p:nvPr/>
        </p:nvSpPr>
        <p:spPr>
          <a:xfrm>
            <a:off x="1963738" y="4214813"/>
            <a:ext cx="2641600" cy="20320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201" name="TextBox 16"/>
          <p:cNvSpPr txBox="1">
            <a:spLocks noChangeArrowheads="1"/>
          </p:cNvSpPr>
          <p:nvPr/>
        </p:nvSpPr>
        <p:spPr bwMode="auto">
          <a:xfrm>
            <a:off x="2001838" y="1781176"/>
            <a:ext cx="256381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a:latin typeface="Calibri" panose="020F0502020204030204" pitchFamily="34" charset="0"/>
              </a:rPr>
              <a:t>High cost of sale </a:t>
            </a:r>
            <a:r>
              <a:rPr lang="en-US" altLang="en-US" sz="1200" b="0">
                <a:latin typeface="Calibri" panose="020F0502020204030204" pitchFamily="34" charset="0"/>
              </a:rPr>
              <a:t>due to reliance on retail stores</a:t>
            </a:r>
          </a:p>
          <a:p>
            <a:pPr eaLnBrk="1" hangingPunct="1">
              <a:buFont typeface="Arial" panose="020B0604020202020204" pitchFamily="34" charset="0"/>
              <a:buChar char="•"/>
            </a:pPr>
            <a:r>
              <a:rPr lang="en-US" altLang="en-US" sz="1200" b="0">
                <a:latin typeface="Calibri" panose="020F0502020204030204" pitchFamily="34" charset="0"/>
              </a:rPr>
              <a:t>No participation in external, web-based /mobile markets </a:t>
            </a:r>
          </a:p>
          <a:p>
            <a:pPr eaLnBrk="1" hangingPunct="1">
              <a:buFont typeface="Arial" panose="020B0604020202020204" pitchFamily="34" charset="0"/>
              <a:buChar char="•"/>
            </a:pPr>
            <a:r>
              <a:rPr lang="en-US" altLang="en-US" sz="1200" b="0">
                <a:latin typeface="Calibri" panose="020F0502020204030204" pitchFamily="34" charset="0"/>
              </a:rPr>
              <a:t>Limited access to customers in locations without store-fronts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93202" name="TextBox 17"/>
          <p:cNvSpPr txBox="1">
            <a:spLocks noChangeArrowheads="1"/>
          </p:cNvSpPr>
          <p:nvPr/>
        </p:nvSpPr>
        <p:spPr bwMode="auto">
          <a:xfrm>
            <a:off x="4706938" y="1814514"/>
            <a:ext cx="2565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Publish APIs targeting content aggregation providers</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93203" name="TextBox 18"/>
          <p:cNvSpPr txBox="1">
            <a:spLocks noChangeArrowheads="1"/>
          </p:cNvSpPr>
          <p:nvPr/>
        </p:nvSpPr>
        <p:spPr bwMode="auto">
          <a:xfrm>
            <a:off x="4733926" y="4592639"/>
            <a:ext cx="2563813"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Product catalog</a:t>
            </a:r>
          </a:p>
          <a:p>
            <a:pPr eaLnBrk="1" hangingPunct="1">
              <a:buFont typeface="Arial" panose="020B0604020202020204" pitchFamily="34" charset="0"/>
              <a:buChar char="•"/>
            </a:pPr>
            <a:r>
              <a:rPr lang="en-US" altLang="en-US" sz="1200" b="0">
                <a:latin typeface="Calibri" panose="020F0502020204030204" pitchFamily="34" charset="0"/>
              </a:rPr>
              <a:t>Price list</a:t>
            </a:r>
          </a:p>
          <a:p>
            <a:pPr eaLnBrk="1" hangingPunct="1">
              <a:buFont typeface="Arial" panose="020B0604020202020204" pitchFamily="34" charset="0"/>
              <a:buChar char="•"/>
            </a:pPr>
            <a:r>
              <a:rPr lang="en-US" altLang="en-US" sz="1200" b="0">
                <a:latin typeface="Calibri" panose="020F0502020204030204" pitchFamily="34" charset="0"/>
              </a:rPr>
              <a:t>Inventory by location</a:t>
            </a:r>
          </a:p>
          <a:p>
            <a:pPr eaLnBrk="1" hangingPunct="1">
              <a:buFont typeface="Arial" panose="020B0604020202020204" pitchFamily="34" charset="0"/>
              <a:buChar char="•"/>
            </a:pPr>
            <a:r>
              <a:rPr lang="en-US" altLang="en-US" sz="1200" b="0">
                <a:latin typeface="Calibri" panose="020F0502020204030204" pitchFamily="34" charset="0"/>
              </a:rPr>
              <a:t>Store location</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93204" name="TextBox 19"/>
          <p:cNvSpPr txBox="1">
            <a:spLocks noChangeArrowheads="1"/>
          </p:cNvSpPr>
          <p:nvPr/>
        </p:nvSpPr>
        <p:spPr bwMode="auto">
          <a:xfrm>
            <a:off x="7429500" y="1774825"/>
            <a:ext cx="2565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Increased revenue via participation in external markets</a:t>
            </a:r>
          </a:p>
          <a:p>
            <a:pPr eaLnBrk="1" hangingPunct="1">
              <a:buFont typeface="Arial" panose="020B0604020202020204" pitchFamily="34" charset="0"/>
              <a:buChar char="•"/>
            </a:pPr>
            <a:r>
              <a:rPr lang="en-US" altLang="en-US" sz="1200" b="0">
                <a:latin typeface="Calibri" panose="020F0502020204030204" pitchFamily="34" charset="0"/>
              </a:rPr>
              <a:t>Increased profitability by closing under-performing stores</a:t>
            </a:r>
          </a:p>
          <a:p>
            <a:pPr eaLnBrk="1" hangingPunct="1">
              <a:buFont typeface="Arial" panose="020B0604020202020204" pitchFamily="34" charset="0"/>
              <a:buChar char="•"/>
            </a:pPr>
            <a:r>
              <a:rPr lang="en-US" altLang="en-US" sz="1200" b="0">
                <a:latin typeface="Calibri" panose="020F0502020204030204" pitchFamily="34" charset="0"/>
              </a:rPr>
              <a:t>Established differentiation in external markets by providing same day fulfillment (via storefronts)</a:t>
            </a:r>
            <a:endParaRPr lang="en-US" altLang="en-US" sz="1100">
              <a:latin typeface="Calibri" panose="020F0502020204030204" pitchFamily="34" charset="0"/>
            </a:endParaRPr>
          </a:p>
        </p:txBody>
      </p:sp>
      <p:sp>
        <p:nvSpPr>
          <p:cNvPr id="93205" name="TextBox 20"/>
          <p:cNvSpPr txBox="1">
            <a:spLocks noChangeArrowheads="1"/>
          </p:cNvSpPr>
          <p:nvPr/>
        </p:nvSpPr>
        <p:spPr bwMode="auto">
          <a:xfrm>
            <a:off x="7445376" y="4567238"/>
            <a:ext cx="2701925"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C-Net:  Content aggregation for electronics reviews/pricing</a:t>
            </a:r>
          </a:p>
          <a:p>
            <a:pPr eaLnBrk="1" hangingPunct="1">
              <a:buFont typeface="Arial" panose="020B0604020202020204" pitchFamily="34" charset="0"/>
              <a:buChar char="•"/>
            </a:pPr>
            <a:r>
              <a:rPr lang="en-US" altLang="en-US" sz="1200" b="0">
                <a:latin typeface="Calibri" panose="020F0502020204030204" pitchFamily="34" charset="0"/>
              </a:rPr>
              <a:t>Amazon:  Electronic store-front</a:t>
            </a:r>
          </a:p>
          <a:p>
            <a:pPr eaLnBrk="1" hangingPunct="1">
              <a:buFont typeface="Arial" panose="020B0604020202020204" pitchFamily="34" charset="0"/>
              <a:buChar char="•"/>
            </a:pPr>
            <a:r>
              <a:rPr lang="en-US" altLang="en-US" sz="1200" b="0">
                <a:latin typeface="Calibri" panose="020F0502020204030204" pitchFamily="34" charset="0"/>
              </a:rPr>
              <a:t>ShopSavvy:  Mobile app for price-comparison</a:t>
            </a:r>
          </a:p>
          <a:p>
            <a:pPr eaLnBrk="1" hangingPunct="1">
              <a:buFont typeface="Arial" panose="020B0604020202020204" pitchFamily="34" charset="0"/>
              <a:buChar char="•"/>
            </a:pPr>
            <a:endParaRPr lang="en-US" altLang="en-US" sz="1100">
              <a:latin typeface="Calibri" panose="020F0502020204030204" pitchFamily="34" charset="0"/>
            </a:endParaRPr>
          </a:p>
        </p:txBody>
      </p:sp>
      <p:pic>
        <p:nvPicPr>
          <p:cNvPr id="93206" name="Picture 2" descr="http://www.cio.com/images/content/articles/body/2012/06/hp-a-e-commer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4303714"/>
            <a:ext cx="230505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876306"/>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75650" y="1379539"/>
            <a:ext cx="661988" cy="478948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p:cNvSpPr/>
          <p:nvPr/>
        </p:nvSpPr>
        <p:spPr>
          <a:xfrm>
            <a:off x="5700714" y="1455738"/>
            <a:ext cx="661987" cy="47244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ounded Rectangle 4"/>
          <p:cNvSpPr/>
          <p:nvPr/>
        </p:nvSpPr>
        <p:spPr>
          <a:xfrm>
            <a:off x="7461251" y="4217989"/>
            <a:ext cx="2563813" cy="2097087"/>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ounded Rectangle 5"/>
          <p:cNvSpPr/>
          <p:nvPr/>
        </p:nvSpPr>
        <p:spPr>
          <a:xfrm>
            <a:off x="4754563" y="4217988"/>
            <a:ext cx="2563812" cy="2074862"/>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ight Arrow 6"/>
          <p:cNvSpPr/>
          <p:nvPr/>
        </p:nvSpPr>
        <p:spPr>
          <a:xfrm>
            <a:off x="1665289" y="3394075"/>
            <a:ext cx="8943975" cy="820738"/>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ounded Rectangle 7"/>
          <p:cNvSpPr/>
          <p:nvPr/>
        </p:nvSpPr>
        <p:spPr>
          <a:xfrm>
            <a:off x="4706938" y="1308100"/>
            <a:ext cx="2565400" cy="2097088"/>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a:xfrm>
            <a:off x="1963738" y="1296988"/>
            <a:ext cx="2565400" cy="207645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5241" name="TextBox 4"/>
          <p:cNvSpPr txBox="1">
            <a:spLocks noChangeArrowheads="1"/>
          </p:cNvSpPr>
          <p:nvPr/>
        </p:nvSpPr>
        <p:spPr bwMode="auto">
          <a:xfrm>
            <a:off x="2001838" y="1427164"/>
            <a:ext cx="2563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Business Challenge</a:t>
            </a:r>
          </a:p>
        </p:txBody>
      </p:sp>
      <p:sp>
        <p:nvSpPr>
          <p:cNvPr id="95242" name="TextBox 6"/>
          <p:cNvSpPr txBox="1">
            <a:spLocks noChangeArrowheads="1"/>
          </p:cNvSpPr>
          <p:nvPr/>
        </p:nvSpPr>
        <p:spPr bwMode="auto">
          <a:xfrm>
            <a:off x="4718051" y="1431925"/>
            <a:ext cx="2563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Solution</a:t>
            </a:r>
          </a:p>
        </p:txBody>
      </p:sp>
      <p:sp>
        <p:nvSpPr>
          <p:cNvPr id="12" name="Rounded Rectangle 11"/>
          <p:cNvSpPr/>
          <p:nvPr/>
        </p:nvSpPr>
        <p:spPr>
          <a:xfrm>
            <a:off x="7424738" y="1355726"/>
            <a:ext cx="2563812" cy="2049463"/>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5244" name="TextBox 9"/>
          <p:cNvSpPr txBox="1">
            <a:spLocks noChangeArrowheads="1"/>
          </p:cNvSpPr>
          <p:nvPr/>
        </p:nvSpPr>
        <p:spPr bwMode="auto">
          <a:xfrm>
            <a:off x="7445375" y="1479550"/>
            <a:ext cx="256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Result</a:t>
            </a:r>
          </a:p>
        </p:txBody>
      </p:sp>
      <p:sp>
        <p:nvSpPr>
          <p:cNvPr id="95245" name="TextBox 11"/>
          <p:cNvSpPr txBox="1">
            <a:spLocks noChangeArrowheads="1"/>
          </p:cNvSpPr>
          <p:nvPr/>
        </p:nvSpPr>
        <p:spPr bwMode="auto">
          <a:xfrm>
            <a:off x="4727575" y="4217989"/>
            <a:ext cx="256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Types of APIs</a:t>
            </a:r>
          </a:p>
        </p:txBody>
      </p:sp>
      <p:sp>
        <p:nvSpPr>
          <p:cNvPr id="95246" name="TextBox 12"/>
          <p:cNvSpPr txBox="1">
            <a:spLocks noChangeArrowheads="1"/>
          </p:cNvSpPr>
          <p:nvPr/>
        </p:nvSpPr>
        <p:spPr bwMode="auto">
          <a:xfrm>
            <a:off x="7445376" y="4217989"/>
            <a:ext cx="2563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600" u="sng">
                <a:latin typeface="Calibri" panose="020F0502020204030204" pitchFamily="34" charset="0"/>
              </a:rPr>
              <a:t>Example Apps</a:t>
            </a:r>
          </a:p>
        </p:txBody>
      </p:sp>
      <p:sp>
        <p:nvSpPr>
          <p:cNvPr id="95247" name="TextBox 16"/>
          <p:cNvSpPr txBox="1">
            <a:spLocks noChangeArrowheads="1"/>
          </p:cNvSpPr>
          <p:nvPr/>
        </p:nvSpPr>
        <p:spPr bwMode="auto">
          <a:xfrm>
            <a:off x="2001838" y="1774826"/>
            <a:ext cx="2563812"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Create a multi-channel business license application process</a:t>
            </a:r>
          </a:p>
          <a:p>
            <a:pPr eaLnBrk="1" hangingPunct="1">
              <a:buFont typeface="Arial" panose="020B0604020202020204" pitchFamily="34" charset="0"/>
              <a:buChar char="•"/>
            </a:pPr>
            <a:r>
              <a:rPr lang="en-US" altLang="en-US" sz="1200" b="0">
                <a:latin typeface="Calibri" panose="020F0502020204030204" pitchFamily="34" charset="0"/>
              </a:rPr>
              <a:t>Reduce the steps and shorten the time process the application</a:t>
            </a:r>
          </a:p>
          <a:p>
            <a:pPr eaLnBrk="1" hangingPunct="1">
              <a:buFont typeface="Arial" panose="020B0604020202020204" pitchFamily="34" charset="0"/>
              <a:buChar char="•"/>
            </a:pPr>
            <a:r>
              <a:rPr lang="en-US" altLang="en-US" sz="1200" b="0">
                <a:latin typeface="Calibri" panose="020F0502020204030204" pitchFamily="34" charset="0"/>
              </a:rPr>
              <a:t>Ensure license renewals are executed on time.</a:t>
            </a:r>
          </a:p>
          <a:p>
            <a:pPr eaLnBrk="1" hangingPunct="1">
              <a:buFont typeface="Arial" panose="020B0604020202020204" pitchFamily="34" charset="0"/>
              <a:buChar char="•"/>
            </a:pPr>
            <a:endParaRPr lang="en-US" altLang="en-US" sz="1200" b="0">
              <a:latin typeface="Calibri" panose="020F0502020204030204" pitchFamily="34" charset="0"/>
            </a:endParaRP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17" name="TextBox 17"/>
          <p:cNvSpPr txBox="1">
            <a:spLocks noChangeArrowheads="1"/>
          </p:cNvSpPr>
          <p:nvPr/>
        </p:nvSpPr>
        <p:spPr bwMode="auto">
          <a:xfrm>
            <a:off x="4686300" y="1711325"/>
            <a:ext cx="2565400" cy="1924050"/>
          </a:xfrm>
          <a:prstGeom prst="rect">
            <a:avLst/>
          </a:prstGeom>
          <a:noFill/>
          <a:ln w="9525">
            <a:noFill/>
            <a:miter lim="800000"/>
            <a:headEnd/>
            <a:tailEnd/>
          </a:ln>
        </p:spPr>
        <p:txBody>
          <a:bodyPr>
            <a:spAutoFit/>
          </a:bodyPr>
          <a:lstStyle/>
          <a:p>
            <a:pPr marL="171450" indent="-171450">
              <a:buFont typeface="Arial" charset="0"/>
              <a:buChar char="•"/>
              <a:defRPr/>
            </a:pPr>
            <a:r>
              <a:rPr lang="en-US" sz="1200" dirty="0">
                <a:latin typeface="Calibri" pitchFamily="34" charset="0"/>
              </a:rPr>
              <a:t>Implement an API Management solution that provides:</a:t>
            </a:r>
          </a:p>
          <a:p>
            <a:pPr marL="228600" indent="-228600">
              <a:buFont typeface="+mj-lt"/>
              <a:buAutoNum type="arabicPeriod"/>
              <a:defRPr/>
            </a:pPr>
            <a:r>
              <a:rPr lang="en-US" sz="1200" dirty="0">
                <a:latin typeface="Calibri" pitchFamily="34" charset="0"/>
              </a:rPr>
              <a:t>A secure/encrypted environment for maintaining and transmitting sensitive applicant data</a:t>
            </a:r>
          </a:p>
          <a:p>
            <a:pPr marL="228600" indent="-228600">
              <a:buFont typeface="+mj-lt"/>
              <a:buAutoNum type="arabicPeriod"/>
              <a:defRPr/>
            </a:pPr>
            <a:r>
              <a:rPr lang="en-US" sz="1200" dirty="0">
                <a:latin typeface="Calibri" pitchFamily="34" charset="0"/>
              </a:rPr>
              <a:t>An easy to use developer portal for accessing legacy systems during the approval process</a:t>
            </a:r>
          </a:p>
          <a:p>
            <a:pPr marL="228600" indent="-228600">
              <a:buFont typeface="+mj-lt"/>
              <a:buAutoNum type="arabicPeriod"/>
              <a:defRPr/>
            </a:pPr>
            <a:r>
              <a:rPr lang="en-US" sz="1200" dirty="0">
                <a:latin typeface="Calibri" pitchFamily="34" charset="0"/>
              </a:rPr>
              <a:t>Analytics for measuring usage</a:t>
            </a:r>
          </a:p>
          <a:p>
            <a:pPr marL="171450" indent="-171450">
              <a:buFont typeface="Arial" charset="0"/>
              <a:buChar char="•"/>
              <a:defRPr/>
            </a:pPr>
            <a:endParaRPr lang="en-US" sz="1100" dirty="0">
              <a:latin typeface="Calibri" pitchFamily="34" charset="0"/>
            </a:endParaRPr>
          </a:p>
        </p:txBody>
      </p:sp>
      <p:sp>
        <p:nvSpPr>
          <p:cNvPr id="95249" name="TextBox 18"/>
          <p:cNvSpPr txBox="1">
            <a:spLocks noChangeArrowheads="1"/>
          </p:cNvSpPr>
          <p:nvPr/>
        </p:nvSpPr>
        <p:spPr bwMode="auto">
          <a:xfrm>
            <a:off x="4754563" y="4622801"/>
            <a:ext cx="2563812"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628650" indent="-1714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Access to variety of legacy systems inlcuding:</a:t>
            </a:r>
          </a:p>
          <a:p>
            <a:pPr lvl="1" eaLnBrk="1" hangingPunct="1">
              <a:buFont typeface="Arial" panose="020B0604020202020204" pitchFamily="34" charset="0"/>
              <a:buChar char="•"/>
            </a:pPr>
            <a:r>
              <a:rPr lang="en-US" altLang="en-US" sz="1100" b="0">
                <a:latin typeface="Calibri" panose="020F0502020204030204" pitchFamily="34" charset="0"/>
              </a:rPr>
              <a:t>Building permits</a:t>
            </a:r>
          </a:p>
          <a:p>
            <a:pPr lvl="1" eaLnBrk="1" hangingPunct="1">
              <a:buFont typeface="Arial" panose="020B0604020202020204" pitchFamily="34" charset="0"/>
              <a:buChar char="•"/>
            </a:pPr>
            <a:r>
              <a:rPr lang="en-US" altLang="en-US" sz="1100" b="0">
                <a:latin typeface="Calibri" panose="020F0502020204030204" pitchFamily="34" charset="0"/>
              </a:rPr>
              <a:t>Food and liquor licenses</a:t>
            </a:r>
          </a:p>
          <a:p>
            <a:pPr lvl="1" eaLnBrk="1" hangingPunct="1">
              <a:buFont typeface="Arial" panose="020B0604020202020204" pitchFamily="34" charset="0"/>
              <a:buChar char="•"/>
            </a:pPr>
            <a:r>
              <a:rPr lang="en-US" altLang="en-US" sz="1100" b="0">
                <a:latin typeface="Calibri" panose="020F0502020204030204" pitchFamily="34" charset="0"/>
              </a:rPr>
              <a:t>Neighborhood variances</a:t>
            </a:r>
          </a:p>
          <a:p>
            <a:pPr lvl="1" eaLnBrk="1" hangingPunct="1">
              <a:buFont typeface="Arial" panose="020B0604020202020204" pitchFamily="34" charset="0"/>
              <a:buChar char="•"/>
            </a:pPr>
            <a:r>
              <a:rPr lang="en-US" altLang="en-US" sz="1100" b="0">
                <a:latin typeface="Calibri" panose="020F0502020204030204" pitchFamily="34" charset="0"/>
              </a:rPr>
              <a:t>Fire inspections</a:t>
            </a:r>
          </a:p>
          <a:p>
            <a:pPr eaLnBrk="1" hangingPunct="1">
              <a:buFont typeface="Arial" panose="020B0604020202020204" pitchFamily="34" charset="0"/>
              <a:buChar char="•"/>
            </a:pPr>
            <a:r>
              <a:rPr lang="en-US" altLang="en-US" sz="1200" b="0">
                <a:latin typeface="Calibri" panose="020F0502020204030204" pitchFamily="34" charset="0"/>
              </a:rPr>
              <a:t>Property and casualty insurance verification</a:t>
            </a:r>
          </a:p>
        </p:txBody>
      </p:sp>
      <p:sp>
        <p:nvSpPr>
          <p:cNvPr id="95250" name="TextBox 19"/>
          <p:cNvSpPr txBox="1">
            <a:spLocks noChangeArrowheads="1"/>
          </p:cNvSpPr>
          <p:nvPr/>
        </p:nvSpPr>
        <p:spPr bwMode="auto">
          <a:xfrm>
            <a:off x="7429500" y="1722439"/>
            <a:ext cx="2565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Launched new license application portal that automatically populated forms during the approval process</a:t>
            </a:r>
          </a:p>
          <a:p>
            <a:pPr eaLnBrk="1" hangingPunct="1">
              <a:buFont typeface="Arial" panose="020B0604020202020204" pitchFamily="34" charset="0"/>
              <a:buChar char="•"/>
            </a:pPr>
            <a:r>
              <a:rPr lang="en-US" altLang="en-US" sz="1200" b="0">
                <a:latin typeface="Calibri" panose="020F0502020204030204" pitchFamily="34" charset="0"/>
              </a:rPr>
              <a:t>Automated the insurance verification process required for license issuance</a:t>
            </a:r>
          </a:p>
          <a:p>
            <a:pPr eaLnBrk="1" hangingPunct="1">
              <a:buFont typeface="Arial" panose="020B0604020202020204" pitchFamily="34" charset="0"/>
              <a:buChar char="•"/>
            </a:pPr>
            <a:r>
              <a:rPr lang="en-US" altLang="en-US" sz="1200" b="0">
                <a:latin typeface="Calibri" panose="020F0502020204030204" pitchFamily="34" charset="0"/>
              </a:rPr>
              <a:t>Reduced the time to process by 15% and minimized applicant clerical data input by 45%</a:t>
            </a:r>
            <a:endParaRPr lang="en-US" altLang="en-US" sz="1100">
              <a:latin typeface="Calibri" panose="020F0502020204030204" pitchFamily="34" charset="0"/>
            </a:endParaRPr>
          </a:p>
        </p:txBody>
      </p:sp>
      <p:sp>
        <p:nvSpPr>
          <p:cNvPr id="95251" name="TextBox 20"/>
          <p:cNvSpPr txBox="1">
            <a:spLocks noChangeArrowheads="1"/>
          </p:cNvSpPr>
          <p:nvPr/>
        </p:nvSpPr>
        <p:spPr bwMode="auto">
          <a:xfrm>
            <a:off x="7434264" y="4622801"/>
            <a:ext cx="27019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1200" b="0">
                <a:latin typeface="Calibri" panose="020F0502020204030204" pitchFamily="34" charset="0"/>
              </a:rPr>
              <a:t>Chicago Business Affairs: License application and zoning guide</a:t>
            </a:r>
          </a:p>
          <a:p>
            <a:pPr eaLnBrk="1" hangingPunct="1">
              <a:buFont typeface="Arial" panose="020B0604020202020204" pitchFamily="34" charset="0"/>
              <a:buChar char="•"/>
            </a:pPr>
            <a:r>
              <a:rPr lang="en-US" altLang="en-US" sz="1200" b="0">
                <a:latin typeface="Calibri" panose="020F0502020204030204" pitchFamily="34" charset="0"/>
              </a:rPr>
              <a:t>New York City Restoration Permits: post Hurricane Sandy rebuilding</a:t>
            </a:r>
          </a:p>
          <a:p>
            <a:pPr eaLnBrk="1" hangingPunct="1">
              <a:buFont typeface="Arial" panose="020B0604020202020204" pitchFamily="34" charset="0"/>
              <a:buChar char="•"/>
            </a:pPr>
            <a:r>
              <a:rPr lang="en-US" altLang="en-US" sz="1200" b="0">
                <a:latin typeface="Calibri" panose="020F0502020204030204" pitchFamily="34" charset="0"/>
              </a:rPr>
              <a:t>Slate.com link to TerraEarth observatory showing Moore, OK after EF5 tornado </a:t>
            </a:r>
          </a:p>
          <a:p>
            <a:pPr eaLnBrk="1" hangingPunct="1">
              <a:buFont typeface="Arial" panose="020B0604020202020204" pitchFamily="34" charset="0"/>
              <a:buChar char="•"/>
            </a:pPr>
            <a:endParaRPr lang="en-US" altLang="en-US" sz="1100">
              <a:latin typeface="Calibri" panose="020F0502020204030204" pitchFamily="34" charset="0"/>
            </a:endParaRPr>
          </a:p>
        </p:txBody>
      </p:sp>
      <p:sp>
        <p:nvSpPr>
          <p:cNvPr id="21" name="Title 1"/>
          <p:cNvSpPr txBox="1">
            <a:spLocks/>
          </p:cNvSpPr>
          <p:nvPr/>
        </p:nvSpPr>
        <p:spPr bwMode="auto">
          <a:xfrm>
            <a:off x="1978025" y="609600"/>
            <a:ext cx="6764338" cy="623888"/>
          </a:xfrm>
          <a:prstGeom prst="rect">
            <a:avLst/>
          </a:prstGeom>
          <a:noFill/>
          <a:ln w="9525">
            <a:noFill/>
            <a:miter lim="800000"/>
            <a:headEnd/>
            <a:tailEnd/>
          </a:ln>
        </p:spPr>
        <p:txBody>
          <a:bodyPr lIns="0" tIns="45718" rIns="91435" bIns="45718"/>
          <a:lstStyle/>
          <a:p>
            <a:pPr eaLnBrk="0" hangingPunct="0">
              <a:defRPr/>
            </a:pPr>
            <a:r>
              <a:rPr lang="en-US" sz="2200" kern="0" dirty="0">
                <a:solidFill>
                  <a:srgbClr val="1D70A9"/>
                </a:solidFill>
                <a:cs typeface="MS PGothic" charset="0"/>
              </a:rPr>
              <a:t>Government: Business License Bureau</a:t>
            </a:r>
          </a:p>
        </p:txBody>
      </p:sp>
      <p:sp>
        <p:nvSpPr>
          <p:cNvPr id="22" name="Rounded Rectangle 21"/>
          <p:cNvSpPr/>
          <p:nvPr/>
        </p:nvSpPr>
        <p:spPr>
          <a:xfrm>
            <a:off x="1911351" y="4271963"/>
            <a:ext cx="2563813" cy="2074862"/>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5254" name="Snagit_PPTA50B" descr="PPTA50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089" y="4705350"/>
            <a:ext cx="2433637"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515266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it for a spin today!</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75</a:t>
            </a:fld>
            <a:endParaRPr lang="en-US"/>
          </a:p>
        </p:txBody>
      </p:sp>
      <p:sp>
        <p:nvSpPr>
          <p:cNvPr id="5" name="Rectangle 4"/>
          <p:cNvSpPr/>
          <p:nvPr/>
        </p:nvSpPr>
        <p:spPr>
          <a:xfrm>
            <a:off x="3233743" y="2967335"/>
            <a:ext cx="5711820" cy="923330"/>
          </a:xfrm>
          <a:prstGeom prst="rect">
            <a:avLst/>
          </a:prstGeom>
          <a:noFill/>
          <a:effectLst/>
        </p:spPr>
        <p:txBody>
          <a:bodyPr wrap="none" lIns="91440" tIns="45720" rIns="91440" bIns="45720">
            <a:spAutoFit/>
          </a:bodyPr>
          <a:lstStyle/>
          <a:p>
            <a:pPr algn="ctr"/>
            <a:r>
              <a:rPr lang="en-US" sz="5400" cap="none" spc="0" dirty="0" smtClean="0">
                <a:ln w="12700">
                  <a:solidFill>
                    <a:schemeClr val="tx2">
                      <a:satMod val="155000"/>
                    </a:schemeClr>
                  </a:solidFill>
                  <a:prstDash val="solid"/>
                </a:ln>
                <a:solidFill>
                  <a:schemeClr val="tx2"/>
                </a:solidFill>
                <a:latin typeface="Arial"/>
                <a:cs typeface="Arial"/>
              </a:rPr>
              <a:t>Apigee Developer </a:t>
            </a:r>
            <a:endParaRPr lang="en-US" sz="5400" cap="none" spc="0" dirty="0">
              <a:ln w="12700">
                <a:solidFill>
                  <a:schemeClr val="tx2">
                    <a:satMod val="155000"/>
                  </a:schemeClr>
                </a:solidFill>
                <a:prstDash val="solid"/>
              </a:ln>
              <a:solidFill>
                <a:schemeClr val="tx2"/>
              </a:solidFill>
              <a:latin typeface="Arial"/>
              <a:cs typeface="Arial"/>
            </a:endParaRPr>
          </a:p>
        </p:txBody>
      </p:sp>
    </p:spTree>
    <p:extLst>
      <p:ext uri="{BB962C8B-B14F-4D97-AF65-F5344CB8AC3E}">
        <p14:creationId xmlns:p14="http://schemas.microsoft.com/office/powerpoint/2010/main" val="38412421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Products</a:t>
            </a:r>
            <a:endParaRPr lang="en-US" dirty="0"/>
          </a:p>
        </p:txBody>
      </p:sp>
      <p:sp>
        <p:nvSpPr>
          <p:cNvPr id="4" name="Slide Number Placeholder 3"/>
          <p:cNvSpPr>
            <a:spLocks noGrp="1"/>
          </p:cNvSpPr>
          <p:nvPr>
            <p:ph type="sldNum" sz="quarter" idx="4294967295"/>
          </p:nvPr>
        </p:nvSpPr>
        <p:spPr>
          <a:xfrm>
            <a:off x="4526273" y="6492876"/>
            <a:ext cx="2841837" cy="365125"/>
          </a:xfrm>
          <a:prstGeom prst="rect">
            <a:avLst/>
          </a:prstGeom>
        </p:spPr>
        <p:txBody>
          <a:bodyPr/>
          <a:lstStyle/>
          <a:p>
            <a:fld id="{72EC1214-2C7B-1846-91C7-D93747619575}" type="slidenum">
              <a:rPr lang="en-US" smtClean="0"/>
              <a:t>76</a:t>
            </a:fld>
            <a:endParaRPr lang="en-US" dirty="0"/>
          </a:p>
        </p:txBody>
      </p:sp>
      <p:sp>
        <p:nvSpPr>
          <p:cNvPr id="5" name="Rectangle 4"/>
          <p:cNvSpPr/>
          <p:nvPr/>
        </p:nvSpPr>
        <p:spPr>
          <a:xfrm>
            <a:off x="5632854" y="2344680"/>
            <a:ext cx="5878055"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rgbClr val="FF4300"/>
                </a:solidFill>
                <a:latin typeface="Arial"/>
                <a:ea typeface="ＭＳ Ｐゴシック" charset="0"/>
                <a:cs typeface="Arial"/>
              </a:rPr>
              <a:t>Powering digital transformations </a:t>
            </a:r>
            <a:r>
              <a:rPr lang="en-US" sz="2000" dirty="0" smtClean="0">
                <a:solidFill>
                  <a:srgbClr val="686868"/>
                </a:solidFill>
                <a:latin typeface="Arial"/>
                <a:ea typeface="ＭＳ Ｐゴシック" charset="0"/>
                <a:cs typeface="Arial"/>
              </a:rPr>
              <a:t>with APIs, developer services, and end-to-end analytics</a:t>
            </a:r>
            <a:endParaRPr lang="en-US" sz="2000" dirty="0">
              <a:solidFill>
                <a:srgbClr val="686868"/>
              </a:solidFill>
              <a:latin typeface="Arial"/>
              <a:ea typeface="ＭＳ Ｐゴシック" charset="0"/>
              <a:cs typeface="Arial"/>
              <a:sym typeface="Helvetica" charset="0"/>
            </a:endParaRPr>
          </a:p>
        </p:txBody>
      </p:sp>
      <p:sp>
        <p:nvSpPr>
          <p:cNvPr id="7" name="Rectangle 6"/>
          <p:cNvSpPr/>
          <p:nvPr/>
        </p:nvSpPr>
        <p:spPr>
          <a:xfrm>
            <a:off x="5632854" y="3327611"/>
            <a:ext cx="5878056"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chemeClr val="tx2"/>
                </a:solidFill>
                <a:latin typeface="Arial"/>
                <a:ea typeface="ＭＳ Ｐゴシック" charset="0"/>
                <a:cs typeface="Arial"/>
                <a:sym typeface="Helvetica" charset="0"/>
              </a:rPr>
              <a:t>Optimize your digital business </a:t>
            </a:r>
            <a:r>
              <a:rPr lang="en-US" sz="2000" dirty="0" smtClean="0">
                <a:solidFill>
                  <a:srgbClr val="686868"/>
                </a:solidFill>
                <a:latin typeface="Arial"/>
                <a:ea typeface="ＭＳ Ｐゴシック" charset="0"/>
                <a:cs typeface="Arial"/>
                <a:sym typeface="Helvetica" charset="0"/>
              </a:rPr>
              <a:t>with insights from contextual analysis of app and API data</a:t>
            </a:r>
            <a:endParaRPr lang="en-US" sz="2000" dirty="0">
              <a:solidFill>
                <a:srgbClr val="686868"/>
              </a:solidFill>
              <a:latin typeface="Arial"/>
              <a:ea typeface="ＭＳ Ｐゴシック" charset="0"/>
              <a:cs typeface="Arial"/>
              <a:sym typeface="Helvetica" charset="0"/>
            </a:endParaRPr>
          </a:p>
        </p:txBody>
      </p:sp>
      <p:sp>
        <p:nvSpPr>
          <p:cNvPr id="8" name="Rounded Rectangle 7"/>
          <p:cNvSpPr/>
          <p:nvPr/>
        </p:nvSpPr>
        <p:spPr>
          <a:xfrm>
            <a:off x="1083671" y="2243907"/>
            <a:ext cx="4156835" cy="77710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Edge</a:t>
            </a:r>
            <a:endParaRPr lang="en-US" sz="1400" dirty="0">
              <a:solidFill>
                <a:schemeClr val="tx1"/>
              </a:solidFill>
              <a:latin typeface="Arial"/>
              <a:cs typeface="Arial"/>
            </a:endParaRPr>
          </a:p>
        </p:txBody>
      </p:sp>
      <p:sp>
        <p:nvSpPr>
          <p:cNvPr id="10" name="Rounded Rectangle 9"/>
          <p:cNvSpPr/>
          <p:nvPr/>
        </p:nvSpPr>
        <p:spPr>
          <a:xfrm>
            <a:off x="1083671" y="3226838"/>
            <a:ext cx="4156835" cy="777107"/>
          </a:xfrm>
          <a:prstGeom prst="roundRect">
            <a:avLst/>
          </a:prstGeom>
          <a:solidFill>
            <a:schemeClr val="accent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Insights</a:t>
            </a:r>
            <a:endParaRPr lang="en-US" sz="2000" dirty="0">
              <a:solidFill>
                <a:schemeClr val="tx1"/>
              </a:solidFill>
              <a:latin typeface="Arial"/>
              <a:cs typeface="Arial"/>
            </a:endParaRPr>
          </a:p>
        </p:txBody>
      </p:sp>
      <p:sp>
        <p:nvSpPr>
          <p:cNvPr id="11" name="AutoShape 140"/>
          <p:cNvSpPr>
            <a:spLocks noChangeArrowheads="1"/>
          </p:cNvSpPr>
          <p:nvPr/>
        </p:nvSpPr>
        <p:spPr bwMode="ltGray">
          <a:xfrm>
            <a:off x="852533" y="2094798"/>
            <a:ext cx="4593531" cy="3046221"/>
          </a:xfrm>
          <a:prstGeom prst="roundRect">
            <a:avLst>
              <a:gd name="adj" fmla="val 6449"/>
            </a:avLst>
          </a:prstGeom>
          <a:noFill/>
          <a:ln w="6350" algn="ctr">
            <a:solidFill>
              <a:srgbClr val="626262"/>
            </a:solidFill>
            <a:round/>
            <a:headEnd/>
            <a:tailEnd/>
          </a:ln>
          <a:effectLst/>
          <a:scene3d>
            <a:camera prst="orthographicFront"/>
            <a:lightRig rig="threePt" dir="t"/>
          </a:scene3d>
          <a:sp3d>
            <a:bevelT w="0"/>
          </a:sp3d>
        </p:spPr>
        <p:txBody>
          <a:bodyPr lIns="91435" tIns="45718" rIns="91435" bIns="45718" anchor="ctr"/>
          <a:lstStyle/>
          <a:p>
            <a:pPr>
              <a:defRPr/>
            </a:pPr>
            <a:endParaRPr lang="en-GB" kern="1200">
              <a:latin typeface="+mn-lt"/>
              <a:ea typeface="MS PGothic" pitchFamily="34" charset="-128"/>
              <a:cs typeface="Arial" charset="0"/>
            </a:endParaRPr>
          </a:p>
        </p:txBody>
      </p:sp>
    </p:spTree>
    <p:extLst>
      <p:ext uri="{BB962C8B-B14F-4D97-AF65-F5344CB8AC3E}">
        <p14:creationId xmlns:p14="http://schemas.microsoft.com/office/powerpoint/2010/main" val="9809019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018180" y="6492876"/>
            <a:ext cx="2841837" cy="365125"/>
          </a:xfrm>
          <a:prstGeom prst="rect">
            <a:avLst/>
          </a:prstGeom>
        </p:spPr>
        <p:txBody>
          <a:bodyPr/>
          <a:lstStyle/>
          <a:p>
            <a:fld id="{72EC1214-2C7B-1846-91C7-D93747619575}" type="slidenum">
              <a:rPr lang="en-US" smtClean="0"/>
              <a:t>77</a:t>
            </a:fld>
            <a:endParaRPr lang="en-US"/>
          </a:p>
        </p:txBody>
      </p:sp>
      <p:cxnSp>
        <p:nvCxnSpPr>
          <p:cNvPr id="41" name="Elbow Connector 40"/>
          <p:cNvCxnSpPr>
            <a:stCxn id="44" idx="1"/>
            <a:endCxn id="54" idx="4"/>
          </p:cNvCxnSpPr>
          <p:nvPr/>
        </p:nvCxnSpPr>
        <p:spPr>
          <a:xfrm rot="10800000" flipV="1">
            <a:off x="2705008" y="2442002"/>
            <a:ext cx="2981266" cy="1173961"/>
          </a:xfrm>
          <a:prstGeom prst="bentConnector3">
            <a:avLst>
              <a:gd name="adj1" fmla="val 50000"/>
            </a:avLst>
          </a:prstGeom>
          <a:ln w="19050">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44" idx="2"/>
            <a:endCxn id="43" idx="0"/>
          </p:cNvCxnSpPr>
          <p:nvPr/>
        </p:nvCxnSpPr>
        <p:spPr>
          <a:xfrm>
            <a:off x="6557072" y="2780632"/>
            <a:ext cx="0" cy="1978231"/>
          </a:xfrm>
          <a:prstGeom prst="straightConnector1">
            <a:avLst/>
          </a:prstGeom>
          <a:ln w="19050" cap="sq">
            <a:solidFill>
              <a:schemeClr val="tx2"/>
            </a:solidFill>
            <a:prstDash val="sysDot"/>
            <a:round/>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5686274" y="4758863"/>
            <a:ext cx="1741595" cy="677259"/>
          </a:xfrm>
          <a:prstGeom prst="roundRect">
            <a:avLst/>
          </a:prstGeom>
          <a:solidFill>
            <a:srgbClr val="FFFFFF"/>
          </a:soli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cs typeface="ARS Maquette Pro Medium"/>
              </a:rPr>
              <a:t>Apigee Edge</a:t>
            </a:r>
            <a:endParaRPr lang="en-US" sz="1400" dirty="0">
              <a:solidFill>
                <a:schemeClr val="tx1"/>
              </a:solidFill>
              <a:cs typeface="ARS Maquette Pro Medium"/>
            </a:endParaRPr>
          </a:p>
        </p:txBody>
      </p:sp>
      <p:sp>
        <p:nvSpPr>
          <p:cNvPr id="44" name="Rounded Rectangle 43"/>
          <p:cNvSpPr/>
          <p:nvPr/>
        </p:nvSpPr>
        <p:spPr>
          <a:xfrm>
            <a:off x="5686274" y="2103373"/>
            <a:ext cx="1741595" cy="677259"/>
          </a:xfrm>
          <a:prstGeom prst="roundRect">
            <a:avLst/>
          </a:prstGeom>
          <a:solidFill>
            <a:schemeClr val="tx2"/>
          </a:solidFill>
          <a:ln w="285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bg1"/>
                </a:solidFill>
                <a:cs typeface="ARS Maquette Pro Medium"/>
              </a:rPr>
              <a:t>Apigee Insights</a:t>
            </a:r>
            <a:endParaRPr lang="en-US" sz="1400" dirty="0">
              <a:solidFill>
                <a:schemeClr val="bg1"/>
              </a:solidFill>
              <a:cs typeface="ARS Maquette Pro Medium"/>
            </a:endParaRPr>
          </a:p>
        </p:txBody>
      </p:sp>
      <p:sp>
        <p:nvSpPr>
          <p:cNvPr id="45" name="Rounded Rectangle 44"/>
          <p:cNvSpPr/>
          <p:nvPr/>
        </p:nvSpPr>
        <p:spPr>
          <a:xfrm>
            <a:off x="8341477" y="3856221"/>
            <a:ext cx="175228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App Analytics</a:t>
            </a:r>
            <a:endParaRPr lang="en-US" sz="2000" dirty="0">
              <a:solidFill>
                <a:srgbClr val="FF4300"/>
              </a:solidFill>
            </a:endParaRPr>
          </a:p>
        </p:txBody>
      </p:sp>
      <p:sp>
        <p:nvSpPr>
          <p:cNvPr id="46" name="Rounded Rectangle 45"/>
          <p:cNvSpPr/>
          <p:nvPr/>
        </p:nvSpPr>
        <p:spPr>
          <a:xfrm>
            <a:off x="8359076" y="2845510"/>
            <a:ext cx="171296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Internal Context</a:t>
            </a:r>
            <a:endParaRPr lang="en-US" sz="2000" dirty="0">
              <a:solidFill>
                <a:srgbClr val="FF4300"/>
              </a:solidFill>
            </a:endParaRPr>
          </a:p>
        </p:txBody>
      </p:sp>
      <p:sp>
        <p:nvSpPr>
          <p:cNvPr id="47" name="Rectangle 46"/>
          <p:cNvSpPr/>
          <p:nvPr/>
        </p:nvSpPr>
        <p:spPr>
          <a:xfrm>
            <a:off x="10193182" y="1530833"/>
            <a:ext cx="1511235" cy="646331"/>
          </a:xfrm>
          <a:prstGeom prst="rect">
            <a:avLst/>
          </a:prstGeom>
        </p:spPr>
        <p:txBody>
          <a:bodyPr wrap="square">
            <a:spAutoFit/>
          </a:bodyPr>
          <a:lstStyle/>
          <a:p>
            <a:pPr lvl="0"/>
            <a:r>
              <a:rPr lang="en-US" dirty="0" smtClean="0"/>
              <a:t>Social</a:t>
            </a:r>
            <a:r>
              <a:rPr lang="en-US" dirty="0"/>
              <a:t> </a:t>
            </a:r>
            <a:r>
              <a:rPr lang="en-US" dirty="0" smtClean="0"/>
              <a:t>and other data</a:t>
            </a:r>
            <a:endParaRPr lang="en-US" dirty="0"/>
          </a:p>
        </p:txBody>
      </p:sp>
      <p:sp>
        <p:nvSpPr>
          <p:cNvPr id="48" name="Rounded Rectangle 47"/>
          <p:cNvSpPr/>
          <p:nvPr/>
        </p:nvSpPr>
        <p:spPr>
          <a:xfrm>
            <a:off x="8359076" y="1464245"/>
            <a:ext cx="171296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External Context</a:t>
            </a:r>
            <a:endParaRPr lang="en-US" sz="2000" dirty="0">
              <a:solidFill>
                <a:srgbClr val="FF4300"/>
              </a:solidFill>
            </a:endParaRPr>
          </a:p>
        </p:txBody>
      </p:sp>
      <p:sp>
        <p:nvSpPr>
          <p:cNvPr id="49" name="Rectangle 48"/>
          <p:cNvSpPr/>
          <p:nvPr/>
        </p:nvSpPr>
        <p:spPr>
          <a:xfrm>
            <a:off x="10193182" y="2888515"/>
            <a:ext cx="1489976" cy="646331"/>
          </a:xfrm>
          <a:prstGeom prst="rect">
            <a:avLst/>
          </a:prstGeom>
        </p:spPr>
        <p:txBody>
          <a:bodyPr wrap="square">
            <a:spAutoFit/>
          </a:bodyPr>
          <a:lstStyle/>
          <a:p>
            <a:pPr lvl="0"/>
            <a:r>
              <a:rPr lang="en-US" dirty="0" smtClean="0"/>
              <a:t>CRM and other data</a:t>
            </a:r>
            <a:endParaRPr lang="en-US" dirty="0"/>
          </a:p>
        </p:txBody>
      </p:sp>
      <p:cxnSp>
        <p:nvCxnSpPr>
          <p:cNvPr id="50" name="Elbow Connector 49"/>
          <p:cNvCxnSpPr>
            <a:stCxn id="43" idx="1"/>
            <a:endCxn id="61" idx="4"/>
          </p:cNvCxnSpPr>
          <p:nvPr/>
        </p:nvCxnSpPr>
        <p:spPr>
          <a:xfrm rot="10800000">
            <a:off x="2705008" y="4408225"/>
            <a:ext cx="2981266" cy="689268"/>
          </a:xfrm>
          <a:prstGeom prst="bentConnector3">
            <a:avLst>
              <a:gd name="adj1" fmla="val 50000"/>
            </a:avLst>
          </a:prstGeom>
          <a:ln w="19050">
            <a:solidFill>
              <a:schemeClr val="tx2"/>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43" idx="1"/>
            <a:endCxn id="58" idx="4"/>
          </p:cNvCxnSpPr>
          <p:nvPr/>
        </p:nvCxnSpPr>
        <p:spPr>
          <a:xfrm rot="10800000">
            <a:off x="2705008" y="2754051"/>
            <a:ext cx="2981267" cy="2343443"/>
          </a:xfrm>
          <a:prstGeom prst="bentConnector3">
            <a:avLst>
              <a:gd name="adj1" fmla="val 50000"/>
            </a:avLst>
          </a:prstGeom>
          <a:ln w="19050">
            <a:solidFill>
              <a:schemeClr val="tx2"/>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04483" y="3410416"/>
            <a:ext cx="1800441" cy="707886"/>
          </a:xfrm>
          <a:prstGeom prst="rect">
            <a:avLst/>
          </a:prstGeom>
        </p:spPr>
        <p:txBody>
          <a:bodyPr wrap="square">
            <a:spAutoFit/>
          </a:bodyPr>
          <a:lstStyle/>
          <a:p>
            <a:pPr lvl="0" algn="ctr"/>
            <a:r>
              <a:rPr lang="en-US" sz="2000" b="1" dirty="0" smtClean="0"/>
              <a:t>All Digital </a:t>
            </a:r>
            <a:r>
              <a:rPr lang="en-US" sz="2000" b="1" dirty="0"/>
              <a:t>C</a:t>
            </a:r>
            <a:r>
              <a:rPr lang="en-US" sz="2000" b="1" dirty="0" smtClean="0"/>
              <a:t>hannels</a:t>
            </a:r>
            <a:endParaRPr lang="en-US" sz="2000" b="1" dirty="0"/>
          </a:p>
        </p:txBody>
      </p:sp>
      <p:grpSp>
        <p:nvGrpSpPr>
          <p:cNvPr id="53" name="Group 52"/>
          <p:cNvGrpSpPr/>
          <p:nvPr/>
        </p:nvGrpSpPr>
        <p:grpSpPr>
          <a:xfrm rot="16200000">
            <a:off x="1927219" y="3150223"/>
            <a:ext cx="624096" cy="931482"/>
            <a:chOff x="2987828" y="2175443"/>
            <a:chExt cx="450414" cy="450531"/>
          </a:xfrm>
        </p:grpSpPr>
        <p:sp>
          <p:nvSpPr>
            <p:cNvPr id="54" name="Oval 53"/>
            <p:cNvSpPr>
              <a:spLocks noChangeAspect="1"/>
            </p:cNvSpPr>
            <p:nvPr/>
          </p:nvSpPr>
          <p:spPr>
            <a:xfrm>
              <a:off x="2987828" y="2175443"/>
              <a:ext cx="450414" cy="450531"/>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55" name="Picture 5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3109797" y="2273023"/>
              <a:ext cx="206475" cy="268288"/>
            </a:xfrm>
            <a:prstGeom prst="rect">
              <a:avLst/>
            </a:prstGeom>
          </p:spPr>
        </p:pic>
      </p:grpSp>
      <p:grpSp>
        <p:nvGrpSpPr>
          <p:cNvPr id="57" name="Group 56"/>
          <p:cNvGrpSpPr/>
          <p:nvPr/>
        </p:nvGrpSpPr>
        <p:grpSpPr>
          <a:xfrm rot="16200000">
            <a:off x="1927218" y="2288309"/>
            <a:ext cx="624096" cy="931482"/>
            <a:chOff x="3835904" y="2463697"/>
            <a:chExt cx="450414" cy="450531"/>
          </a:xfrm>
        </p:grpSpPr>
        <p:sp>
          <p:nvSpPr>
            <p:cNvPr id="58" name="Oval 57"/>
            <p:cNvSpPr>
              <a:spLocks noChangeAspect="1"/>
            </p:cNvSpPr>
            <p:nvPr/>
          </p:nvSpPr>
          <p:spPr>
            <a:xfrm>
              <a:off x="3835904" y="2463697"/>
              <a:ext cx="450414" cy="450531"/>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59" name="Picture 58"/>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rot="5400000">
              <a:off x="3984524" y="2539374"/>
              <a:ext cx="153173" cy="299178"/>
            </a:xfrm>
            <a:prstGeom prst="rect">
              <a:avLst/>
            </a:prstGeom>
          </p:spPr>
        </p:pic>
      </p:grpSp>
      <p:grpSp>
        <p:nvGrpSpPr>
          <p:cNvPr id="60" name="Group 59"/>
          <p:cNvGrpSpPr/>
          <p:nvPr/>
        </p:nvGrpSpPr>
        <p:grpSpPr>
          <a:xfrm rot="16200000">
            <a:off x="1927219" y="3942484"/>
            <a:ext cx="624096" cy="931482"/>
            <a:chOff x="2956967" y="5222626"/>
            <a:chExt cx="450414" cy="450531"/>
          </a:xfrm>
        </p:grpSpPr>
        <p:sp>
          <p:nvSpPr>
            <p:cNvPr id="61" name="Oval 60"/>
            <p:cNvSpPr>
              <a:spLocks noChangeAspect="1"/>
            </p:cNvSpPr>
            <p:nvPr/>
          </p:nvSpPr>
          <p:spPr>
            <a:xfrm>
              <a:off x="2956967" y="5222626"/>
              <a:ext cx="450414" cy="450531"/>
            </a:xfrm>
            <a:prstGeom prst="ellipse">
              <a:avLst/>
            </a:prstGeom>
            <a:solidFill>
              <a:schemeClr val="bg1"/>
            </a:solidFill>
            <a:ln w="6350" cmpd="sng">
              <a:solidFill>
                <a:srgbClr val="7F7F7F"/>
              </a:solidFill>
            </a:ln>
            <a:effectLst/>
          </p:spPr>
          <p:style>
            <a:lnRef idx="1">
              <a:schemeClr val="accent1"/>
            </a:lnRef>
            <a:fillRef idx="3">
              <a:schemeClr val="accent1"/>
            </a:fillRef>
            <a:effectRef idx="2">
              <a:schemeClr val="accent1"/>
            </a:effectRef>
            <a:fontRef idx="minor">
              <a:schemeClr val="lt1"/>
            </a:fontRef>
          </p:style>
          <p:txBody>
            <a:bodyPr lIns="82299" tIns="41150" rIns="82299" bIns="41150" rtlCol="0" anchor="ctr"/>
            <a:lstStyle/>
            <a:p>
              <a:pPr algn="ctr"/>
              <a:endParaRPr lang="en-US" sz="1500" dirty="0" err="1" smtClean="0">
                <a:solidFill>
                  <a:schemeClr val="tx1"/>
                </a:solidFill>
              </a:endParaRPr>
            </a:p>
          </p:txBody>
        </p:sp>
        <p:pic>
          <p:nvPicPr>
            <p:cNvPr id="62" name="Picture 61"/>
            <p:cNvPicPr>
              <a:picLocks noChangeAspect="1"/>
            </p:cNvPicPr>
            <p:nvPr/>
          </p:nvPicPr>
          <p:blipFill rotWithShape="1">
            <a:blip r:embed="rId5"/>
            <a:srcRect l="22237" t="10607" r="20578" b="19553"/>
            <a:stretch/>
          </p:blipFill>
          <p:spPr>
            <a:xfrm rot="5400000">
              <a:off x="3006799" y="5341161"/>
              <a:ext cx="350749" cy="242476"/>
            </a:xfrm>
            <a:prstGeom prst="rect">
              <a:avLst/>
            </a:prstGeom>
          </p:spPr>
        </p:pic>
      </p:grpSp>
      <p:cxnSp>
        <p:nvCxnSpPr>
          <p:cNvPr id="63" name="Straight Arrow Connector 62"/>
          <p:cNvCxnSpPr/>
          <p:nvPr/>
        </p:nvCxnSpPr>
        <p:spPr>
          <a:xfrm rot="16200000" flipV="1">
            <a:off x="4692367" y="1779251"/>
            <a:ext cx="0" cy="877754"/>
          </a:xfrm>
          <a:prstGeom prst="straightConnector1">
            <a:avLst/>
          </a:prstGeom>
          <a:ln w="57150" cmpd="sng">
            <a:solidFill>
              <a:schemeClr val="accent5"/>
            </a:solidFil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16200000" flipV="1">
            <a:off x="4689650" y="4886158"/>
            <a:ext cx="0" cy="872320"/>
          </a:xfrm>
          <a:prstGeom prst="straightConnector1">
            <a:avLst/>
          </a:prstGeom>
          <a:ln w="57150" cmpd="sng">
            <a:solidFill>
              <a:schemeClr val="accent5"/>
            </a:solidFill>
            <a:headEnd type="arrow" w="sm" len="sm"/>
            <a:tailEnd type="none"/>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16200000">
            <a:off x="4440712" y="1544775"/>
            <a:ext cx="492443" cy="793572"/>
          </a:xfrm>
          <a:prstGeom prst="rect">
            <a:avLst/>
          </a:prstGeom>
          <a:noFill/>
        </p:spPr>
        <p:txBody>
          <a:bodyPr vert="vert" wrap="none" rtlCol="0">
            <a:spAutoFit/>
          </a:bodyPr>
          <a:lstStyle/>
          <a:p>
            <a:pPr algn="ctr">
              <a:buClr>
                <a:schemeClr val="tx2"/>
              </a:buClr>
            </a:pPr>
            <a:r>
              <a:rPr lang="en-US" sz="2000" b="1" dirty="0" smtClean="0"/>
              <a:t>Action</a:t>
            </a:r>
          </a:p>
        </p:txBody>
      </p:sp>
      <p:sp>
        <p:nvSpPr>
          <p:cNvPr id="66" name="TextBox 65"/>
          <p:cNvSpPr txBox="1"/>
          <p:nvPr/>
        </p:nvSpPr>
        <p:spPr>
          <a:xfrm rot="16200000" flipH="1" flipV="1">
            <a:off x="4471001" y="5165651"/>
            <a:ext cx="492443" cy="927465"/>
          </a:xfrm>
          <a:prstGeom prst="rect">
            <a:avLst/>
          </a:prstGeom>
          <a:noFill/>
        </p:spPr>
        <p:txBody>
          <a:bodyPr vert="vert270" wrap="square" rtlCol="0">
            <a:spAutoFit/>
          </a:bodyPr>
          <a:lstStyle/>
          <a:p>
            <a:pPr algn="ctr">
              <a:buClr>
                <a:schemeClr val="tx2"/>
              </a:buClr>
            </a:pPr>
            <a:r>
              <a:rPr lang="en-US" sz="2000" b="1" dirty="0" smtClean="0"/>
              <a:t>Data</a:t>
            </a:r>
          </a:p>
        </p:txBody>
      </p:sp>
      <p:cxnSp>
        <p:nvCxnSpPr>
          <p:cNvPr id="67" name="Elbow Connector 66"/>
          <p:cNvCxnSpPr>
            <a:stCxn id="48" idx="1"/>
            <a:endCxn id="44" idx="3"/>
          </p:cNvCxnSpPr>
          <p:nvPr/>
        </p:nvCxnSpPr>
        <p:spPr>
          <a:xfrm rot="10800000" flipV="1">
            <a:off x="7427870" y="1853657"/>
            <a:ext cx="931207" cy="588346"/>
          </a:xfrm>
          <a:prstGeom prst="bentConnector3">
            <a:avLst>
              <a:gd name="adj1" fmla="val 50000"/>
            </a:avLst>
          </a:prstGeom>
          <a:ln w="19050">
            <a:solidFill>
              <a:schemeClr val="tx1"/>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46" idx="1"/>
            <a:endCxn id="44" idx="3"/>
          </p:cNvCxnSpPr>
          <p:nvPr/>
        </p:nvCxnSpPr>
        <p:spPr>
          <a:xfrm rot="10800000">
            <a:off x="7427870" y="2442004"/>
            <a:ext cx="931207" cy="792919"/>
          </a:xfrm>
          <a:prstGeom prst="bentConnector3">
            <a:avLst>
              <a:gd name="adj1" fmla="val 50000"/>
            </a:avLst>
          </a:prstGeom>
          <a:ln w="19050">
            <a:solidFill>
              <a:schemeClr val="tx1"/>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69" name="Rounded Rectangle 68"/>
          <p:cNvSpPr/>
          <p:nvPr/>
        </p:nvSpPr>
        <p:spPr>
          <a:xfrm>
            <a:off x="8341477" y="5714052"/>
            <a:ext cx="175228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API Analytics</a:t>
            </a:r>
            <a:endParaRPr lang="en-US" sz="2000" dirty="0">
              <a:solidFill>
                <a:srgbClr val="FF4300"/>
              </a:solidFill>
            </a:endParaRPr>
          </a:p>
        </p:txBody>
      </p:sp>
      <p:sp>
        <p:nvSpPr>
          <p:cNvPr id="70" name="Rounded Rectangle 69"/>
          <p:cNvSpPr/>
          <p:nvPr/>
        </p:nvSpPr>
        <p:spPr>
          <a:xfrm>
            <a:off x="8341477" y="4792374"/>
            <a:ext cx="1752289" cy="77882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4300"/>
                </a:solidFill>
              </a:rPr>
              <a:t>Developer Analytics</a:t>
            </a:r>
            <a:endParaRPr lang="en-US" sz="2000" dirty="0">
              <a:solidFill>
                <a:srgbClr val="FF4300"/>
              </a:solidFill>
            </a:endParaRPr>
          </a:p>
        </p:txBody>
      </p:sp>
      <p:cxnSp>
        <p:nvCxnSpPr>
          <p:cNvPr id="71" name="Elbow Connector 70"/>
          <p:cNvCxnSpPr>
            <a:stCxn id="45" idx="1"/>
            <a:endCxn id="43" idx="3"/>
          </p:cNvCxnSpPr>
          <p:nvPr/>
        </p:nvCxnSpPr>
        <p:spPr>
          <a:xfrm rot="10800000" flipV="1">
            <a:off x="7427869" y="4245633"/>
            <a:ext cx="913608" cy="851860"/>
          </a:xfrm>
          <a:prstGeom prst="bentConnector3">
            <a:avLst>
              <a:gd name="adj1" fmla="val 50000"/>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a:stCxn id="70" idx="1"/>
            <a:endCxn id="43" idx="3"/>
          </p:cNvCxnSpPr>
          <p:nvPr/>
        </p:nvCxnSpPr>
        <p:spPr>
          <a:xfrm rot="10800000">
            <a:off x="7427869" y="5097494"/>
            <a:ext cx="913608" cy="84293"/>
          </a:xfrm>
          <a:prstGeom prst="bentConnector3">
            <a:avLst>
              <a:gd name="adj1" fmla="val 50000"/>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69" idx="1"/>
            <a:endCxn id="43" idx="3"/>
          </p:cNvCxnSpPr>
          <p:nvPr/>
        </p:nvCxnSpPr>
        <p:spPr>
          <a:xfrm rot="10800000">
            <a:off x="7427869" y="5097494"/>
            <a:ext cx="913608" cy="1005971"/>
          </a:xfrm>
          <a:prstGeom prst="bentConnector3">
            <a:avLst>
              <a:gd name="adj1" fmla="val 50000"/>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5" name="Elbow Connector 74"/>
          <p:cNvCxnSpPr>
            <a:stCxn id="44" idx="1"/>
            <a:endCxn id="61" idx="4"/>
          </p:cNvCxnSpPr>
          <p:nvPr/>
        </p:nvCxnSpPr>
        <p:spPr>
          <a:xfrm rot="10800000" flipV="1">
            <a:off x="2705008" y="2442003"/>
            <a:ext cx="2981266" cy="1966222"/>
          </a:xfrm>
          <a:prstGeom prst="bentConnector3">
            <a:avLst>
              <a:gd name="adj1" fmla="val 50000"/>
            </a:avLst>
          </a:prstGeom>
          <a:ln w="19050">
            <a:solidFill>
              <a:schemeClr val="tx2"/>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7" name="Title 2"/>
          <p:cNvSpPr txBox="1">
            <a:spLocks/>
          </p:cNvSpPr>
          <p:nvPr/>
        </p:nvSpPr>
        <p:spPr>
          <a:xfrm>
            <a:off x="283361" y="627680"/>
            <a:ext cx="10805826" cy="365839"/>
          </a:xfrm>
          <a:prstGeom prst="rect">
            <a:avLst/>
          </a:prstGeom>
        </p:spPr>
        <p:txBody>
          <a:bodyPr vert="horz" lIns="91440" tIns="45720" rIns="91440" bIns="45720" rtlCol="0" anchor="ctr">
            <a:noAutofit/>
          </a:bodyPr>
          <a:lstStyle>
            <a:lvl1pPr algn="l" defTabSz="457200" rtl="0" eaLnBrk="1" latinLnBrk="0" hangingPunct="1">
              <a:spcBef>
                <a:spcPct val="0"/>
              </a:spcBef>
              <a:buNone/>
              <a:defRPr sz="2200" b="1" kern="1200">
                <a:solidFill>
                  <a:schemeClr val="tx2"/>
                </a:solidFill>
                <a:latin typeface="Arial"/>
                <a:ea typeface="+mj-ea"/>
                <a:cs typeface="+mj-cs"/>
              </a:defRPr>
            </a:lvl1pPr>
          </a:lstStyle>
          <a:p>
            <a:r>
              <a:rPr lang="en-US" sz="2400" dirty="0" smtClean="0"/>
              <a:t>Insights: Context driven actions</a:t>
            </a:r>
            <a:endParaRPr lang="en-US" sz="2400" dirty="0"/>
          </a:p>
        </p:txBody>
      </p:sp>
    </p:spTree>
    <p:extLst>
      <p:ext uri="{BB962C8B-B14F-4D97-AF65-F5344CB8AC3E}">
        <p14:creationId xmlns:p14="http://schemas.microsoft.com/office/powerpoint/2010/main" val="7324263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Apigee Products</a:t>
            </a:r>
            <a:endParaRPr lang="en-US" dirty="0"/>
          </a:p>
        </p:txBody>
      </p:sp>
      <p:sp>
        <p:nvSpPr>
          <p:cNvPr id="4" name="Slide Number Placeholder 3"/>
          <p:cNvSpPr>
            <a:spLocks noGrp="1"/>
          </p:cNvSpPr>
          <p:nvPr>
            <p:ph type="sldNum" sz="quarter" idx="4294967295"/>
          </p:nvPr>
        </p:nvSpPr>
        <p:spPr>
          <a:xfrm>
            <a:off x="4420443" y="6492875"/>
            <a:ext cx="2841837" cy="365125"/>
          </a:xfrm>
          <a:prstGeom prst="rect">
            <a:avLst/>
          </a:prstGeom>
        </p:spPr>
        <p:txBody>
          <a:bodyPr/>
          <a:lstStyle/>
          <a:p>
            <a:fld id="{72EC1214-2C7B-1846-91C7-D93747619575}" type="slidenum">
              <a:rPr lang="en-US" smtClean="0"/>
              <a:t>78</a:t>
            </a:fld>
            <a:endParaRPr lang="en-US" dirty="0"/>
          </a:p>
        </p:txBody>
      </p:sp>
      <p:sp>
        <p:nvSpPr>
          <p:cNvPr id="5" name="Rectangle 4"/>
          <p:cNvSpPr/>
          <p:nvPr/>
        </p:nvSpPr>
        <p:spPr>
          <a:xfrm>
            <a:off x="5632854" y="4288132"/>
            <a:ext cx="5878055"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rgbClr val="FF4300"/>
                </a:solidFill>
                <a:latin typeface="Arial"/>
                <a:ea typeface="ＭＳ Ｐゴシック" charset="0"/>
                <a:cs typeface="Arial"/>
              </a:rPr>
              <a:t>Powering digital transformations </a:t>
            </a:r>
            <a:r>
              <a:rPr lang="en-US" sz="2000" dirty="0" smtClean="0">
                <a:solidFill>
                  <a:srgbClr val="686868"/>
                </a:solidFill>
                <a:latin typeface="Arial"/>
                <a:ea typeface="ＭＳ Ｐゴシック" charset="0"/>
                <a:cs typeface="Arial"/>
              </a:rPr>
              <a:t>with APIs, developer services, and end-to-end analytics</a:t>
            </a:r>
            <a:endParaRPr lang="en-US" sz="2000" dirty="0">
              <a:solidFill>
                <a:srgbClr val="686868"/>
              </a:solidFill>
              <a:latin typeface="Arial"/>
              <a:ea typeface="ＭＳ Ｐゴシック" charset="0"/>
              <a:cs typeface="Arial"/>
              <a:sym typeface="Helvetica" charset="0"/>
            </a:endParaRPr>
          </a:p>
        </p:txBody>
      </p:sp>
      <p:sp>
        <p:nvSpPr>
          <p:cNvPr id="6" name="Rectangle 5"/>
          <p:cNvSpPr/>
          <p:nvPr/>
        </p:nvSpPr>
        <p:spPr>
          <a:xfrm>
            <a:off x="5632853" y="2209492"/>
            <a:ext cx="5331318" cy="811522"/>
          </a:xfrm>
          <a:prstGeom prst="rect">
            <a:avLst/>
          </a:prstGeom>
        </p:spPr>
        <p:txBody>
          <a:bodyPr wrap="square" lIns="82314" tIns="41157" rIns="82314" bIns="41157">
            <a:spAutoFit/>
          </a:bodyPr>
          <a:lstStyle/>
          <a:p>
            <a:pPr>
              <a:lnSpc>
                <a:spcPct val="120000"/>
              </a:lnSpc>
              <a:spcBef>
                <a:spcPts val="1350"/>
              </a:spcBef>
            </a:pPr>
            <a:r>
              <a:rPr lang="en-US" sz="2000" dirty="0" smtClean="0">
                <a:latin typeface="Arial"/>
                <a:ea typeface="ＭＳ Ｐゴシック" charset="0"/>
                <a:cs typeface="Arial"/>
                <a:sym typeface="Helvetica" charset="0"/>
              </a:rPr>
              <a:t>Industry focused </a:t>
            </a:r>
            <a:r>
              <a:rPr lang="en-US" sz="2000" dirty="0" smtClean="0">
                <a:solidFill>
                  <a:srgbClr val="FF4300"/>
                </a:solidFill>
                <a:latin typeface="Arial"/>
                <a:ea typeface="ＭＳ Ｐゴシック" charset="0"/>
                <a:cs typeface="Arial"/>
                <a:sym typeface="Helvetica" charset="0"/>
              </a:rPr>
              <a:t>API networks </a:t>
            </a:r>
            <a:r>
              <a:rPr lang="en-US" sz="2000" dirty="0" smtClean="0">
                <a:solidFill>
                  <a:srgbClr val="686868"/>
                </a:solidFill>
                <a:latin typeface="Arial"/>
                <a:ea typeface="ＭＳ Ｐゴシック" charset="0"/>
                <a:cs typeface="Arial"/>
                <a:sym typeface="Helvetica" charset="0"/>
              </a:rPr>
              <a:t>for app interoperability</a:t>
            </a:r>
            <a:endParaRPr lang="en-US" sz="2000" dirty="0">
              <a:solidFill>
                <a:srgbClr val="686868"/>
              </a:solidFill>
              <a:latin typeface="Arial"/>
              <a:ea typeface="ＭＳ Ｐゴシック" charset="0"/>
              <a:cs typeface="Arial"/>
              <a:sym typeface="Helvetica" charset="0"/>
            </a:endParaRPr>
          </a:p>
        </p:txBody>
      </p:sp>
      <p:sp>
        <p:nvSpPr>
          <p:cNvPr id="7" name="Rectangle 6"/>
          <p:cNvSpPr/>
          <p:nvPr/>
        </p:nvSpPr>
        <p:spPr>
          <a:xfrm>
            <a:off x="5632853" y="3226838"/>
            <a:ext cx="5878056" cy="811522"/>
          </a:xfrm>
          <a:prstGeom prst="rect">
            <a:avLst/>
          </a:prstGeom>
        </p:spPr>
        <p:txBody>
          <a:bodyPr wrap="square" lIns="82314" tIns="41157" rIns="82314" bIns="41157">
            <a:spAutoFit/>
          </a:bodyPr>
          <a:lstStyle/>
          <a:p>
            <a:pPr>
              <a:lnSpc>
                <a:spcPct val="120000"/>
              </a:lnSpc>
              <a:spcBef>
                <a:spcPts val="1350"/>
              </a:spcBef>
            </a:pPr>
            <a:r>
              <a:rPr lang="en-US" sz="2000" dirty="0" smtClean="0">
                <a:solidFill>
                  <a:schemeClr val="tx2"/>
                </a:solidFill>
                <a:latin typeface="Arial"/>
                <a:ea typeface="ＭＳ Ｐゴシック" charset="0"/>
                <a:cs typeface="Arial"/>
                <a:sym typeface="Helvetica" charset="0"/>
              </a:rPr>
              <a:t>Optimize your digital business </a:t>
            </a:r>
            <a:r>
              <a:rPr lang="en-US" sz="2000" dirty="0" smtClean="0">
                <a:solidFill>
                  <a:srgbClr val="686868"/>
                </a:solidFill>
                <a:latin typeface="Arial"/>
                <a:ea typeface="ＭＳ Ｐゴシック" charset="0"/>
                <a:cs typeface="Arial"/>
                <a:sym typeface="Helvetica" charset="0"/>
              </a:rPr>
              <a:t>with insights from contextual analysis of app and API data</a:t>
            </a:r>
            <a:endParaRPr lang="en-US" sz="2000" dirty="0">
              <a:solidFill>
                <a:srgbClr val="686868"/>
              </a:solidFill>
              <a:latin typeface="Arial"/>
              <a:ea typeface="ＭＳ Ｐゴシック" charset="0"/>
              <a:cs typeface="Arial"/>
              <a:sym typeface="Helvetica" charset="0"/>
            </a:endParaRPr>
          </a:p>
        </p:txBody>
      </p:sp>
      <p:sp>
        <p:nvSpPr>
          <p:cNvPr id="8" name="Rounded Rectangle 7"/>
          <p:cNvSpPr/>
          <p:nvPr/>
        </p:nvSpPr>
        <p:spPr>
          <a:xfrm>
            <a:off x="1083671" y="2243907"/>
            <a:ext cx="4156835" cy="777107"/>
          </a:xfrm>
          <a:prstGeom prst="roundRect">
            <a:avLst/>
          </a:prstGeom>
          <a:solidFill>
            <a:schemeClr val="accent1"/>
          </a:solidFill>
          <a:ln>
            <a:solidFill>
              <a:srgbClr val="FF4300"/>
            </a:solid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Exchange</a:t>
            </a:r>
            <a:endParaRPr lang="en-US" sz="1400" dirty="0">
              <a:solidFill>
                <a:schemeClr val="tx1"/>
              </a:solidFill>
              <a:latin typeface="Arial"/>
              <a:cs typeface="Arial"/>
            </a:endParaRPr>
          </a:p>
        </p:txBody>
      </p:sp>
      <p:sp>
        <p:nvSpPr>
          <p:cNvPr id="9" name="Rounded Rectangle 8"/>
          <p:cNvSpPr/>
          <p:nvPr/>
        </p:nvSpPr>
        <p:spPr>
          <a:xfrm>
            <a:off x="1083671" y="4187359"/>
            <a:ext cx="4156835" cy="77710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Edge</a:t>
            </a:r>
            <a:endParaRPr lang="en-US" sz="1400" dirty="0">
              <a:solidFill>
                <a:schemeClr val="tx1"/>
              </a:solidFill>
              <a:latin typeface="Arial"/>
              <a:cs typeface="Arial"/>
            </a:endParaRPr>
          </a:p>
        </p:txBody>
      </p:sp>
      <p:sp>
        <p:nvSpPr>
          <p:cNvPr id="10" name="Rounded Rectangle 9"/>
          <p:cNvSpPr/>
          <p:nvPr/>
        </p:nvSpPr>
        <p:spPr>
          <a:xfrm>
            <a:off x="1083671" y="3226838"/>
            <a:ext cx="4156835" cy="77710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82314" tIns="41157" rIns="82314" bIns="41157" rtlCol="0" anchor="ctr"/>
          <a:lstStyle/>
          <a:p>
            <a:pPr algn="ctr"/>
            <a:r>
              <a:rPr lang="en-US" sz="2000" dirty="0" smtClean="0">
                <a:solidFill>
                  <a:schemeClr val="tx1"/>
                </a:solidFill>
                <a:latin typeface="Arial"/>
                <a:cs typeface="Arial"/>
              </a:rPr>
              <a:t>Apigee Insights</a:t>
            </a:r>
            <a:endParaRPr lang="en-US" sz="2000" dirty="0">
              <a:solidFill>
                <a:schemeClr val="tx1"/>
              </a:solidFill>
              <a:latin typeface="Arial"/>
              <a:cs typeface="Arial"/>
            </a:endParaRPr>
          </a:p>
        </p:txBody>
      </p:sp>
      <p:sp>
        <p:nvSpPr>
          <p:cNvPr id="11" name="AutoShape 140"/>
          <p:cNvSpPr>
            <a:spLocks noChangeArrowheads="1"/>
          </p:cNvSpPr>
          <p:nvPr/>
        </p:nvSpPr>
        <p:spPr bwMode="ltGray">
          <a:xfrm>
            <a:off x="852533" y="2094798"/>
            <a:ext cx="4593531" cy="3046221"/>
          </a:xfrm>
          <a:prstGeom prst="roundRect">
            <a:avLst>
              <a:gd name="adj" fmla="val 6449"/>
            </a:avLst>
          </a:prstGeom>
          <a:noFill/>
          <a:ln w="6350" algn="ctr">
            <a:solidFill>
              <a:srgbClr val="626262"/>
            </a:solidFill>
            <a:round/>
            <a:headEnd/>
            <a:tailEnd/>
          </a:ln>
          <a:effectLst/>
          <a:scene3d>
            <a:camera prst="orthographicFront"/>
            <a:lightRig rig="threePt" dir="t"/>
          </a:scene3d>
          <a:sp3d>
            <a:bevelT w="0"/>
          </a:sp3d>
        </p:spPr>
        <p:txBody>
          <a:bodyPr lIns="91435" tIns="45718" rIns="91435" bIns="45718" anchor="ctr"/>
          <a:lstStyle/>
          <a:p>
            <a:pPr>
              <a:defRPr/>
            </a:pPr>
            <a:endParaRPr lang="en-GB" kern="1200">
              <a:latin typeface="+mn-lt"/>
              <a:ea typeface="MS PGothic" pitchFamily="34" charset="-128"/>
              <a:cs typeface="Arial" charset="0"/>
            </a:endParaRPr>
          </a:p>
        </p:txBody>
      </p:sp>
    </p:spTree>
    <p:extLst>
      <p:ext uri="{BB962C8B-B14F-4D97-AF65-F5344CB8AC3E}">
        <p14:creationId xmlns:p14="http://schemas.microsoft.com/office/powerpoint/2010/main" val="19026050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68" y="455210"/>
            <a:ext cx="12026031" cy="674694"/>
          </a:xfrm>
        </p:spPr>
        <p:txBody>
          <a:bodyPr>
            <a:normAutofit fontScale="90000"/>
          </a:bodyPr>
          <a:lstStyle/>
          <a:p>
            <a:r>
              <a:rPr lang="en-US" sz="2400" dirty="0">
                <a:latin typeface="Helvetica"/>
                <a:cs typeface="Helvetica"/>
              </a:rPr>
              <a:t>Apigee </a:t>
            </a:r>
            <a:r>
              <a:rPr lang="en-US" sz="2400" dirty="0" smtClean="0">
                <a:solidFill>
                  <a:srgbClr val="F82201"/>
                </a:solidFill>
                <a:latin typeface="Helvetica"/>
                <a:cs typeface="Helvetica"/>
              </a:rPr>
              <a:t>Exchange: </a:t>
            </a:r>
            <a:r>
              <a:rPr lang="en-US" sz="2400" dirty="0">
                <a:solidFill>
                  <a:srgbClr val="F82201"/>
                </a:solidFill>
                <a:latin typeface="Helvetica"/>
                <a:cs typeface="Helvetica"/>
              </a:rPr>
              <a:t>Solving </a:t>
            </a:r>
            <a:r>
              <a:rPr lang="en-US" sz="2400" dirty="0" smtClean="0">
                <a:solidFill>
                  <a:srgbClr val="F82201"/>
                </a:solidFill>
                <a:latin typeface="Helvetica"/>
                <a:cs typeface="Helvetica"/>
              </a:rPr>
              <a:t>for fragmentation </a:t>
            </a:r>
            <a:r>
              <a:rPr lang="en-US" sz="2400" dirty="0">
                <a:solidFill>
                  <a:srgbClr val="F82201"/>
                </a:solidFill>
                <a:latin typeface="Helvetica"/>
                <a:cs typeface="Helvetica"/>
              </a:rPr>
              <a:t>of digital ecosystems in multiple industries</a:t>
            </a:r>
            <a:endParaRPr lang="en-US"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79</a:t>
            </a:fld>
            <a:endParaRPr lang="en-US"/>
          </a:p>
        </p:txBody>
      </p:sp>
      <p:sp>
        <p:nvSpPr>
          <p:cNvPr id="5" name="Content Placeholder 24"/>
          <p:cNvSpPr txBox="1">
            <a:spLocks/>
          </p:cNvSpPr>
          <p:nvPr/>
        </p:nvSpPr>
        <p:spPr>
          <a:xfrm>
            <a:off x="1073304" y="1337164"/>
            <a:ext cx="10378827" cy="6318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Arial"/>
              <a:buChar char="–"/>
              <a:defRPr sz="1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solidFill>
                  <a:schemeClr val="accent3"/>
                </a:solidFill>
                <a:cs typeface="Arial"/>
              </a:rPr>
              <a:t>Apigee Exchange powers industry-wide digital ecosystems</a:t>
            </a:r>
            <a:endParaRPr lang="en-US" dirty="0">
              <a:solidFill>
                <a:schemeClr val="accent3"/>
              </a:solidFill>
              <a:cs typeface="Arial"/>
            </a:endParaRPr>
          </a:p>
        </p:txBody>
      </p:sp>
      <p:sp>
        <p:nvSpPr>
          <p:cNvPr id="6" name="Rectangle 5"/>
          <p:cNvSpPr>
            <a:spLocks/>
          </p:cNvSpPr>
          <p:nvPr/>
        </p:nvSpPr>
        <p:spPr bwMode="auto">
          <a:xfrm>
            <a:off x="479834" y="5622496"/>
            <a:ext cx="2129529" cy="406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smtClean="0">
                <a:solidFill>
                  <a:schemeClr val="tx1">
                    <a:lumMod val="65000"/>
                    <a:lumOff val="35000"/>
                  </a:schemeClr>
                </a:solidFill>
                <a:latin typeface="Arial"/>
                <a:ea typeface="ＭＳ Ｐゴシック" charset="0"/>
                <a:cs typeface="Arial"/>
                <a:sym typeface="Helvetica" charset="0"/>
              </a:rPr>
              <a:t>Users</a:t>
            </a:r>
            <a:endParaRPr lang="en-US" sz="2000" dirty="0">
              <a:solidFill>
                <a:schemeClr val="tx1">
                  <a:lumMod val="65000"/>
                  <a:lumOff val="35000"/>
                </a:schemeClr>
              </a:solidFill>
              <a:latin typeface="Arial"/>
              <a:ea typeface="ＭＳ Ｐゴシック" charset="0"/>
              <a:cs typeface="Arial"/>
              <a:sym typeface="Helvetica" charset="0"/>
            </a:endParaRPr>
          </a:p>
        </p:txBody>
      </p:sp>
      <p:sp>
        <p:nvSpPr>
          <p:cNvPr id="7" name="Rectangle 6"/>
          <p:cNvSpPr>
            <a:spLocks/>
          </p:cNvSpPr>
          <p:nvPr/>
        </p:nvSpPr>
        <p:spPr bwMode="auto">
          <a:xfrm>
            <a:off x="3838074" y="5622496"/>
            <a:ext cx="906572" cy="406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a:solidFill>
                  <a:schemeClr val="tx1">
                    <a:lumMod val="65000"/>
                    <a:lumOff val="35000"/>
                  </a:schemeClr>
                </a:solidFill>
                <a:latin typeface="Arial"/>
                <a:ea typeface="ＭＳ Ｐゴシック" charset="0"/>
                <a:cs typeface="Arial"/>
                <a:sym typeface="Helvetica" charset="0"/>
              </a:rPr>
              <a:t>Apps</a:t>
            </a:r>
          </a:p>
        </p:txBody>
      </p:sp>
      <p:sp>
        <p:nvSpPr>
          <p:cNvPr id="8" name="Rectangle 9"/>
          <p:cNvSpPr>
            <a:spLocks/>
          </p:cNvSpPr>
          <p:nvPr/>
        </p:nvSpPr>
        <p:spPr bwMode="auto">
          <a:xfrm>
            <a:off x="7800782" y="5607948"/>
            <a:ext cx="3205236" cy="435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smtClean="0">
                <a:solidFill>
                  <a:schemeClr val="tx1">
                    <a:lumMod val="65000"/>
                    <a:lumOff val="35000"/>
                  </a:schemeClr>
                </a:solidFill>
                <a:latin typeface="Arial"/>
                <a:ea typeface="ＭＳ Ｐゴシック" charset="0"/>
                <a:cs typeface="Arial"/>
                <a:sym typeface="Helvetica" charset="0"/>
              </a:rPr>
              <a:t>API Providers</a:t>
            </a:r>
            <a:endParaRPr lang="en-US" sz="2000" dirty="0">
              <a:solidFill>
                <a:schemeClr val="tx1">
                  <a:lumMod val="65000"/>
                  <a:lumOff val="35000"/>
                </a:schemeClr>
              </a:solidFill>
              <a:latin typeface="Arial"/>
              <a:ea typeface="ＭＳ Ｐゴシック" charset="0"/>
              <a:cs typeface="Arial"/>
              <a:sym typeface="Helvetica" charset="0"/>
            </a:endParaRPr>
          </a:p>
        </p:txBody>
      </p:sp>
      <p:grpSp>
        <p:nvGrpSpPr>
          <p:cNvPr id="12" name="Group 11"/>
          <p:cNvGrpSpPr/>
          <p:nvPr/>
        </p:nvGrpSpPr>
        <p:grpSpPr>
          <a:xfrm>
            <a:off x="10296026" y="3204467"/>
            <a:ext cx="662251" cy="566928"/>
            <a:chOff x="8721171" y="2630609"/>
            <a:chExt cx="914400" cy="914400"/>
          </a:xfrm>
        </p:grpSpPr>
        <p:pic>
          <p:nvPicPr>
            <p:cNvPr id="13" name="Picture 12"/>
            <p:cNvPicPr>
              <a:picLocks noChangeAspect="1"/>
            </p:cNvPicPr>
            <p:nvPr/>
          </p:nvPicPr>
          <p:blipFill>
            <a:blip r:embed="rId3">
              <a:duotone>
                <a:schemeClr val="accent3">
                  <a:shade val="45000"/>
                  <a:satMod val="135000"/>
                </a:schemeClr>
                <a:prstClr val="white"/>
              </a:duotone>
            </a:blip>
            <a:stretch>
              <a:fillRect/>
            </a:stretch>
          </p:blipFill>
          <p:spPr>
            <a:xfrm>
              <a:off x="8721171" y="2630609"/>
              <a:ext cx="914400" cy="914400"/>
            </a:xfrm>
            <a:prstGeom prst="rect">
              <a:avLst/>
            </a:prstGeom>
          </p:spPr>
        </p:pic>
        <p:pic>
          <p:nvPicPr>
            <p:cNvPr id="14" name="Picture 13"/>
            <p:cNvPicPr>
              <a:picLocks noChangeAspect="1"/>
            </p:cNvPicPr>
            <p:nvPr/>
          </p:nvPicPr>
          <p:blipFill>
            <a:blip r:embed="rId4"/>
            <a:stretch>
              <a:fillRect/>
            </a:stretch>
          </p:blipFill>
          <p:spPr>
            <a:xfrm>
              <a:off x="8838670" y="2731409"/>
              <a:ext cx="679403" cy="731003"/>
            </a:xfrm>
            <a:prstGeom prst="rect">
              <a:avLst/>
            </a:prstGeom>
          </p:spPr>
        </p:pic>
      </p:grpSp>
      <p:grpSp>
        <p:nvGrpSpPr>
          <p:cNvPr id="15" name="Group 14"/>
          <p:cNvGrpSpPr/>
          <p:nvPr/>
        </p:nvGrpSpPr>
        <p:grpSpPr>
          <a:xfrm>
            <a:off x="9077942" y="2485816"/>
            <a:ext cx="618191" cy="566928"/>
            <a:chOff x="7400974" y="1962100"/>
            <a:chExt cx="914400" cy="914400"/>
          </a:xfrm>
        </p:grpSpPr>
        <p:pic>
          <p:nvPicPr>
            <p:cNvPr id="16" name="Picture 15"/>
            <p:cNvPicPr>
              <a:picLocks noChangeAspect="1"/>
            </p:cNvPicPr>
            <p:nvPr/>
          </p:nvPicPr>
          <p:blipFill>
            <a:blip r:embed="rId3">
              <a:duotone>
                <a:schemeClr val="bg2">
                  <a:shade val="45000"/>
                  <a:satMod val="135000"/>
                </a:schemeClr>
                <a:prstClr val="white"/>
              </a:duotone>
            </a:blip>
            <a:stretch>
              <a:fillRect/>
            </a:stretch>
          </p:blipFill>
          <p:spPr>
            <a:xfrm>
              <a:off x="7400974" y="1962100"/>
              <a:ext cx="914400" cy="914400"/>
            </a:xfrm>
            <a:prstGeom prst="rect">
              <a:avLst/>
            </a:prstGeom>
          </p:spPr>
        </p:pic>
        <p:pic>
          <p:nvPicPr>
            <p:cNvPr id="17" name="Picture 16"/>
            <p:cNvPicPr>
              <a:picLocks noChangeAspect="1"/>
            </p:cNvPicPr>
            <p:nvPr/>
          </p:nvPicPr>
          <p:blipFill>
            <a:blip r:embed="rId4"/>
            <a:stretch>
              <a:fillRect/>
            </a:stretch>
          </p:blipFill>
          <p:spPr>
            <a:xfrm>
              <a:off x="7518473" y="2062900"/>
              <a:ext cx="679403" cy="731003"/>
            </a:xfrm>
            <a:prstGeom prst="rect">
              <a:avLst/>
            </a:prstGeom>
          </p:spPr>
        </p:pic>
      </p:grpSp>
      <p:grpSp>
        <p:nvGrpSpPr>
          <p:cNvPr id="21" name="Group 20"/>
          <p:cNvGrpSpPr/>
          <p:nvPr/>
        </p:nvGrpSpPr>
        <p:grpSpPr>
          <a:xfrm>
            <a:off x="9091545" y="4850570"/>
            <a:ext cx="577153" cy="566928"/>
            <a:chOff x="7467818" y="5170944"/>
            <a:chExt cx="914400" cy="914400"/>
          </a:xfrm>
        </p:grpSpPr>
        <p:pic>
          <p:nvPicPr>
            <p:cNvPr id="22" name="Picture 21"/>
            <p:cNvPicPr>
              <a:picLocks noChangeAspect="1"/>
            </p:cNvPicPr>
            <p:nvPr/>
          </p:nvPicPr>
          <p:blipFill>
            <a:blip r:embed="rId3">
              <a:duotone>
                <a:schemeClr val="accent5">
                  <a:shade val="45000"/>
                  <a:satMod val="135000"/>
                </a:schemeClr>
                <a:prstClr val="white"/>
              </a:duotone>
            </a:blip>
            <a:stretch>
              <a:fillRect/>
            </a:stretch>
          </p:blipFill>
          <p:spPr>
            <a:xfrm>
              <a:off x="7467818" y="5170944"/>
              <a:ext cx="914400" cy="914400"/>
            </a:xfrm>
            <a:prstGeom prst="rect">
              <a:avLst/>
            </a:prstGeom>
          </p:spPr>
        </p:pic>
        <p:pic>
          <p:nvPicPr>
            <p:cNvPr id="23" name="Picture 22"/>
            <p:cNvPicPr>
              <a:picLocks noChangeAspect="1"/>
            </p:cNvPicPr>
            <p:nvPr/>
          </p:nvPicPr>
          <p:blipFill>
            <a:blip r:embed="rId4"/>
            <a:stretch>
              <a:fillRect/>
            </a:stretch>
          </p:blipFill>
          <p:spPr>
            <a:xfrm>
              <a:off x="7585317" y="5271744"/>
              <a:ext cx="679403" cy="731003"/>
            </a:xfrm>
            <a:prstGeom prst="rect">
              <a:avLst/>
            </a:prstGeom>
          </p:spPr>
        </p:pic>
      </p:grpSp>
      <p:grpSp>
        <p:nvGrpSpPr>
          <p:cNvPr id="24" name="Group 23"/>
          <p:cNvGrpSpPr/>
          <p:nvPr/>
        </p:nvGrpSpPr>
        <p:grpSpPr>
          <a:xfrm>
            <a:off x="10296026" y="4098497"/>
            <a:ext cx="662251" cy="566928"/>
            <a:chOff x="8737882" y="4535863"/>
            <a:chExt cx="914400" cy="914400"/>
          </a:xfrm>
        </p:grpSpPr>
        <p:pic>
          <p:nvPicPr>
            <p:cNvPr id="25" name="Picture 24"/>
            <p:cNvPicPr>
              <a:picLocks noChangeAspect="1"/>
            </p:cNvPicPr>
            <p:nvPr/>
          </p:nvPicPr>
          <p:blipFill>
            <a:blip r:embed="rId3">
              <a:duotone>
                <a:schemeClr val="accent2">
                  <a:shade val="45000"/>
                  <a:satMod val="135000"/>
                </a:schemeClr>
                <a:prstClr val="white"/>
              </a:duotone>
            </a:blip>
            <a:stretch>
              <a:fillRect/>
            </a:stretch>
          </p:blipFill>
          <p:spPr>
            <a:xfrm>
              <a:off x="8737882" y="4535863"/>
              <a:ext cx="914400" cy="914400"/>
            </a:xfrm>
            <a:prstGeom prst="rect">
              <a:avLst/>
            </a:prstGeom>
          </p:spPr>
        </p:pic>
        <p:pic>
          <p:nvPicPr>
            <p:cNvPr id="26" name="Picture 25"/>
            <p:cNvPicPr>
              <a:picLocks noChangeAspect="1"/>
            </p:cNvPicPr>
            <p:nvPr/>
          </p:nvPicPr>
          <p:blipFill>
            <a:blip r:embed="rId4"/>
            <a:stretch>
              <a:fillRect/>
            </a:stretch>
          </p:blipFill>
          <p:spPr>
            <a:xfrm>
              <a:off x="8855381" y="4636663"/>
              <a:ext cx="679403" cy="731003"/>
            </a:xfrm>
            <a:prstGeom prst="rect">
              <a:avLst/>
            </a:prstGeom>
          </p:spPr>
        </p:pic>
      </p:grpSp>
      <p:cxnSp>
        <p:nvCxnSpPr>
          <p:cNvPr id="30" name="Straight Arrow Connector 29"/>
          <p:cNvCxnSpPr/>
          <p:nvPr/>
        </p:nvCxnSpPr>
        <p:spPr>
          <a:xfrm>
            <a:off x="2947092" y="3996558"/>
            <a:ext cx="817270"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6666351" y="3996408"/>
            <a:ext cx="2090364" cy="15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833509" y="3996558"/>
            <a:ext cx="817270" cy="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3" name="Rectangle 32"/>
          <p:cNvSpPr>
            <a:spLocks/>
          </p:cNvSpPr>
          <p:nvPr/>
        </p:nvSpPr>
        <p:spPr bwMode="auto">
          <a:xfrm>
            <a:off x="5473625" y="5634238"/>
            <a:ext cx="1615491" cy="382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smtClean="0">
                <a:solidFill>
                  <a:schemeClr val="tx1">
                    <a:lumMod val="65000"/>
                    <a:lumOff val="35000"/>
                  </a:schemeClr>
                </a:solidFill>
                <a:latin typeface="Arial"/>
                <a:ea typeface="ＭＳ Ｐゴシック" charset="0"/>
                <a:cs typeface="Arial"/>
                <a:sym typeface="Helvetica" charset="0"/>
              </a:rPr>
              <a:t>Developers</a:t>
            </a:r>
            <a:endParaRPr lang="en-US" sz="2000" dirty="0">
              <a:solidFill>
                <a:schemeClr val="tx1">
                  <a:lumMod val="65000"/>
                  <a:lumOff val="35000"/>
                </a:schemeClr>
              </a:solidFill>
              <a:latin typeface="Arial"/>
              <a:ea typeface="ＭＳ Ｐゴシック" charset="0"/>
              <a:cs typeface="Arial"/>
              <a:sym typeface="Helvetica" charset="0"/>
            </a:endParaRPr>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49308" y="3573241"/>
            <a:ext cx="774187" cy="846334"/>
          </a:xfrm>
          <a:prstGeom prst="rect">
            <a:avLst/>
          </a:prstGeom>
        </p:spPr>
      </p:pic>
      <p:pic>
        <p:nvPicPr>
          <p:cNvPr id="36" name="Picture 35"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62" y="2326823"/>
            <a:ext cx="520829" cy="922559"/>
          </a:xfrm>
          <a:prstGeom prst="rect">
            <a:avLst/>
          </a:prstGeom>
        </p:spPr>
      </p:pic>
      <p:pic>
        <p:nvPicPr>
          <p:cNvPr id="37" name="Picture 36"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29" y="2953282"/>
            <a:ext cx="520829" cy="922559"/>
          </a:xfrm>
          <a:prstGeom prst="rect">
            <a:avLst/>
          </a:prstGeom>
        </p:spPr>
      </p:pic>
      <p:pic>
        <p:nvPicPr>
          <p:cNvPr id="38" name="Picture 37"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9636" y="2953282"/>
            <a:ext cx="520829" cy="922559"/>
          </a:xfrm>
          <a:prstGeom prst="rect">
            <a:avLst/>
          </a:prstGeom>
        </p:spPr>
      </p:pic>
      <p:pic>
        <p:nvPicPr>
          <p:cNvPr id="39" name="Picture 38"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62" y="3550218"/>
            <a:ext cx="520829" cy="922559"/>
          </a:xfrm>
          <a:prstGeom prst="rect">
            <a:avLst/>
          </a:prstGeom>
        </p:spPr>
      </p:pic>
      <p:pic>
        <p:nvPicPr>
          <p:cNvPr id="40" name="Picture 39"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29" y="4160237"/>
            <a:ext cx="520829" cy="922559"/>
          </a:xfrm>
          <a:prstGeom prst="rect">
            <a:avLst/>
          </a:prstGeom>
        </p:spPr>
      </p:pic>
      <p:pic>
        <p:nvPicPr>
          <p:cNvPr id="41" name="Picture 40"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9636" y="4160237"/>
            <a:ext cx="520829" cy="922559"/>
          </a:xfrm>
          <a:prstGeom prst="rect">
            <a:avLst/>
          </a:prstGeom>
        </p:spPr>
      </p:pic>
      <p:pic>
        <p:nvPicPr>
          <p:cNvPr id="42" name="Picture 41"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62" y="4773616"/>
            <a:ext cx="520829" cy="922559"/>
          </a:xfrm>
          <a:prstGeom prst="rect">
            <a:avLst/>
          </a:prstGeom>
        </p:spPr>
      </p:pic>
      <p:grpSp>
        <p:nvGrpSpPr>
          <p:cNvPr id="43" name="Group 42"/>
          <p:cNvGrpSpPr/>
          <p:nvPr/>
        </p:nvGrpSpPr>
        <p:grpSpPr>
          <a:xfrm>
            <a:off x="3991769" y="3677848"/>
            <a:ext cx="654553" cy="654260"/>
            <a:chOff x="2488406" y="1370012"/>
            <a:chExt cx="685800" cy="685800"/>
          </a:xfrm>
        </p:grpSpPr>
        <p:pic>
          <p:nvPicPr>
            <p:cNvPr id="44" name="Picture 43"/>
            <p:cNvPicPr>
              <a:picLocks noChangeAspect="1"/>
            </p:cNvPicPr>
            <p:nvPr/>
          </p:nvPicPr>
          <p:blipFill>
            <a:blip r:embed="rId3"/>
            <a:stretch>
              <a:fillRect/>
            </a:stretch>
          </p:blipFill>
          <p:spPr>
            <a:xfrm>
              <a:off x="2488406" y="1370012"/>
              <a:ext cx="685800" cy="685800"/>
            </a:xfrm>
            <a:prstGeom prst="rect">
              <a:avLst/>
            </a:prstGeom>
          </p:spPr>
        </p:pic>
        <p:pic>
          <p:nvPicPr>
            <p:cNvPr id="45" name="Picture 44"/>
            <p:cNvPicPr>
              <a:picLocks noChangeAspect="1"/>
            </p:cNvPicPr>
            <p:nvPr/>
          </p:nvPicPr>
          <p:blipFill>
            <a:blip r:embed="rId7"/>
            <a:stretch>
              <a:fillRect/>
            </a:stretch>
          </p:blipFill>
          <p:spPr>
            <a:xfrm>
              <a:off x="2591970" y="1483414"/>
              <a:ext cx="478672" cy="473788"/>
            </a:xfrm>
            <a:prstGeom prst="rect">
              <a:avLst/>
            </a:prstGeom>
          </p:spPr>
        </p:pic>
      </p:grpSp>
      <p:pic>
        <p:nvPicPr>
          <p:cNvPr id="47" name="Picture 46"/>
          <p:cNvPicPr>
            <a:picLocks noChangeAspect="1"/>
          </p:cNvPicPr>
          <p:nvPr/>
        </p:nvPicPr>
        <p:blipFill>
          <a:blip r:embed="rId8"/>
          <a:stretch>
            <a:fillRect/>
          </a:stretch>
        </p:blipFill>
        <p:spPr>
          <a:xfrm>
            <a:off x="9049232" y="3635045"/>
            <a:ext cx="684484" cy="747862"/>
          </a:xfrm>
          <a:prstGeom prst="rect">
            <a:avLst/>
          </a:prstGeom>
          <a:solidFill>
            <a:srgbClr val="FFFFFF"/>
          </a:solidFill>
        </p:spPr>
      </p:pic>
      <p:grpSp>
        <p:nvGrpSpPr>
          <p:cNvPr id="48" name="Group 47"/>
          <p:cNvGrpSpPr/>
          <p:nvPr/>
        </p:nvGrpSpPr>
        <p:grpSpPr>
          <a:xfrm>
            <a:off x="7637493" y="4469952"/>
            <a:ext cx="662251" cy="566928"/>
            <a:chOff x="8737882" y="4535863"/>
            <a:chExt cx="914400" cy="914400"/>
          </a:xfrm>
        </p:grpSpPr>
        <p:pic>
          <p:nvPicPr>
            <p:cNvPr id="49" name="Picture 48"/>
            <p:cNvPicPr>
              <a:picLocks noChangeAspect="1"/>
            </p:cNvPicPr>
            <p:nvPr/>
          </p:nvPicPr>
          <p:blipFill>
            <a:blip r:embed="rId3">
              <a:duotone>
                <a:schemeClr val="accent2">
                  <a:shade val="45000"/>
                  <a:satMod val="135000"/>
                </a:schemeClr>
                <a:prstClr val="white"/>
              </a:duotone>
            </a:blip>
            <a:stretch>
              <a:fillRect/>
            </a:stretch>
          </p:blipFill>
          <p:spPr>
            <a:xfrm>
              <a:off x="8737882" y="4535863"/>
              <a:ext cx="914400" cy="914400"/>
            </a:xfrm>
            <a:prstGeom prst="rect">
              <a:avLst/>
            </a:prstGeom>
          </p:spPr>
        </p:pic>
        <p:pic>
          <p:nvPicPr>
            <p:cNvPr id="50" name="Picture 49"/>
            <p:cNvPicPr>
              <a:picLocks noChangeAspect="1"/>
            </p:cNvPicPr>
            <p:nvPr/>
          </p:nvPicPr>
          <p:blipFill>
            <a:blip r:embed="rId4"/>
            <a:stretch>
              <a:fillRect/>
            </a:stretch>
          </p:blipFill>
          <p:spPr>
            <a:xfrm>
              <a:off x="8855381" y="4636663"/>
              <a:ext cx="679403" cy="731003"/>
            </a:xfrm>
            <a:prstGeom prst="rect">
              <a:avLst/>
            </a:prstGeom>
          </p:spPr>
        </p:pic>
      </p:grpSp>
      <p:grpSp>
        <p:nvGrpSpPr>
          <p:cNvPr id="51" name="Group 50"/>
          <p:cNvGrpSpPr/>
          <p:nvPr/>
        </p:nvGrpSpPr>
        <p:grpSpPr>
          <a:xfrm>
            <a:off x="7637493" y="2967405"/>
            <a:ext cx="662251" cy="566928"/>
            <a:chOff x="8721171" y="2630609"/>
            <a:chExt cx="914400" cy="914400"/>
          </a:xfrm>
        </p:grpSpPr>
        <p:pic>
          <p:nvPicPr>
            <p:cNvPr id="52" name="Picture 51"/>
            <p:cNvPicPr>
              <a:picLocks noChangeAspect="1"/>
            </p:cNvPicPr>
            <p:nvPr/>
          </p:nvPicPr>
          <p:blipFill>
            <a:blip r:embed="rId3">
              <a:duotone>
                <a:schemeClr val="accent3">
                  <a:shade val="45000"/>
                  <a:satMod val="135000"/>
                </a:schemeClr>
                <a:prstClr val="white"/>
              </a:duotone>
            </a:blip>
            <a:stretch>
              <a:fillRect/>
            </a:stretch>
          </p:blipFill>
          <p:spPr>
            <a:xfrm>
              <a:off x="8721171" y="2630609"/>
              <a:ext cx="914400" cy="914400"/>
            </a:xfrm>
            <a:prstGeom prst="rect">
              <a:avLst/>
            </a:prstGeom>
          </p:spPr>
        </p:pic>
        <p:pic>
          <p:nvPicPr>
            <p:cNvPr id="53" name="Picture 52"/>
            <p:cNvPicPr>
              <a:picLocks noChangeAspect="1"/>
            </p:cNvPicPr>
            <p:nvPr/>
          </p:nvPicPr>
          <p:blipFill>
            <a:blip r:embed="rId4"/>
            <a:stretch>
              <a:fillRect/>
            </a:stretch>
          </p:blipFill>
          <p:spPr>
            <a:xfrm>
              <a:off x="8838670" y="2731409"/>
              <a:ext cx="679403" cy="731003"/>
            </a:xfrm>
            <a:prstGeom prst="rect">
              <a:avLst/>
            </a:prstGeom>
          </p:spPr>
        </p:pic>
      </p:grpSp>
    </p:spTree>
    <p:extLst>
      <p:ext uri="{BB962C8B-B14F-4D97-AF65-F5344CB8AC3E}">
        <p14:creationId xmlns:p14="http://schemas.microsoft.com/office/powerpoint/2010/main" val="14003348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0" dirty="0"/>
              <a:t>Vendors</a:t>
            </a:r>
            <a:br>
              <a:rPr lang="en-IN" b="0" dirty="0"/>
            </a:br>
            <a:endParaRPr lang="en-IN" dirty="0"/>
          </a:p>
        </p:txBody>
      </p:sp>
      <p:sp>
        <p:nvSpPr>
          <p:cNvPr id="3" name="Content Placeholder 2"/>
          <p:cNvSpPr>
            <a:spLocks noGrp="1"/>
          </p:cNvSpPr>
          <p:nvPr>
            <p:ph idx="1"/>
          </p:nvPr>
        </p:nvSpPr>
        <p:spPr/>
        <p:txBody>
          <a:bodyPr/>
          <a:lstStyle/>
          <a:p>
            <a:r>
              <a:rPr lang="en-IN" dirty="0"/>
              <a:t>3scale</a:t>
            </a:r>
          </a:p>
          <a:p>
            <a:r>
              <a:rPr lang="en-IN" dirty="0" err="1"/>
              <a:t>Apigee</a:t>
            </a:r>
            <a:endParaRPr lang="en-IN" dirty="0"/>
          </a:p>
          <a:p>
            <a:r>
              <a:rPr lang="en-IN" dirty="0" err="1"/>
              <a:t>Axway</a:t>
            </a:r>
            <a:endParaRPr lang="en-IN" dirty="0"/>
          </a:p>
          <a:p>
            <a:r>
              <a:rPr lang="en-IN" dirty="0"/>
              <a:t>CA Technologies</a:t>
            </a:r>
          </a:p>
          <a:p>
            <a:r>
              <a:rPr lang="en-IN" dirty="0"/>
              <a:t>IBM</a:t>
            </a:r>
          </a:p>
          <a:p>
            <a:r>
              <a:rPr lang="en-IN" dirty="0" err="1"/>
              <a:t>Informatica</a:t>
            </a:r>
            <a:endParaRPr lang="en-IN" dirty="0"/>
          </a:p>
          <a:p>
            <a:r>
              <a:rPr lang="en-IN" dirty="0"/>
              <a:t>Intel Services</a:t>
            </a:r>
          </a:p>
          <a:p>
            <a:r>
              <a:rPr lang="en-IN" dirty="0" err="1"/>
              <a:t>MuleSoft</a:t>
            </a:r>
            <a:endParaRPr lang="en-IN" dirty="0"/>
          </a:p>
          <a:p>
            <a:r>
              <a:rPr lang="en-IN" dirty="0"/>
              <a:t>SOA Software</a:t>
            </a:r>
          </a:p>
          <a:p>
            <a:r>
              <a:rPr lang="en-IN" dirty="0" err="1"/>
              <a:t>Tibco</a:t>
            </a:r>
            <a:r>
              <a:rPr lang="en-IN" dirty="0"/>
              <a:t> Software</a:t>
            </a:r>
          </a:p>
          <a:p>
            <a:r>
              <a:rPr lang="en-IN" dirty="0" err="1"/>
              <a:t>Tyk</a:t>
            </a:r>
            <a:r>
              <a:rPr lang="en-IN" dirty="0"/>
              <a:t> Technologies</a:t>
            </a:r>
          </a:p>
          <a:p>
            <a:r>
              <a:rPr lang="en-IN" dirty="0"/>
              <a:t>WSO2</a:t>
            </a:r>
          </a:p>
        </p:txBody>
      </p:sp>
      <p:sp>
        <p:nvSpPr>
          <p:cNvPr id="4" name="Slide Number Placeholder 3"/>
          <p:cNvSpPr>
            <a:spLocks noGrp="1"/>
          </p:cNvSpPr>
          <p:nvPr>
            <p:ph type="sldNum" sz="quarter" idx="4"/>
          </p:nvPr>
        </p:nvSpPr>
        <p:spPr/>
        <p:txBody>
          <a:bodyPr/>
          <a:lstStyle/>
          <a:p>
            <a:fld id="{B9CF2066-C172-C043-9656-E2597F9B5BE6}" type="slidenum">
              <a:rPr lang="en-US" smtClean="0"/>
              <a:pPr/>
              <a:t>8</a:t>
            </a:fld>
            <a:endParaRPr lang="en-US"/>
          </a:p>
        </p:txBody>
      </p:sp>
    </p:spTree>
    <p:extLst>
      <p:ext uri="{BB962C8B-B14F-4D97-AF65-F5344CB8AC3E}">
        <p14:creationId xmlns:p14="http://schemas.microsoft.com/office/powerpoint/2010/main" val="779180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a:xfrm flipV="1">
            <a:off x="6505099" y="2610242"/>
            <a:ext cx="0" cy="2560320"/>
          </a:xfrm>
          <a:prstGeom prst="straightConnector1">
            <a:avLst/>
          </a:prstGeom>
          <a:ln w="34925">
            <a:solidFill>
              <a:srgbClr val="F82201"/>
            </a:solidFill>
            <a:prstDash val="sysDot"/>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072663" y="3591459"/>
            <a:ext cx="4656102" cy="0"/>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6017052" y="3208662"/>
            <a:ext cx="953215" cy="731098"/>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Elbow Connector 80"/>
          <p:cNvCxnSpPr/>
          <p:nvPr/>
        </p:nvCxnSpPr>
        <p:spPr>
          <a:xfrm flipH="1">
            <a:off x="2412272" y="5326479"/>
            <a:ext cx="1656385"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2" name="Title 1"/>
          <p:cNvSpPr>
            <a:spLocks noGrp="1"/>
          </p:cNvSpPr>
          <p:nvPr>
            <p:ph type="title"/>
          </p:nvPr>
        </p:nvSpPr>
        <p:spPr/>
        <p:txBody>
          <a:bodyPr/>
          <a:lstStyle/>
          <a:p>
            <a:r>
              <a:rPr lang="en-US" dirty="0" smtClean="0"/>
              <a:t>Apigee Digital Business Platform</a:t>
            </a:r>
            <a:endParaRPr lang="en-US" dirty="0"/>
          </a:p>
        </p:txBody>
      </p:sp>
      <p:grpSp>
        <p:nvGrpSpPr>
          <p:cNvPr id="6" name="Group 5"/>
          <p:cNvGrpSpPr/>
          <p:nvPr/>
        </p:nvGrpSpPr>
        <p:grpSpPr>
          <a:xfrm>
            <a:off x="9636181" y="1882244"/>
            <a:ext cx="1997185" cy="1096581"/>
            <a:chOff x="2678658" y="5133998"/>
            <a:chExt cx="1499451" cy="1096581"/>
          </a:xfrm>
        </p:grpSpPr>
        <p:grpSp>
          <p:nvGrpSpPr>
            <p:cNvPr id="38" name="Group 37"/>
            <p:cNvGrpSpPr/>
            <p:nvPr/>
          </p:nvGrpSpPr>
          <p:grpSpPr>
            <a:xfrm>
              <a:off x="2678658" y="5271577"/>
              <a:ext cx="1499451" cy="959002"/>
              <a:chOff x="2354932" y="5271577"/>
              <a:chExt cx="1499451" cy="959002"/>
            </a:xfrm>
          </p:grpSpPr>
          <p:pic>
            <p:nvPicPr>
              <p:cNvPr id="35" name="Picture 34"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932" y="5271577"/>
                <a:ext cx="674182" cy="780150"/>
              </a:xfrm>
              <a:prstGeom prst="rect">
                <a:avLst/>
              </a:prstGeom>
            </p:spPr>
          </p:pic>
          <p:pic>
            <p:nvPicPr>
              <p:cNvPr id="36" name="Picture 35" descr="db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628" y="5365807"/>
                <a:ext cx="750797" cy="768976"/>
              </a:xfrm>
              <a:prstGeom prst="rect">
                <a:avLst/>
              </a:prstGeom>
            </p:spPr>
          </p:pic>
          <p:pic>
            <p:nvPicPr>
              <p:cNvPr id="37" name="Picture 36" descr="d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201" y="5450429"/>
                <a:ext cx="674182" cy="780150"/>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4767" y="5133998"/>
              <a:ext cx="537001" cy="537281"/>
            </a:xfrm>
            <a:prstGeom prst="rect">
              <a:avLst/>
            </a:prstGeom>
          </p:spPr>
        </p:pic>
      </p:grpSp>
      <p:grpSp>
        <p:nvGrpSpPr>
          <p:cNvPr id="5" name="Group 4"/>
          <p:cNvGrpSpPr/>
          <p:nvPr/>
        </p:nvGrpSpPr>
        <p:grpSpPr>
          <a:xfrm>
            <a:off x="9589456" y="3973695"/>
            <a:ext cx="2043909" cy="1145435"/>
            <a:chOff x="4900361" y="5122500"/>
            <a:chExt cx="1534530" cy="1145435"/>
          </a:xfrm>
        </p:grpSpPr>
        <p:pic>
          <p:nvPicPr>
            <p:cNvPr id="34" name="Picture 33" descr="clust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361" y="5204255"/>
              <a:ext cx="1534530" cy="1063680"/>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6390" y="5122500"/>
              <a:ext cx="537001" cy="537281"/>
            </a:xfrm>
            <a:prstGeom prst="rect">
              <a:avLst/>
            </a:prstGeom>
          </p:spPr>
        </p:pic>
      </p:grpSp>
      <p:grpSp>
        <p:nvGrpSpPr>
          <p:cNvPr id="24" name="Group 23"/>
          <p:cNvGrpSpPr/>
          <p:nvPr/>
        </p:nvGrpSpPr>
        <p:grpSpPr>
          <a:xfrm>
            <a:off x="767807" y="4660367"/>
            <a:ext cx="1661224" cy="1212366"/>
            <a:chOff x="670514" y="5026388"/>
            <a:chExt cx="1247215" cy="1160335"/>
          </a:xfrm>
        </p:grpSpPr>
        <p:grpSp>
          <p:nvGrpSpPr>
            <p:cNvPr id="31" name="Group 30"/>
            <p:cNvGrpSpPr/>
            <p:nvPr/>
          </p:nvGrpSpPr>
          <p:grpSpPr>
            <a:xfrm>
              <a:off x="714065" y="5026388"/>
              <a:ext cx="1116175" cy="869603"/>
              <a:chOff x="2014425" y="1262886"/>
              <a:chExt cx="1545388" cy="1204000"/>
            </a:xfrm>
          </p:grpSpPr>
          <p:pic>
            <p:nvPicPr>
              <p:cNvPr id="7" name="Picture 6" descr="p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4" name="Picture 3" descr="marku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sp>
          <p:nvSpPr>
            <p:cNvPr id="84" name="Text Placeholder 2"/>
            <p:cNvSpPr txBox="1">
              <a:spLocks/>
            </p:cNvSpPr>
            <p:nvPr/>
          </p:nvSpPr>
          <p:spPr>
            <a:xfrm flipH="1">
              <a:off x="670514" y="5803035"/>
              <a:ext cx="1247215" cy="383688"/>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chemeClr val="tx1"/>
                  </a:solidFill>
                  <a:latin typeface="+mj-lt"/>
                  <a:cs typeface="Arial"/>
                </a:rPr>
                <a:t>Web</a:t>
              </a:r>
              <a:endParaRPr lang="en-US" sz="1200" dirty="0">
                <a:solidFill>
                  <a:schemeClr val="tx1"/>
                </a:solidFill>
                <a:latin typeface="+mj-lt"/>
                <a:cs typeface="Arial"/>
              </a:endParaRPr>
            </a:p>
          </p:txBody>
        </p:sp>
      </p:grpSp>
      <p:grpSp>
        <p:nvGrpSpPr>
          <p:cNvPr id="26" name="Group 25"/>
          <p:cNvGrpSpPr/>
          <p:nvPr/>
        </p:nvGrpSpPr>
        <p:grpSpPr>
          <a:xfrm>
            <a:off x="767807" y="2549015"/>
            <a:ext cx="1661223" cy="1078578"/>
            <a:chOff x="670513" y="2570363"/>
            <a:chExt cx="1247216" cy="1078578"/>
          </a:xfrm>
        </p:grpSpPr>
        <p:grpSp>
          <p:nvGrpSpPr>
            <p:cNvPr id="32" name="Group 31"/>
            <p:cNvGrpSpPr/>
            <p:nvPr/>
          </p:nvGrpSpPr>
          <p:grpSpPr>
            <a:xfrm>
              <a:off x="814835" y="2570363"/>
              <a:ext cx="914635" cy="799773"/>
              <a:chOff x="4779163" y="1376035"/>
              <a:chExt cx="1310684" cy="1146086"/>
            </a:xfrm>
          </p:grpSpPr>
          <p:pic>
            <p:nvPicPr>
              <p:cNvPr id="29" name="Picture 28" descr="displ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27" name="Picture 26" descr="cha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sp>
          <p:nvSpPr>
            <p:cNvPr id="86" name="Text Placeholder 2"/>
            <p:cNvSpPr txBox="1">
              <a:spLocks/>
            </p:cNvSpPr>
            <p:nvPr/>
          </p:nvSpPr>
          <p:spPr>
            <a:xfrm flipH="1">
              <a:off x="670513" y="3271489"/>
              <a:ext cx="1247216" cy="3774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chemeClr val="tx1"/>
                  </a:solidFill>
                  <a:latin typeface="+mj-lt"/>
                  <a:cs typeface="Arial"/>
                </a:rPr>
                <a:t>Point of Sale</a:t>
              </a:r>
              <a:endParaRPr lang="en-US" sz="1800" dirty="0">
                <a:solidFill>
                  <a:schemeClr val="tx1"/>
                </a:solidFill>
                <a:latin typeface="+mj-lt"/>
                <a:cs typeface="Arial"/>
              </a:endParaRPr>
            </a:p>
          </p:txBody>
        </p:sp>
      </p:grpSp>
      <p:grpSp>
        <p:nvGrpSpPr>
          <p:cNvPr id="28" name="Group 27"/>
          <p:cNvGrpSpPr/>
          <p:nvPr/>
        </p:nvGrpSpPr>
        <p:grpSpPr>
          <a:xfrm>
            <a:off x="767809" y="3627593"/>
            <a:ext cx="1661222" cy="1042399"/>
            <a:chOff x="670514" y="1311386"/>
            <a:chExt cx="1247215" cy="1042399"/>
          </a:xfrm>
        </p:grpSpPr>
        <p:pic>
          <p:nvPicPr>
            <p:cNvPr id="30" name="Picture 29" descr="partn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7824" y="1311386"/>
              <a:ext cx="788657" cy="770783"/>
            </a:xfrm>
            <a:prstGeom prst="rect">
              <a:avLst/>
            </a:prstGeom>
          </p:spPr>
        </p:pic>
        <p:sp>
          <p:nvSpPr>
            <p:cNvPr id="87" name="Text Placeholder 2"/>
            <p:cNvSpPr txBox="1">
              <a:spLocks/>
            </p:cNvSpPr>
            <p:nvPr/>
          </p:nvSpPr>
          <p:spPr>
            <a:xfrm flipH="1">
              <a:off x="670514" y="2018738"/>
              <a:ext cx="1247215" cy="335047"/>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chemeClr val="tx1"/>
                  </a:solidFill>
                  <a:latin typeface="+mj-lt"/>
                  <a:cs typeface="Arial"/>
                </a:rPr>
                <a:t>Partner</a:t>
              </a:r>
              <a:endParaRPr lang="en-US" sz="1600" dirty="0">
                <a:solidFill>
                  <a:schemeClr val="tx1"/>
                </a:solidFill>
                <a:latin typeface="+mj-lt"/>
                <a:cs typeface="Arial"/>
              </a:endParaRPr>
            </a:p>
          </p:txBody>
        </p:sp>
      </p:grpSp>
      <p:sp>
        <p:nvSpPr>
          <p:cNvPr id="91" name="Text Placeholder 2"/>
          <p:cNvSpPr txBox="1">
            <a:spLocks/>
          </p:cNvSpPr>
          <p:nvPr/>
        </p:nvSpPr>
        <p:spPr>
          <a:xfrm flipH="1">
            <a:off x="5189059" y="3766254"/>
            <a:ext cx="2632079" cy="568375"/>
          </a:xfrm>
          <a:prstGeom prst="rect">
            <a:avLst/>
          </a:prstGeom>
          <a:solidFill>
            <a:schemeClr val="bg1"/>
          </a:solidFill>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lnSpc>
                <a:spcPct val="50000"/>
              </a:lnSpc>
              <a:buNone/>
            </a:pPr>
            <a:r>
              <a:rPr lang="en-US" sz="2400" b="1" dirty="0" smtClean="0">
                <a:solidFill>
                  <a:schemeClr val="tx2"/>
                </a:solidFill>
                <a:latin typeface="+mj-lt"/>
                <a:cs typeface="Arial"/>
              </a:rPr>
              <a:t>Edge</a:t>
            </a:r>
          </a:p>
          <a:p>
            <a:pPr marL="0" indent="0" algn="ctr">
              <a:lnSpc>
                <a:spcPct val="70000"/>
              </a:lnSpc>
              <a:buNone/>
            </a:pPr>
            <a:r>
              <a:rPr lang="en-US" sz="1800" b="1" dirty="0" smtClean="0">
                <a:solidFill>
                  <a:schemeClr val="tx2"/>
                </a:solidFill>
                <a:latin typeface="+mj-lt"/>
                <a:cs typeface="Arial"/>
              </a:rPr>
              <a:t>Apps, APIs, Analytics</a:t>
            </a:r>
            <a:endParaRPr lang="en-US" sz="2400" b="1" dirty="0">
              <a:solidFill>
                <a:schemeClr val="tx2"/>
              </a:solidFill>
              <a:latin typeface="+mj-lt"/>
              <a:cs typeface="Arial"/>
            </a:endParaRPr>
          </a:p>
        </p:txBody>
      </p:sp>
      <p:grpSp>
        <p:nvGrpSpPr>
          <p:cNvPr id="25" name="Group 24"/>
          <p:cNvGrpSpPr/>
          <p:nvPr/>
        </p:nvGrpSpPr>
        <p:grpSpPr>
          <a:xfrm>
            <a:off x="767810" y="1444246"/>
            <a:ext cx="1644462" cy="1042050"/>
            <a:chOff x="670515" y="3972237"/>
            <a:chExt cx="1234632" cy="1042050"/>
          </a:xfrm>
        </p:grpSpPr>
        <p:sp>
          <p:nvSpPr>
            <p:cNvPr id="85" name="Text Placeholder 2"/>
            <p:cNvSpPr txBox="1">
              <a:spLocks/>
            </p:cNvSpPr>
            <p:nvPr/>
          </p:nvSpPr>
          <p:spPr>
            <a:xfrm flipH="1">
              <a:off x="670515" y="4699555"/>
              <a:ext cx="1234632" cy="314732"/>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chemeClr val="tx1"/>
                  </a:solidFill>
                  <a:latin typeface="+mj-lt"/>
                  <a:cs typeface="Arial"/>
                </a:rPr>
                <a:t>Mobile</a:t>
              </a:r>
              <a:endParaRPr lang="en-US" sz="1400" dirty="0">
                <a:solidFill>
                  <a:schemeClr val="tx1"/>
                </a:solidFill>
                <a:latin typeface="+mj-lt"/>
                <a:cs typeface="Arial"/>
              </a:endParaRPr>
            </a:p>
          </p:txBody>
        </p:sp>
        <p:grpSp>
          <p:nvGrpSpPr>
            <p:cNvPr id="23" name="Group 22"/>
            <p:cNvGrpSpPr/>
            <p:nvPr/>
          </p:nvGrpSpPr>
          <p:grpSpPr>
            <a:xfrm>
              <a:off x="1012681" y="3972237"/>
              <a:ext cx="518942" cy="812620"/>
              <a:chOff x="-1633708" y="1430180"/>
              <a:chExt cx="628348" cy="983941"/>
            </a:xfrm>
          </p:grpSpPr>
          <p:pic>
            <p:nvPicPr>
              <p:cNvPr id="8" name="Picture 7" descr="smartphon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3708" y="1430180"/>
                <a:ext cx="628348" cy="983941"/>
              </a:xfrm>
              <a:prstGeom prst="rect">
                <a:avLst/>
              </a:prstGeom>
            </p:spPr>
          </p:pic>
          <p:pic>
            <p:nvPicPr>
              <p:cNvPr id="92" name="Picture 91" descr="app_logic.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08438" y="1737656"/>
                <a:ext cx="393672" cy="343147"/>
              </a:xfrm>
              <a:prstGeom prst="rect">
                <a:avLst/>
              </a:prstGeom>
            </p:spPr>
          </p:pic>
        </p:grpSp>
      </p:grpSp>
      <p:sp>
        <p:nvSpPr>
          <p:cNvPr id="102" name="TextBox 101"/>
          <p:cNvSpPr txBox="1"/>
          <p:nvPr/>
        </p:nvSpPr>
        <p:spPr>
          <a:xfrm>
            <a:off x="9033436" y="3027455"/>
            <a:ext cx="2834375" cy="731098"/>
          </a:xfrm>
          <a:prstGeom prst="rect">
            <a:avLst/>
          </a:prstGeom>
          <a:noFill/>
        </p:spPr>
        <p:txBody>
          <a:bodyPr wrap="none" rtlCol="0">
            <a:noAutofit/>
          </a:bodyPr>
          <a:lstStyle/>
          <a:p>
            <a:pPr algn="ctr"/>
            <a:r>
              <a:rPr lang="en-US" dirty="0" smtClean="0">
                <a:solidFill>
                  <a:srgbClr val="7F7F7F"/>
                </a:solidFill>
                <a:latin typeface="Arial"/>
                <a:cs typeface="Arial"/>
              </a:rPr>
              <a:t>ESB, SOA,</a:t>
            </a:r>
          </a:p>
          <a:p>
            <a:pPr algn="ctr"/>
            <a:r>
              <a:rPr lang="en-US" dirty="0" smtClean="0">
                <a:solidFill>
                  <a:srgbClr val="7F7F7F"/>
                </a:solidFill>
                <a:latin typeface="Arial"/>
                <a:cs typeface="Arial"/>
              </a:rPr>
              <a:t>App Servers,</a:t>
            </a:r>
          </a:p>
          <a:p>
            <a:pPr algn="ctr"/>
            <a:r>
              <a:rPr lang="en-US" dirty="0" smtClean="0">
                <a:solidFill>
                  <a:srgbClr val="7F7F7F"/>
                </a:solidFill>
                <a:latin typeface="Arial"/>
                <a:cs typeface="Arial"/>
              </a:rPr>
              <a:t>Databases</a:t>
            </a:r>
            <a:endParaRPr lang="en-US" dirty="0">
              <a:solidFill>
                <a:srgbClr val="7F7F7F"/>
              </a:solidFill>
              <a:latin typeface="Arial"/>
              <a:cs typeface="Arial"/>
            </a:endParaRPr>
          </a:p>
        </p:txBody>
      </p:sp>
      <p:cxnSp>
        <p:nvCxnSpPr>
          <p:cNvPr id="42" name="Straight Arrow Connector 41"/>
          <p:cNvCxnSpPr/>
          <p:nvPr/>
        </p:nvCxnSpPr>
        <p:spPr>
          <a:xfrm flipV="1">
            <a:off x="8728021" y="2419524"/>
            <a:ext cx="0" cy="2250468"/>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8728764" y="2425016"/>
            <a:ext cx="913448" cy="9627"/>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8728764" y="4660366"/>
            <a:ext cx="913448" cy="9627"/>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132330" y="3163349"/>
            <a:ext cx="744225" cy="558897"/>
            <a:chOff x="4547131" y="3072257"/>
            <a:chExt cx="558751" cy="558897"/>
          </a:xfrm>
        </p:grpSpPr>
        <p:pic>
          <p:nvPicPr>
            <p:cNvPr id="58" name="Picture 57"/>
            <p:cNvPicPr>
              <a:picLocks noChangeAspect="1"/>
            </p:cNvPicPr>
            <p:nvPr/>
          </p:nvPicPr>
          <p:blipFill>
            <a:blip r:embed="rId14"/>
            <a:stretch>
              <a:fillRect/>
            </a:stretch>
          </p:blipFill>
          <p:spPr>
            <a:xfrm flipH="1">
              <a:off x="4547131" y="3072257"/>
              <a:ext cx="558751" cy="558897"/>
            </a:xfrm>
            <a:prstGeom prst="rect">
              <a:avLst/>
            </a:prstGeom>
          </p:spPr>
        </p:pic>
        <p:pic>
          <p:nvPicPr>
            <p:cNvPr id="60" name="Picture 59"/>
            <p:cNvPicPr>
              <a:picLocks noChangeAspect="1"/>
            </p:cNvPicPr>
            <p:nvPr/>
          </p:nvPicPr>
          <p:blipFill>
            <a:blip r:embed="rId15"/>
            <a:stretch>
              <a:fillRect/>
            </a:stretch>
          </p:blipFill>
          <p:spPr>
            <a:xfrm>
              <a:off x="4618929" y="3133868"/>
              <a:ext cx="415154" cy="446801"/>
            </a:xfrm>
            <a:prstGeom prst="rect">
              <a:avLst/>
            </a:prstGeom>
          </p:spPr>
        </p:pic>
      </p:grpSp>
      <p:cxnSp>
        <p:nvCxnSpPr>
          <p:cNvPr id="40" name="Straight Arrow Connector 39"/>
          <p:cNvCxnSpPr/>
          <p:nvPr/>
        </p:nvCxnSpPr>
        <p:spPr>
          <a:xfrm flipH="1">
            <a:off x="4062324" y="1609556"/>
            <a:ext cx="10339" cy="3716923"/>
          </a:xfrm>
          <a:prstGeom prst="straightConnector1">
            <a:avLst/>
          </a:prstGeom>
          <a:ln w="34925" cmpd="sng">
            <a:solidFill>
              <a:srgbClr val="FF4300"/>
            </a:solidFill>
            <a:prstDash val="sysDot"/>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Elbow Connector 80"/>
          <p:cNvCxnSpPr/>
          <p:nvPr/>
        </p:nvCxnSpPr>
        <p:spPr>
          <a:xfrm flipH="1">
            <a:off x="2412272" y="4113773"/>
            <a:ext cx="1656385"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4" name="Elbow Connector 80"/>
          <p:cNvCxnSpPr/>
          <p:nvPr/>
        </p:nvCxnSpPr>
        <p:spPr>
          <a:xfrm flipH="1">
            <a:off x="2412272" y="2896277"/>
            <a:ext cx="1656385"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5" name="Elbow Connector 80"/>
          <p:cNvCxnSpPr/>
          <p:nvPr/>
        </p:nvCxnSpPr>
        <p:spPr>
          <a:xfrm flipH="1">
            <a:off x="2412272" y="1614766"/>
            <a:ext cx="1656385"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79" name="Text Placeholder 2"/>
          <p:cNvSpPr txBox="1">
            <a:spLocks/>
          </p:cNvSpPr>
          <p:nvPr/>
        </p:nvSpPr>
        <p:spPr>
          <a:xfrm flipH="1">
            <a:off x="784569" y="5893695"/>
            <a:ext cx="1644463" cy="411652"/>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b="1" dirty="0" smtClean="0">
                <a:solidFill>
                  <a:srgbClr val="686868"/>
                </a:solidFill>
                <a:latin typeface="+mj-lt"/>
                <a:cs typeface="ARS Maquette Pro Medium"/>
              </a:rPr>
              <a:t>Apps</a:t>
            </a:r>
            <a:endParaRPr lang="en-US" sz="1600" b="1" dirty="0">
              <a:solidFill>
                <a:srgbClr val="686868"/>
              </a:solidFill>
              <a:latin typeface="+mj-lt"/>
              <a:cs typeface="ARS Maquette Pro Medium"/>
            </a:endParaRPr>
          </a:p>
        </p:txBody>
      </p:sp>
      <p:sp>
        <p:nvSpPr>
          <p:cNvPr id="80" name="Text Placeholder 2"/>
          <p:cNvSpPr txBox="1">
            <a:spLocks/>
          </p:cNvSpPr>
          <p:nvPr/>
        </p:nvSpPr>
        <p:spPr>
          <a:xfrm flipH="1">
            <a:off x="9177571" y="5441659"/>
            <a:ext cx="3001729" cy="411652"/>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800" dirty="0" smtClean="0">
                <a:solidFill>
                  <a:srgbClr val="686868"/>
                </a:solidFill>
                <a:latin typeface="Arial"/>
                <a:cs typeface="Arial"/>
              </a:rPr>
              <a:t>Backend Services</a:t>
            </a:r>
            <a:endParaRPr lang="en-US" sz="1800" dirty="0">
              <a:solidFill>
                <a:srgbClr val="686868"/>
              </a:solidFill>
              <a:latin typeface="Arial"/>
              <a:cs typeface="Arial"/>
            </a:endParaRPr>
          </a:p>
        </p:txBody>
      </p:sp>
      <p:sp>
        <p:nvSpPr>
          <p:cNvPr id="59" name="Text Placeholder 2"/>
          <p:cNvSpPr txBox="1">
            <a:spLocks/>
          </p:cNvSpPr>
          <p:nvPr/>
        </p:nvSpPr>
        <p:spPr>
          <a:xfrm flipH="1">
            <a:off x="5176508" y="1124329"/>
            <a:ext cx="2632079" cy="617838"/>
          </a:xfrm>
          <a:prstGeom prst="rect">
            <a:avLst/>
          </a:prstGeom>
          <a:noFill/>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400" b="1" dirty="0" smtClean="0">
                <a:solidFill>
                  <a:schemeClr val="tx2"/>
                </a:solidFill>
                <a:latin typeface="+mj-lt"/>
                <a:cs typeface="Arial"/>
              </a:rPr>
              <a:t>Insights</a:t>
            </a:r>
          </a:p>
          <a:p>
            <a:pPr marL="0" indent="0" algn="ctr">
              <a:lnSpc>
                <a:spcPct val="70000"/>
              </a:lnSpc>
              <a:buNone/>
            </a:pPr>
            <a:r>
              <a:rPr lang="en-US" sz="1800" b="1" dirty="0" smtClean="0">
                <a:solidFill>
                  <a:schemeClr val="tx2"/>
                </a:solidFill>
                <a:latin typeface="+mj-lt"/>
                <a:cs typeface="Arial"/>
              </a:rPr>
              <a:t>Big Data</a:t>
            </a:r>
            <a:endParaRPr lang="en-US" sz="2400" b="1" dirty="0">
              <a:solidFill>
                <a:schemeClr val="tx2"/>
              </a:solidFill>
              <a:latin typeface="+mj-lt"/>
              <a:cs typeface="Arial"/>
            </a:endParaRPr>
          </a:p>
        </p:txBody>
      </p:sp>
      <p:sp>
        <p:nvSpPr>
          <p:cNvPr id="65" name="Text Placeholder 2"/>
          <p:cNvSpPr txBox="1">
            <a:spLocks/>
          </p:cNvSpPr>
          <p:nvPr/>
        </p:nvSpPr>
        <p:spPr>
          <a:xfrm flipH="1">
            <a:off x="5280919" y="5915274"/>
            <a:ext cx="2632079" cy="762017"/>
          </a:xfrm>
          <a:prstGeom prst="rect">
            <a:avLst/>
          </a:prstGeom>
          <a:noFill/>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2800" b="1" dirty="0" smtClean="0">
                <a:solidFill>
                  <a:schemeClr val="tx2"/>
                </a:solidFill>
                <a:latin typeface="+mj-lt"/>
                <a:cs typeface="Arial"/>
              </a:rPr>
              <a:t>Exchange</a:t>
            </a:r>
            <a:endParaRPr lang="en-US" sz="1600" b="1" dirty="0" smtClean="0">
              <a:solidFill>
                <a:schemeClr val="tx2"/>
              </a:solidFill>
              <a:latin typeface="+mj-lt"/>
              <a:cs typeface="Arial"/>
            </a:endParaRPr>
          </a:p>
          <a:p>
            <a:pPr marL="0" indent="0" algn="ctr">
              <a:lnSpc>
                <a:spcPct val="70000"/>
              </a:lnSpc>
              <a:buNone/>
            </a:pPr>
            <a:r>
              <a:rPr lang="en-US" sz="1800" b="1" dirty="0" smtClean="0">
                <a:solidFill>
                  <a:schemeClr val="tx2"/>
                </a:solidFill>
                <a:latin typeface="+mj-lt"/>
                <a:cs typeface="Arial"/>
              </a:rPr>
              <a:t>API Networks</a:t>
            </a:r>
            <a:endParaRPr lang="en-US" sz="2400" b="1" dirty="0">
              <a:solidFill>
                <a:schemeClr val="tx2"/>
              </a:solidFill>
              <a:latin typeface="+mj-lt"/>
              <a:cs typeface="Arial"/>
            </a:endParaRPr>
          </a:p>
        </p:txBody>
      </p:sp>
      <p:grpSp>
        <p:nvGrpSpPr>
          <p:cNvPr id="17" name="Group 16"/>
          <p:cNvGrpSpPr/>
          <p:nvPr/>
        </p:nvGrpSpPr>
        <p:grpSpPr>
          <a:xfrm>
            <a:off x="5880314" y="1794501"/>
            <a:ext cx="1272949" cy="955707"/>
            <a:chOff x="2946400" y="4098892"/>
            <a:chExt cx="955707" cy="955707"/>
          </a:xfrm>
        </p:grpSpPr>
        <p:pic>
          <p:nvPicPr>
            <p:cNvPr id="16" name="Picture 15"/>
            <p:cNvPicPr>
              <a:picLocks noChangeAspect="1"/>
            </p:cNvPicPr>
            <p:nvPr/>
          </p:nvPicPr>
          <p:blipFill>
            <a:blip r:embed="rId16">
              <a:duotone>
                <a:schemeClr val="accent3">
                  <a:shade val="45000"/>
                  <a:satMod val="135000"/>
                </a:schemeClr>
                <a:prstClr val="white"/>
              </a:duotone>
            </a:blip>
            <a:stretch>
              <a:fillRect/>
            </a:stretch>
          </p:blipFill>
          <p:spPr>
            <a:xfrm>
              <a:off x="2946400" y="4098892"/>
              <a:ext cx="955707" cy="955707"/>
            </a:xfrm>
            <a:prstGeom prst="rect">
              <a:avLst/>
            </a:prstGeom>
          </p:spPr>
        </p:pic>
        <p:pic>
          <p:nvPicPr>
            <p:cNvPr id="68" name="Picture 67" descr="red_graph.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17818" y="4342682"/>
              <a:ext cx="391193" cy="391193"/>
            </a:xfrm>
            <a:prstGeom prst="rect">
              <a:avLst/>
            </a:prstGeom>
          </p:spPr>
        </p:pic>
      </p:grpSp>
      <p:grpSp>
        <p:nvGrpSpPr>
          <p:cNvPr id="9" name="Group 8"/>
          <p:cNvGrpSpPr/>
          <p:nvPr/>
        </p:nvGrpSpPr>
        <p:grpSpPr>
          <a:xfrm>
            <a:off x="5948043" y="5170562"/>
            <a:ext cx="1113274" cy="835826"/>
            <a:chOff x="4462912" y="5094259"/>
            <a:chExt cx="835826" cy="835826"/>
          </a:xfrm>
        </p:grpSpPr>
        <p:grpSp>
          <p:nvGrpSpPr>
            <p:cNvPr id="18" name="Group 17"/>
            <p:cNvGrpSpPr/>
            <p:nvPr/>
          </p:nvGrpSpPr>
          <p:grpSpPr>
            <a:xfrm>
              <a:off x="4577942" y="5170562"/>
              <a:ext cx="680002" cy="702170"/>
              <a:chOff x="4468264" y="5302206"/>
              <a:chExt cx="749209" cy="773634"/>
            </a:xfrm>
          </p:grpSpPr>
          <p:pic>
            <p:nvPicPr>
              <p:cNvPr id="77" name="Picture 76"/>
              <p:cNvPicPr>
                <a:picLocks noChangeAspect="1"/>
              </p:cNvPicPr>
              <p:nvPr/>
            </p:nvPicPr>
            <p:blipFill>
              <a:blip r:embed="rId15">
                <a:duotone>
                  <a:prstClr val="black"/>
                  <a:schemeClr val="tx2">
                    <a:tint val="45000"/>
                    <a:satMod val="400000"/>
                  </a:schemeClr>
                </a:duotone>
              </a:blip>
              <a:stretch>
                <a:fillRect/>
              </a:stretch>
            </p:blipFill>
            <p:spPr>
              <a:xfrm>
                <a:off x="4468264" y="5302206"/>
                <a:ext cx="415154" cy="446801"/>
              </a:xfrm>
              <a:prstGeom prst="rect">
                <a:avLst/>
              </a:prstGeom>
            </p:spPr>
          </p:pic>
          <p:pic>
            <p:nvPicPr>
              <p:cNvPr id="78" name="Picture 77"/>
              <p:cNvPicPr>
                <a:picLocks noChangeAspect="1"/>
              </p:cNvPicPr>
              <p:nvPr/>
            </p:nvPicPr>
            <p:blipFill>
              <a:blip r:embed="rId15">
                <a:duotone>
                  <a:prstClr val="black"/>
                  <a:schemeClr val="accent5">
                    <a:tint val="45000"/>
                    <a:satMod val="400000"/>
                  </a:schemeClr>
                </a:duotone>
              </a:blip>
              <a:stretch>
                <a:fillRect/>
              </a:stretch>
            </p:blipFill>
            <p:spPr>
              <a:xfrm>
                <a:off x="4802319" y="5400929"/>
                <a:ext cx="415154" cy="446801"/>
              </a:xfrm>
              <a:prstGeom prst="rect">
                <a:avLst/>
              </a:prstGeom>
            </p:spPr>
          </p:pic>
          <p:pic>
            <p:nvPicPr>
              <p:cNvPr id="82" name="Picture 81"/>
              <p:cNvPicPr>
                <a:picLocks noChangeAspect="1"/>
              </p:cNvPicPr>
              <p:nvPr/>
            </p:nvPicPr>
            <p:blipFill>
              <a:blip r:embed="rId15">
                <a:duotone>
                  <a:prstClr val="black"/>
                  <a:schemeClr val="accent4">
                    <a:tint val="45000"/>
                    <a:satMod val="400000"/>
                  </a:schemeClr>
                </a:duotone>
              </a:blip>
              <a:stretch>
                <a:fillRect/>
              </a:stretch>
            </p:blipFill>
            <p:spPr>
              <a:xfrm>
                <a:off x="4532030" y="5629039"/>
                <a:ext cx="415154" cy="446801"/>
              </a:xfrm>
              <a:prstGeom prst="rect">
                <a:avLst/>
              </a:prstGeom>
            </p:spPr>
          </p:pic>
        </p:grpSp>
        <p:sp>
          <p:nvSpPr>
            <p:cNvPr id="3" name="Oval 2"/>
            <p:cNvSpPr/>
            <p:nvPr/>
          </p:nvSpPr>
          <p:spPr>
            <a:xfrm>
              <a:off x="4462912" y="5094259"/>
              <a:ext cx="835826" cy="835826"/>
            </a:xfrm>
            <a:prstGeom prst="ellipse">
              <a:avLst/>
            </a:prstGeom>
            <a:noFill/>
            <a:ln>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01303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297283"/>
            <a:ext cx="10961370" cy="674694"/>
          </a:xfrm>
        </p:spPr>
        <p:txBody>
          <a:bodyPr>
            <a:noAutofit/>
          </a:bodyPr>
          <a:lstStyle/>
          <a:p>
            <a:r>
              <a:rPr lang="en-IN" sz="2800" b="0" dirty="0"/>
              <a:t>Understanding APIs and API proxies</a:t>
            </a:r>
            <a:br>
              <a:rPr lang="en-IN" sz="2800" b="0" dirty="0"/>
            </a:br>
            <a:endParaRPr lang="en-IN" sz="2800" dirty="0"/>
          </a:p>
        </p:txBody>
      </p:sp>
      <p:sp>
        <p:nvSpPr>
          <p:cNvPr id="3" name="Content Placeholder 2"/>
          <p:cNvSpPr>
            <a:spLocks noGrp="1"/>
          </p:cNvSpPr>
          <p:nvPr>
            <p:ph idx="1"/>
          </p:nvPr>
        </p:nvSpPr>
        <p:spPr/>
        <p:txBody>
          <a:bodyPr>
            <a:normAutofit/>
          </a:bodyPr>
          <a:lstStyle/>
          <a:p>
            <a:r>
              <a:rPr lang="en-IN" sz="2800" dirty="0" err="1"/>
              <a:t>Apigee</a:t>
            </a:r>
            <a:r>
              <a:rPr lang="en-IN" sz="2800" dirty="0"/>
              <a:t> Edge lets you easily and quickly build RESTful APIs that can be consumed by app developers. </a:t>
            </a:r>
            <a:endParaRPr lang="en-IN" sz="2800" dirty="0" smtClean="0"/>
          </a:p>
          <a:p>
            <a:endParaRPr lang="en-IN" sz="2800" dirty="0"/>
          </a:p>
          <a:p>
            <a:r>
              <a:rPr lang="en-IN" sz="2800" dirty="0" smtClean="0"/>
              <a:t>You </a:t>
            </a:r>
            <a:r>
              <a:rPr lang="en-IN" sz="2800" dirty="0"/>
              <a:t>expose APIs on Edge by building API proxies that act as managed 'facades' for backend services.</a:t>
            </a:r>
          </a:p>
        </p:txBody>
      </p:sp>
      <p:sp>
        <p:nvSpPr>
          <p:cNvPr id="4" name="Slide Number Placeholder 3"/>
          <p:cNvSpPr>
            <a:spLocks noGrp="1"/>
          </p:cNvSpPr>
          <p:nvPr>
            <p:ph type="sldNum" sz="quarter" idx="4"/>
          </p:nvPr>
        </p:nvSpPr>
        <p:spPr/>
        <p:txBody>
          <a:bodyPr/>
          <a:lstStyle/>
          <a:p>
            <a:fld id="{B9CF2066-C172-C043-9656-E2597F9B5BE6}" type="slidenum">
              <a:rPr lang="en-US" smtClean="0"/>
              <a:pPr/>
              <a:t>81</a:t>
            </a:fld>
            <a:endParaRPr lang="en-US"/>
          </a:p>
        </p:txBody>
      </p:sp>
    </p:spTree>
    <p:extLst>
      <p:ext uri="{BB962C8B-B14F-4D97-AF65-F5344CB8AC3E}">
        <p14:creationId xmlns:p14="http://schemas.microsoft.com/office/powerpoint/2010/main" val="1948115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168"/>
            <a:ext cx="11113135" cy="928736"/>
          </a:xfrm>
        </p:spPr>
        <p:txBody>
          <a:bodyPr>
            <a:noAutofit/>
          </a:bodyPr>
          <a:lstStyle/>
          <a:p>
            <a:r>
              <a:rPr lang="en-IN" sz="2800" b="0" dirty="0"/>
              <a:t>Understanding APIs and API proxies</a:t>
            </a:r>
            <a:br>
              <a:rPr lang="en-IN" sz="2800" b="0" dirty="0"/>
            </a:br>
            <a:endParaRPr lang="en-IN" sz="2800"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82</a:t>
            </a:fld>
            <a:endParaRPr lang="en-US"/>
          </a:p>
        </p:txBody>
      </p:sp>
      <p:pic>
        <p:nvPicPr>
          <p:cNvPr id="5" name="Picture 4"/>
          <p:cNvPicPr>
            <a:picLocks noChangeAspect="1"/>
          </p:cNvPicPr>
          <p:nvPr/>
        </p:nvPicPr>
        <p:blipFill rotWithShape="1">
          <a:blip r:embed="rId2"/>
          <a:srcRect l="26848" t="42375" r="22470" b="18625"/>
          <a:stretch/>
        </p:blipFill>
        <p:spPr>
          <a:xfrm>
            <a:off x="749808" y="1719072"/>
            <a:ext cx="11082528" cy="4473938"/>
          </a:xfrm>
          <a:prstGeom prst="rect">
            <a:avLst/>
          </a:prstGeom>
        </p:spPr>
      </p:pic>
    </p:spTree>
    <p:extLst>
      <p:ext uri="{BB962C8B-B14F-4D97-AF65-F5344CB8AC3E}">
        <p14:creationId xmlns:p14="http://schemas.microsoft.com/office/powerpoint/2010/main" val="502912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661" y="128016"/>
            <a:ext cx="10961370" cy="883222"/>
          </a:xfrm>
        </p:spPr>
        <p:txBody>
          <a:bodyPr>
            <a:noAutofit/>
          </a:bodyPr>
          <a:lstStyle/>
          <a:p>
            <a:r>
              <a:rPr lang="en-IN" sz="2800" dirty="0"/>
              <a:t>What is an API?</a:t>
            </a:r>
            <a:br>
              <a:rPr lang="en-IN" sz="2800" dirty="0"/>
            </a:br>
            <a:endParaRPr lang="en-IN" sz="2800" dirty="0"/>
          </a:p>
        </p:txBody>
      </p:sp>
      <p:sp>
        <p:nvSpPr>
          <p:cNvPr id="3" name="Content Placeholder 2"/>
          <p:cNvSpPr>
            <a:spLocks noGrp="1"/>
          </p:cNvSpPr>
          <p:nvPr>
            <p:ph idx="1"/>
          </p:nvPr>
        </p:nvSpPr>
        <p:spPr/>
        <p:txBody>
          <a:bodyPr>
            <a:normAutofit/>
          </a:bodyPr>
          <a:lstStyle/>
          <a:p>
            <a:r>
              <a:rPr lang="en-IN" sz="2800" dirty="0"/>
              <a:t>An API is an architecture that makes it easy for one application to 'consume' capabilities or data from another application. </a:t>
            </a:r>
            <a:endParaRPr lang="en-IN" sz="2800" dirty="0" smtClean="0"/>
          </a:p>
          <a:p>
            <a:endParaRPr lang="en-IN" sz="2800" dirty="0" smtClean="0"/>
          </a:p>
          <a:p>
            <a:r>
              <a:rPr lang="en-IN" sz="2800" dirty="0" smtClean="0"/>
              <a:t>By </a:t>
            </a:r>
            <a:r>
              <a:rPr lang="en-IN" sz="2800" dirty="0"/>
              <a:t>defining stable, simplified entry points to application logic and data, APIs enable developers to easily access and reuse application logic built by other developers</a:t>
            </a:r>
            <a:r>
              <a:rPr lang="en-IN" sz="2800" dirty="0" smtClean="0"/>
              <a:t>.</a:t>
            </a:r>
          </a:p>
          <a:p>
            <a:endParaRPr lang="en-IN" sz="2800" dirty="0" smtClean="0"/>
          </a:p>
          <a:p>
            <a:r>
              <a:rPr lang="en-IN" sz="2800" dirty="0" smtClean="0"/>
              <a:t>In </a:t>
            </a:r>
            <a:r>
              <a:rPr lang="en-IN" sz="2800" dirty="0"/>
              <a:t>the case of 'Web APIs', that logic and data is exposed over the network.</a:t>
            </a:r>
          </a:p>
        </p:txBody>
      </p:sp>
      <p:sp>
        <p:nvSpPr>
          <p:cNvPr id="4" name="Slide Number Placeholder 3"/>
          <p:cNvSpPr>
            <a:spLocks noGrp="1"/>
          </p:cNvSpPr>
          <p:nvPr>
            <p:ph type="sldNum" sz="quarter" idx="4"/>
          </p:nvPr>
        </p:nvSpPr>
        <p:spPr/>
        <p:txBody>
          <a:bodyPr/>
          <a:lstStyle/>
          <a:p>
            <a:fld id="{B9CF2066-C172-C043-9656-E2597F9B5BE6}" type="slidenum">
              <a:rPr lang="en-US" smtClean="0"/>
              <a:pPr/>
              <a:t>83</a:t>
            </a:fld>
            <a:endParaRPr lang="en-US"/>
          </a:p>
        </p:txBody>
      </p:sp>
    </p:spTree>
    <p:extLst>
      <p:ext uri="{BB962C8B-B14F-4D97-AF65-F5344CB8AC3E}">
        <p14:creationId xmlns:p14="http://schemas.microsoft.com/office/powerpoint/2010/main" val="1248280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661" y="128016"/>
            <a:ext cx="10961370" cy="883222"/>
          </a:xfrm>
        </p:spPr>
        <p:txBody>
          <a:bodyPr>
            <a:noAutofit/>
          </a:bodyPr>
          <a:lstStyle/>
          <a:p>
            <a:r>
              <a:rPr lang="en-IN" sz="2800" dirty="0"/>
              <a:t>What is an API?</a:t>
            </a:r>
            <a:br>
              <a:rPr lang="en-IN" sz="2800" dirty="0"/>
            </a:br>
            <a:endParaRPr lang="en-IN" sz="2800" dirty="0"/>
          </a:p>
        </p:txBody>
      </p:sp>
      <p:sp>
        <p:nvSpPr>
          <p:cNvPr id="3" name="Content Placeholder 2"/>
          <p:cNvSpPr>
            <a:spLocks noGrp="1"/>
          </p:cNvSpPr>
          <p:nvPr>
            <p:ph idx="1"/>
          </p:nvPr>
        </p:nvSpPr>
        <p:spPr>
          <a:xfrm>
            <a:off x="310896" y="1243584"/>
            <a:ext cx="11631167" cy="5474553"/>
          </a:xfrm>
        </p:spPr>
        <p:txBody>
          <a:bodyPr>
            <a:normAutofit/>
          </a:bodyPr>
          <a:lstStyle/>
          <a:p>
            <a:r>
              <a:rPr lang="en-IN" sz="2800" dirty="0"/>
              <a:t>Since applications that consume APIs are sensitive to changes, APIs also imply a 'contract'. </a:t>
            </a:r>
            <a:endParaRPr lang="en-IN" sz="2800" dirty="0" smtClean="0"/>
          </a:p>
          <a:p>
            <a:endParaRPr lang="en-IN" sz="2800" dirty="0"/>
          </a:p>
          <a:p>
            <a:r>
              <a:rPr lang="en-IN" sz="2800" dirty="0" smtClean="0"/>
              <a:t>The </a:t>
            </a:r>
            <a:r>
              <a:rPr lang="en-IN" sz="2800" dirty="0"/>
              <a:t>contract provides some level of assurance that, over time, the API will change in a predictable manner</a:t>
            </a:r>
            <a:r>
              <a:rPr lang="en-IN" sz="2800" dirty="0" smtClean="0"/>
              <a:t>.</a:t>
            </a:r>
          </a:p>
          <a:p>
            <a:endParaRPr lang="en-IN" sz="2800" dirty="0"/>
          </a:p>
          <a:p>
            <a:r>
              <a:rPr lang="en-IN" sz="2800" dirty="0" err="1"/>
              <a:t>Apigee</a:t>
            </a:r>
            <a:r>
              <a:rPr lang="en-IN" sz="2800" dirty="0"/>
              <a:t> Edge enables you to build APIs and if you have APIs already, expose them directly, while adding a management and visibility layer. </a:t>
            </a:r>
            <a:endParaRPr lang="en-IN" sz="2800" dirty="0" smtClean="0"/>
          </a:p>
          <a:p>
            <a:endParaRPr lang="en-IN" sz="2800" dirty="0" smtClean="0"/>
          </a:p>
          <a:p>
            <a:r>
              <a:rPr lang="en-IN" sz="2800" dirty="0" smtClean="0"/>
              <a:t>If </a:t>
            </a:r>
            <a:r>
              <a:rPr lang="en-IN" sz="2800" dirty="0"/>
              <a:t>you have HTTP enabled services, such as SOA-based Web services, they can also be exposed as APIs via </a:t>
            </a:r>
            <a:r>
              <a:rPr lang="en-IN" sz="2800" dirty="0" err="1"/>
              <a:t>Apigee</a:t>
            </a:r>
            <a:r>
              <a:rPr lang="en-IN" sz="2800" dirty="0"/>
              <a:t> Edge.</a:t>
            </a:r>
          </a:p>
        </p:txBody>
      </p:sp>
      <p:sp>
        <p:nvSpPr>
          <p:cNvPr id="4" name="Slide Number Placeholder 3"/>
          <p:cNvSpPr>
            <a:spLocks noGrp="1"/>
          </p:cNvSpPr>
          <p:nvPr>
            <p:ph type="sldNum" sz="quarter" idx="4"/>
          </p:nvPr>
        </p:nvSpPr>
        <p:spPr/>
        <p:txBody>
          <a:bodyPr/>
          <a:lstStyle/>
          <a:p>
            <a:fld id="{B9CF2066-C172-C043-9656-E2597F9B5BE6}" type="slidenum">
              <a:rPr lang="en-US" smtClean="0"/>
              <a:pPr/>
              <a:t>84</a:t>
            </a:fld>
            <a:endParaRPr lang="en-US"/>
          </a:p>
        </p:txBody>
      </p:sp>
    </p:spTree>
    <p:extLst>
      <p:ext uri="{BB962C8B-B14F-4D97-AF65-F5344CB8AC3E}">
        <p14:creationId xmlns:p14="http://schemas.microsoft.com/office/powerpoint/2010/main" val="152486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0"/>
            <a:ext cx="10961370" cy="1129904"/>
          </a:xfrm>
        </p:spPr>
        <p:txBody>
          <a:bodyPr>
            <a:noAutofit/>
          </a:bodyPr>
          <a:lstStyle/>
          <a:p>
            <a:r>
              <a:rPr lang="en-IN" sz="2800" dirty="0" smtClean="0"/>
              <a:t>What is an API Proxy?</a:t>
            </a:r>
            <a:br>
              <a:rPr lang="en-IN" sz="2800" dirty="0" smtClean="0"/>
            </a:br>
            <a:endParaRPr lang="en-IN" sz="2800" dirty="0"/>
          </a:p>
        </p:txBody>
      </p:sp>
      <p:sp>
        <p:nvSpPr>
          <p:cNvPr id="3" name="Content Placeholder 2"/>
          <p:cNvSpPr>
            <a:spLocks noGrp="1"/>
          </p:cNvSpPr>
          <p:nvPr>
            <p:ph idx="1"/>
          </p:nvPr>
        </p:nvSpPr>
        <p:spPr/>
        <p:txBody>
          <a:bodyPr>
            <a:normAutofit/>
          </a:bodyPr>
          <a:lstStyle/>
          <a:p>
            <a:r>
              <a:rPr lang="en-IN" sz="2800" dirty="0"/>
              <a:t>You expose APIs on </a:t>
            </a:r>
            <a:r>
              <a:rPr lang="en-IN" sz="2800" dirty="0" err="1"/>
              <a:t>Apigee</a:t>
            </a:r>
            <a:r>
              <a:rPr lang="en-IN" sz="2800" dirty="0"/>
              <a:t> Edge by implementing </a:t>
            </a:r>
            <a:r>
              <a:rPr lang="en-IN" sz="2800" i="1" dirty="0"/>
              <a:t>API proxies</a:t>
            </a:r>
            <a:r>
              <a:rPr lang="en-IN" sz="2800" dirty="0" smtClean="0"/>
              <a:t>.</a:t>
            </a:r>
          </a:p>
          <a:p>
            <a:endParaRPr lang="en-IN" sz="2800" dirty="0" smtClean="0"/>
          </a:p>
          <a:p>
            <a:r>
              <a:rPr lang="en-IN" sz="2800" dirty="0" smtClean="0"/>
              <a:t> </a:t>
            </a:r>
            <a:r>
              <a:rPr lang="en-IN" sz="2800" dirty="0"/>
              <a:t>API proxies decouple the app-facing API from your backend services, shielding those apps from backend code changes. </a:t>
            </a:r>
            <a:endParaRPr lang="en-IN" sz="2800" dirty="0" smtClean="0"/>
          </a:p>
          <a:p>
            <a:endParaRPr lang="en-IN" sz="2800" dirty="0"/>
          </a:p>
          <a:p>
            <a:r>
              <a:rPr lang="en-IN" sz="2800" dirty="0" smtClean="0"/>
              <a:t>As </a:t>
            </a:r>
            <a:r>
              <a:rPr lang="en-IN" sz="2800" dirty="0"/>
              <a:t>you make backend changes to your services, apps continue to call the same API without any interruption.</a:t>
            </a:r>
          </a:p>
        </p:txBody>
      </p:sp>
      <p:sp>
        <p:nvSpPr>
          <p:cNvPr id="4" name="Slide Number Placeholder 3"/>
          <p:cNvSpPr>
            <a:spLocks noGrp="1"/>
          </p:cNvSpPr>
          <p:nvPr>
            <p:ph type="sldNum" sz="quarter" idx="4"/>
          </p:nvPr>
        </p:nvSpPr>
        <p:spPr/>
        <p:txBody>
          <a:bodyPr/>
          <a:lstStyle/>
          <a:p>
            <a:fld id="{B9CF2066-C172-C043-9656-E2597F9B5BE6}" type="slidenum">
              <a:rPr lang="en-US" smtClean="0"/>
              <a:pPr/>
              <a:t>85</a:t>
            </a:fld>
            <a:endParaRPr lang="en-US"/>
          </a:p>
        </p:txBody>
      </p:sp>
    </p:spTree>
    <p:extLst>
      <p:ext uri="{BB962C8B-B14F-4D97-AF65-F5344CB8AC3E}">
        <p14:creationId xmlns:p14="http://schemas.microsoft.com/office/powerpoint/2010/main" val="260806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146304"/>
            <a:ext cx="10961370" cy="823683"/>
          </a:xfrm>
        </p:spPr>
        <p:txBody>
          <a:bodyPr>
            <a:noAutofit/>
          </a:bodyPr>
          <a:lstStyle/>
          <a:p>
            <a:r>
              <a:rPr lang="en-IN" sz="2800" dirty="0"/>
              <a:t>What is a policy?</a:t>
            </a:r>
            <a:br>
              <a:rPr lang="en-IN" sz="2800" dirty="0"/>
            </a:br>
            <a:endParaRPr lang="en-IN" sz="2800" dirty="0"/>
          </a:p>
        </p:txBody>
      </p:sp>
      <p:sp>
        <p:nvSpPr>
          <p:cNvPr id="3" name="Content Placeholder 2"/>
          <p:cNvSpPr>
            <a:spLocks noGrp="1"/>
          </p:cNvSpPr>
          <p:nvPr>
            <p:ph idx="1"/>
          </p:nvPr>
        </p:nvSpPr>
        <p:spPr/>
        <p:txBody>
          <a:bodyPr>
            <a:noAutofit/>
          </a:bodyPr>
          <a:lstStyle/>
          <a:p>
            <a:r>
              <a:rPr lang="en-IN" sz="2800" b="1" dirty="0"/>
              <a:t>Edge enables you to control API </a:t>
            </a:r>
            <a:r>
              <a:rPr lang="en-IN" sz="2800" b="1" dirty="0" err="1"/>
              <a:t>behavior</a:t>
            </a:r>
            <a:r>
              <a:rPr lang="en-IN" sz="2800" b="1" dirty="0"/>
              <a:t> without writing any code by using </a:t>
            </a:r>
            <a:r>
              <a:rPr lang="en-IN" sz="2800" b="1" i="1" dirty="0"/>
              <a:t>policies</a:t>
            </a:r>
            <a:r>
              <a:rPr lang="en-IN" sz="2800" b="1" dirty="0" smtClean="0"/>
              <a:t>.</a:t>
            </a:r>
          </a:p>
          <a:p>
            <a:endParaRPr lang="en-IN" sz="2800" b="1" dirty="0"/>
          </a:p>
          <a:p>
            <a:r>
              <a:rPr lang="en-IN" sz="2800" b="1" dirty="0" smtClean="0"/>
              <a:t> </a:t>
            </a:r>
            <a:r>
              <a:rPr lang="en-IN" sz="2800" b="1" dirty="0"/>
              <a:t>A policy is like a module that implements a specific, limited management function as part of the proxy request/response flow. </a:t>
            </a:r>
            <a:endParaRPr lang="en-IN" sz="2800" b="1" dirty="0" smtClean="0"/>
          </a:p>
          <a:p>
            <a:endParaRPr lang="en-IN" sz="2800" b="1" dirty="0"/>
          </a:p>
          <a:p>
            <a:endParaRPr lang="en-IN" sz="2800" b="1"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86</a:t>
            </a:fld>
            <a:endParaRPr lang="en-US"/>
          </a:p>
        </p:txBody>
      </p:sp>
    </p:spTree>
    <p:extLst>
      <p:ext uri="{BB962C8B-B14F-4D97-AF65-F5344CB8AC3E}">
        <p14:creationId xmlns:p14="http://schemas.microsoft.com/office/powerpoint/2010/main" val="568902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146304"/>
            <a:ext cx="10961370" cy="823683"/>
          </a:xfrm>
        </p:spPr>
        <p:txBody>
          <a:bodyPr>
            <a:noAutofit/>
          </a:bodyPr>
          <a:lstStyle/>
          <a:p>
            <a:r>
              <a:rPr lang="en-IN" sz="2800" dirty="0"/>
              <a:t>What is a policy?</a:t>
            </a:r>
            <a:br>
              <a:rPr lang="en-IN" sz="2800" dirty="0"/>
            </a:br>
            <a:endParaRPr lang="en-IN" sz="2800" dirty="0"/>
          </a:p>
        </p:txBody>
      </p:sp>
      <p:sp>
        <p:nvSpPr>
          <p:cNvPr id="3" name="Content Placeholder 2"/>
          <p:cNvSpPr>
            <a:spLocks noGrp="1"/>
          </p:cNvSpPr>
          <p:nvPr>
            <p:ph idx="1"/>
          </p:nvPr>
        </p:nvSpPr>
        <p:spPr/>
        <p:txBody>
          <a:bodyPr>
            <a:noAutofit/>
          </a:bodyPr>
          <a:lstStyle/>
          <a:p>
            <a:r>
              <a:rPr lang="en-IN" sz="2800" dirty="0" smtClean="0"/>
              <a:t>Policies </a:t>
            </a:r>
            <a:r>
              <a:rPr lang="en-IN" sz="2800" dirty="0"/>
              <a:t>are designed to let you add common types of management capabilities to an API easily and reliably. </a:t>
            </a:r>
            <a:endParaRPr lang="en-IN" sz="2800" dirty="0" smtClean="0"/>
          </a:p>
          <a:p>
            <a:endParaRPr lang="en-IN" sz="2800" dirty="0"/>
          </a:p>
          <a:p>
            <a:r>
              <a:rPr lang="en-IN" sz="2800" dirty="0" smtClean="0"/>
              <a:t>Policies </a:t>
            </a:r>
            <a:r>
              <a:rPr lang="en-IN" sz="2800" dirty="0"/>
              <a:t>provide features like security, rate-limiting, transformation, and mediation capabilities, saving you from having to code and maintain this functionality on your own.  </a:t>
            </a:r>
            <a:endParaRPr lang="en-IN" sz="2800" b="1" dirty="0"/>
          </a:p>
          <a:p>
            <a:endParaRPr lang="en-IN" sz="2800" b="1"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87</a:t>
            </a:fld>
            <a:endParaRPr lang="en-US"/>
          </a:p>
        </p:txBody>
      </p:sp>
    </p:spTree>
    <p:extLst>
      <p:ext uri="{BB962C8B-B14F-4D97-AF65-F5344CB8AC3E}">
        <p14:creationId xmlns:p14="http://schemas.microsoft.com/office/powerpoint/2010/main" val="7192681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0"/>
            <a:ext cx="10961370" cy="1129904"/>
          </a:xfrm>
        </p:spPr>
        <p:txBody>
          <a:bodyPr>
            <a:noAutofit/>
          </a:bodyPr>
          <a:lstStyle/>
          <a:p>
            <a:r>
              <a:rPr lang="en-IN" sz="2800" dirty="0"/>
              <a:t>API proxy configuration</a:t>
            </a:r>
          </a:p>
        </p:txBody>
      </p:sp>
      <p:sp>
        <p:nvSpPr>
          <p:cNvPr id="3" name="Content Placeholder 2"/>
          <p:cNvSpPr>
            <a:spLocks noGrp="1"/>
          </p:cNvSpPr>
          <p:nvPr>
            <p:ph idx="1"/>
          </p:nvPr>
        </p:nvSpPr>
        <p:spPr>
          <a:xfrm>
            <a:off x="608965" y="1422748"/>
            <a:ext cx="10961370" cy="4930264"/>
          </a:xfrm>
        </p:spPr>
        <p:txBody>
          <a:bodyPr>
            <a:normAutofit fontScale="92500"/>
          </a:bodyPr>
          <a:lstStyle/>
          <a:p>
            <a:pPr marL="0" indent="0">
              <a:buNone/>
            </a:pPr>
            <a:r>
              <a:rPr lang="en-IN" sz="2800" b="1" dirty="0" err="1"/>
              <a:t>ProxyEndpoint</a:t>
            </a:r>
            <a:r>
              <a:rPr lang="en-IN" sz="2800" b="1" dirty="0"/>
              <a:t>:</a:t>
            </a:r>
            <a:r>
              <a:rPr lang="en-IN" sz="2800" dirty="0"/>
              <a:t> </a:t>
            </a:r>
            <a:endParaRPr lang="en-IN" sz="2800" dirty="0" smtClean="0"/>
          </a:p>
          <a:p>
            <a:r>
              <a:rPr lang="en-IN" sz="2800" dirty="0" smtClean="0"/>
              <a:t>Defines </a:t>
            </a:r>
            <a:r>
              <a:rPr lang="en-IN" sz="2800" dirty="0"/>
              <a:t>the way client apps consume your APIs. </a:t>
            </a:r>
            <a:endParaRPr lang="en-IN" sz="2800" dirty="0" smtClean="0"/>
          </a:p>
          <a:p>
            <a:endParaRPr lang="en-IN" sz="2800" dirty="0"/>
          </a:p>
          <a:p>
            <a:r>
              <a:rPr lang="en-IN" sz="2800" dirty="0" smtClean="0"/>
              <a:t>You </a:t>
            </a:r>
            <a:r>
              <a:rPr lang="en-IN" sz="2800" dirty="0"/>
              <a:t>configure the </a:t>
            </a:r>
            <a:r>
              <a:rPr lang="en-IN" sz="2800" dirty="0" err="1"/>
              <a:t>ProxyEndpoint</a:t>
            </a:r>
            <a:r>
              <a:rPr lang="en-IN" sz="2800" dirty="0"/>
              <a:t> to define the URL of your API proxy. </a:t>
            </a:r>
            <a:endParaRPr lang="en-IN" sz="2800" dirty="0" smtClean="0"/>
          </a:p>
          <a:p>
            <a:endParaRPr lang="en-IN" sz="2800" dirty="0"/>
          </a:p>
          <a:p>
            <a:r>
              <a:rPr lang="en-IN" sz="2800" dirty="0" smtClean="0"/>
              <a:t>The </a:t>
            </a:r>
            <a:r>
              <a:rPr lang="en-IN" sz="2800" dirty="0"/>
              <a:t>proxy endpoint also determines whether apps access the API proxy over HTTP or HTTPS. </a:t>
            </a:r>
            <a:endParaRPr lang="en-IN" sz="2800" dirty="0" smtClean="0"/>
          </a:p>
          <a:p>
            <a:endParaRPr lang="en-IN" sz="2800" dirty="0"/>
          </a:p>
          <a:p>
            <a:r>
              <a:rPr lang="en-IN" sz="2800" dirty="0" smtClean="0"/>
              <a:t>You </a:t>
            </a:r>
            <a:r>
              <a:rPr lang="en-IN" sz="2800" dirty="0"/>
              <a:t>usually attach </a:t>
            </a:r>
            <a:r>
              <a:rPr lang="en-IN" sz="2800" i="1" dirty="0"/>
              <a:t>policies</a:t>
            </a:r>
            <a:r>
              <a:rPr lang="en-IN" sz="2800" dirty="0"/>
              <a:t> to the </a:t>
            </a:r>
            <a:r>
              <a:rPr lang="en-IN" sz="2800" dirty="0" err="1"/>
              <a:t>ProxyEndpoint</a:t>
            </a:r>
            <a:r>
              <a:rPr lang="en-IN" sz="2800" dirty="0"/>
              <a:t> to enforce security, quota checks, and other types of access control and rate-limiting.</a:t>
            </a:r>
          </a:p>
        </p:txBody>
      </p:sp>
      <p:sp>
        <p:nvSpPr>
          <p:cNvPr id="4" name="Slide Number Placeholder 3"/>
          <p:cNvSpPr>
            <a:spLocks noGrp="1"/>
          </p:cNvSpPr>
          <p:nvPr>
            <p:ph type="sldNum" sz="quarter" idx="4"/>
          </p:nvPr>
        </p:nvSpPr>
        <p:spPr/>
        <p:txBody>
          <a:bodyPr/>
          <a:lstStyle/>
          <a:p>
            <a:fld id="{B9CF2066-C172-C043-9656-E2597F9B5BE6}" type="slidenum">
              <a:rPr lang="en-US" smtClean="0"/>
              <a:pPr/>
              <a:t>88</a:t>
            </a:fld>
            <a:endParaRPr lang="en-US"/>
          </a:p>
        </p:txBody>
      </p:sp>
    </p:spTree>
    <p:extLst>
      <p:ext uri="{BB962C8B-B14F-4D97-AF65-F5344CB8AC3E}">
        <p14:creationId xmlns:p14="http://schemas.microsoft.com/office/powerpoint/2010/main" val="3163105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65" y="0"/>
            <a:ext cx="10961370" cy="1129904"/>
          </a:xfrm>
        </p:spPr>
        <p:txBody>
          <a:bodyPr>
            <a:noAutofit/>
          </a:bodyPr>
          <a:lstStyle/>
          <a:p>
            <a:r>
              <a:rPr lang="en-IN" sz="2800" dirty="0"/>
              <a:t>API proxy configuration</a:t>
            </a:r>
          </a:p>
        </p:txBody>
      </p:sp>
      <p:sp>
        <p:nvSpPr>
          <p:cNvPr id="3" name="Content Placeholder 2"/>
          <p:cNvSpPr>
            <a:spLocks noGrp="1"/>
          </p:cNvSpPr>
          <p:nvPr>
            <p:ph idx="1"/>
          </p:nvPr>
        </p:nvSpPr>
        <p:spPr>
          <a:xfrm>
            <a:off x="608965" y="1422748"/>
            <a:ext cx="10961370" cy="4930264"/>
          </a:xfrm>
        </p:spPr>
        <p:txBody>
          <a:bodyPr>
            <a:normAutofit lnSpcReduction="10000"/>
          </a:bodyPr>
          <a:lstStyle/>
          <a:p>
            <a:pPr marL="0" indent="0">
              <a:buNone/>
            </a:pPr>
            <a:r>
              <a:rPr lang="en-IN" sz="2800" b="1" dirty="0" err="1"/>
              <a:t>TargetEndpoint</a:t>
            </a:r>
            <a:r>
              <a:rPr lang="en-IN" sz="2800" b="1" dirty="0"/>
              <a:t>:</a:t>
            </a:r>
            <a:r>
              <a:rPr lang="en-IN" sz="2800" dirty="0"/>
              <a:t> </a:t>
            </a:r>
            <a:endParaRPr lang="en-IN" sz="2800" dirty="0" smtClean="0"/>
          </a:p>
          <a:p>
            <a:r>
              <a:rPr lang="en-IN" sz="2800" dirty="0" smtClean="0"/>
              <a:t>Defines </a:t>
            </a:r>
            <a:r>
              <a:rPr lang="en-IN" sz="2800" dirty="0"/>
              <a:t>the way the API proxy interacts with your backend services. </a:t>
            </a:r>
            <a:endParaRPr lang="en-IN" sz="2800" dirty="0" smtClean="0"/>
          </a:p>
          <a:p>
            <a:endParaRPr lang="en-IN" sz="2800" dirty="0" smtClean="0"/>
          </a:p>
          <a:p>
            <a:r>
              <a:rPr lang="en-IN" sz="2800" dirty="0" smtClean="0"/>
              <a:t>You </a:t>
            </a:r>
            <a:r>
              <a:rPr lang="en-IN" sz="2800" dirty="0"/>
              <a:t>configure the </a:t>
            </a:r>
            <a:r>
              <a:rPr lang="en-IN" sz="2800" dirty="0" err="1"/>
              <a:t>TargetEndpoint</a:t>
            </a:r>
            <a:r>
              <a:rPr lang="en-IN" sz="2800" dirty="0"/>
              <a:t> to forward requests to the proper backend service, including defining any security settings, HTTP or HTTPS protocol, and other connection information. </a:t>
            </a:r>
            <a:endParaRPr lang="en-IN" sz="2800" dirty="0" smtClean="0"/>
          </a:p>
          <a:p>
            <a:endParaRPr lang="en-IN" sz="2800" dirty="0"/>
          </a:p>
          <a:p>
            <a:r>
              <a:rPr lang="en-IN" sz="2800" dirty="0" smtClean="0"/>
              <a:t>You </a:t>
            </a:r>
            <a:r>
              <a:rPr lang="en-IN" sz="2800" dirty="0"/>
              <a:t>can attach </a:t>
            </a:r>
            <a:r>
              <a:rPr lang="en-IN" sz="2800" i="1" dirty="0"/>
              <a:t>policies</a:t>
            </a:r>
            <a:r>
              <a:rPr lang="en-IN" sz="2800" dirty="0"/>
              <a:t> to the </a:t>
            </a:r>
            <a:r>
              <a:rPr lang="en-IN" sz="2800" dirty="0" err="1"/>
              <a:t>TargetEndpoint</a:t>
            </a:r>
            <a:r>
              <a:rPr lang="en-IN" sz="2800" dirty="0"/>
              <a:t> to ensure that response messages are properly formatted for the app that made the initial request.</a:t>
            </a:r>
          </a:p>
        </p:txBody>
      </p:sp>
      <p:sp>
        <p:nvSpPr>
          <p:cNvPr id="4" name="Slide Number Placeholder 3"/>
          <p:cNvSpPr>
            <a:spLocks noGrp="1"/>
          </p:cNvSpPr>
          <p:nvPr>
            <p:ph type="sldNum" sz="quarter" idx="4"/>
          </p:nvPr>
        </p:nvSpPr>
        <p:spPr/>
        <p:txBody>
          <a:bodyPr/>
          <a:lstStyle/>
          <a:p>
            <a:fld id="{B9CF2066-C172-C043-9656-E2597F9B5BE6}" type="slidenum">
              <a:rPr lang="en-US" smtClean="0"/>
              <a:pPr/>
              <a:t>89</a:t>
            </a:fld>
            <a:endParaRPr lang="en-US"/>
          </a:p>
        </p:txBody>
      </p:sp>
    </p:spTree>
    <p:extLst>
      <p:ext uri="{BB962C8B-B14F-4D97-AF65-F5344CB8AC3E}">
        <p14:creationId xmlns:p14="http://schemas.microsoft.com/office/powerpoint/2010/main" val="234965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3058" name="Straight Arrow Connector 75"/>
          <p:cNvCxnSpPr>
            <a:cxnSpLocks noChangeShapeType="1"/>
          </p:cNvCxnSpPr>
          <p:nvPr/>
        </p:nvCxnSpPr>
        <p:spPr bwMode="auto">
          <a:xfrm flipV="1">
            <a:off x="2830513" y="2652714"/>
            <a:ext cx="0" cy="706437"/>
          </a:xfrm>
          <a:prstGeom prst="straightConnector1">
            <a:avLst/>
          </a:prstGeom>
          <a:noFill/>
          <a:ln w="9525" algn="ctr">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sp>
        <p:nvSpPr>
          <p:cNvPr id="173059" name="Title 1"/>
          <p:cNvSpPr>
            <a:spLocks noGrp="1"/>
          </p:cNvSpPr>
          <p:nvPr>
            <p:ph type="title" idx="4294967295"/>
          </p:nvPr>
        </p:nvSpPr>
        <p:spPr>
          <a:xfrm>
            <a:off x="1978026" y="609601"/>
            <a:ext cx="8278813" cy="709613"/>
          </a:xfrm>
        </p:spPr>
        <p:txBody>
          <a:bodyPr vert="horz" lIns="91440" tIns="45720" rIns="91440" bIns="45720" rtlCol="0" anchor="ctr">
            <a:normAutofit/>
          </a:bodyPr>
          <a:lstStyle/>
          <a:p>
            <a:r>
              <a:rPr lang="en-US" altLang="en-US" dirty="0" smtClean="0"/>
              <a:t>The way we work and reach customers is evolving</a:t>
            </a:r>
          </a:p>
        </p:txBody>
      </p:sp>
      <p:sp>
        <p:nvSpPr>
          <p:cNvPr id="173060" name="Slide Number Placeholder 2"/>
          <p:cNvSpPr txBox="1">
            <a:spLocks noGrp="1"/>
          </p:cNvSpPr>
          <p:nvPr/>
        </p:nvSpPr>
        <p:spPr bwMode="black">
          <a:xfrm>
            <a:off x="1700213" y="6537325"/>
            <a:ext cx="3667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fld id="{6A1EA1F0-181B-4658-8319-5A683BC0DE13}" type="slidenum">
              <a:rPr lang="en-US" altLang="en-US" b="0">
                <a:solidFill>
                  <a:srgbClr val="000000"/>
                </a:solidFill>
                <a:latin typeface="Arial" panose="020B0604020202020204" pitchFamily="34" charset="0"/>
                <a:cs typeface="Arial" panose="020B0604020202020204" pitchFamily="34" charset="0"/>
              </a:rPr>
              <a:pPr eaLnBrk="1" hangingPunct="1"/>
              <a:t>9</a:t>
            </a:fld>
            <a:endParaRPr lang="en-US" altLang="en-US" b="0">
              <a:solidFill>
                <a:srgbClr val="000000"/>
              </a:solidFill>
              <a:latin typeface="Arial" panose="020B0604020202020204" pitchFamily="34" charset="0"/>
              <a:cs typeface="Arial" panose="020B0604020202020204" pitchFamily="34" charset="0"/>
            </a:endParaRPr>
          </a:p>
        </p:txBody>
      </p:sp>
      <p:sp>
        <p:nvSpPr>
          <p:cNvPr id="173061" name="TextBox 2"/>
          <p:cNvSpPr txBox="1">
            <a:spLocks noChangeArrowheads="1"/>
          </p:cNvSpPr>
          <p:nvPr/>
        </p:nvSpPr>
        <p:spPr bwMode="auto">
          <a:xfrm>
            <a:off x="2249489" y="1212851"/>
            <a:ext cx="1189037"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b="0">
                <a:latin typeface="Arial" panose="020B0604020202020204" pitchFamily="34" charset="0"/>
                <a:cs typeface="Arial" panose="020B0604020202020204" pitchFamily="34" charset="0"/>
              </a:rPr>
              <a:t>Websites</a:t>
            </a:r>
          </a:p>
        </p:txBody>
      </p:sp>
      <p:sp>
        <p:nvSpPr>
          <p:cNvPr id="173062" name="TextBox 49"/>
          <p:cNvSpPr txBox="1">
            <a:spLocks noChangeArrowheads="1"/>
          </p:cNvSpPr>
          <p:nvPr/>
        </p:nvSpPr>
        <p:spPr bwMode="auto">
          <a:xfrm>
            <a:off x="4418014" y="2994026"/>
            <a:ext cx="1366837"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b="0">
                <a:latin typeface="Arial" panose="020B0604020202020204" pitchFamily="34" charset="0"/>
                <a:cs typeface="Arial" panose="020B0604020202020204" pitchFamily="34" charset="0"/>
              </a:rPr>
              <a:t>Connected Appliances</a:t>
            </a:r>
          </a:p>
        </p:txBody>
      </p:sp>
      <p:sp>
        <p:nvSpPr>
          <p:cNvPr id="173063" name="TextBox 50"/>
          <p:cNvSpPr txBox="1">
            <a:spLocks noChangeArrowheads="1"/>
          </p:cNvSpPr>
          <p:nvPr/>
        </p:nvSpPr>
        <p:spPr bwMode="auto">
          <a:xfrm>
            <a:off x="5383214" y="1749426"/>
            <a:ext cx="136842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b="0">
                <a:latin typeface="Arial" panose="020B0604020202020204" pitchFamily="34" charset="0"/>
                <a:cs typeface="Arial" panose="020B0604020202020204" pitchFamily="34" charset="0"/>
              </a:rPr>
              <a:t>Partners</a:t>
            </a:r>
          </a:p>
        </p:txBody>
      </p:sp>
      <p:sp>
        <p:nvSpPr>
          <p:cNvPr id="173064" name="TextBox 51"/>
          <p:cNvSpPr txBox="1">
            <a:spLocks noChangeArrowheads="1"/>
          </p:cNvSpPr>
          <p:nvPr/>
        </p:nvSpPr>
        <p:spPr bwMode="auto">
          <a:xfrm>
            <a:off x="8154989" y="1751013"/>
            <a:ext cx="1366837"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b="0">
                <a:latin typeface="Arial" panose="020B0604020202020204" pitchFamily="34" charset="0"/>
                <a:cs typeface="Arial" panose="020B0604020202020204" pitchFamily="34" charset="0"/>
              </a:rPr>
              <a:t>Websites</a:t>
            </a:r>
          </a:p>
        </p:txBody>
      </p:sp>
      <p:sp>
        <p:nvSpPr>
          <p:cNvPr id="173065" name="TextBox 52"/>
          <p:cNvSpPr txBox="1">
            <a:spLocks noChangeArrowheads="1"/>
          </p:cNvSpPr>
          <p:nvPr/>
        </p:nvSpPr>
        <p:spPr bwMode="auto">
          <a:xfrm>
            <a:off x="5389564" y="5780088"/>
            <a:ext cx="13684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b="0">
                <a:latin typeface="Arial" panose="020B0604020202020204" pitchFamily="34" charset="0"/>
                <a:cs typeface="Arial" panose="020B0604020202020204" pitchFamily="34" charset="0"/>
              </a:rPr>
              <a:t>Internet TVs</a:t>
            </a:r>
          </a:p>
        </p:txBody>
      </p:sp>
      <p:sp>
        <p:nvSpPr>
          <p:cNvPr id="173066" name="TextBox 53"/>
          <p:cNvSpPr txBox="1">
            <a:spLocks noChangeArrowheads="1"/>
          </p:cNvSpPr>
          <p:nvPr/>
        </p:nvSpPr>
        <p:spPr bwMode="auto">
          <a:xfrm>
            <a:off x="8164514" y="5795963"/>
            <a:ext cx="136842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b="0">
                <a:latin typeface="Arial" panose="020B0604020202020204" pitchFamily="34" charset="0"/>
                <a:cs typeface="Arial" panose="020B0604020202020204" pitchFamily="34" charset="0"/>
              </a:rPr>
              <a:t>Smartphones</a:t>
            </a:r>
          </a:p>
        </p:txBody>
      </p:sp>
      <p:sp>
        <p:nvSpPr>
          <p:cNvPr id="173067" name="TextBox 54"/>
          <p:cNvSpPr txBox="1">
            <a:spLocks noChangeArrowheads="1"/>
          </p:cNvSpPr>
          <p:nvPr/>
        </p:nvSpPr>
        <p:spPr bwMode="auto">
          <a:xfrm>
            <a:off x="6772275" y="6462713"/>
            <a:ext cx="1366838"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b="0">
                <a:latin typeface="Arial" panose="020B0604020202020204" pitchFamily="34" charset="0"/>
                <a:cs typeface="Arial" panose="020B0604020202020204" pitchFamily="34" charset="0"/>
              </a:rPr>
              <a:t>Tablets</a:t>
            </a:r>
          </a:p>
        </p:txBody>
      </p:sp>
      <p:sp>
        <p:nvSpPr>
          <p:cNvPr id="173068" name="TextBox 55"/>
          <p:cNvSpPr txBox="1">
            <a:spLocks noChangeArrowheads="1"/>
          </p:cNvSpPr>
          <p:nvPr/>
        </p:nvSpPr>
        <p:spPr bwMode="auto">
          <a:xfrm>
            <a:off x="9213851" y="2982913"/>
            <a:ext cx="12541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b="0">
                <a:latin typeface="Arial" panose="020B0604020202020204" pitchFamily="34" charset="0"/>
                <a:cs typeface="Arial" panose="020B0604020202020204" pitchFamily="34" charset="0"/>
              </a:rPr>
              <a:t>Game Consoles</a:t>
            </a:r>
          </a:p>
        </p:txBody>
      </p:sp>
      <p:sp>
        <p:nvSpPr>
          <p:cNvPr id="173069" name="TextBox 56"/>
          <p:cNvSpPr txBox="1">
            <a:spLocks noChangeArrowheads="1"/>
          </p:cNvSpPr>
          <p:nvPr/>
        </p:nvSpPr>
        <p:spPr bwMode="auto">
          <a:xfrm>
            <a:off x="6772275" y="1141413"/>
            <a:ext cx="1366838"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b="0">
                <a:latin typeface="Arial" panose="020B0604020202020204" pitchFamily="34" charset="0"/>
                <a:cs typeface="Arial" panose="020B0604020202020204" pitchFamily="34" charset="0"/>
              </a:rPr>
              <a:t>Connected Cars</a:t>
            </a:r>
          </a:p>
        </p:txBody>
      </p:sp>
      <p:cxnSp>
        <p:nvCxnSpPr>
          <p:cNvPr id="173070" name="Straight Arrow Connector 4"/>
          <p:cNvCxnSpPr>
            <a:cxnSpLocks noChangeShapeType="1"/>
          </p:cNvCxnSpPr>
          <p:nvPr/>
        </p:nvCxnSpPr>
        <p:spPr bwMode="auto">
          <a:xfrm flipV="1">
            <a:off x="7461250" y="2587626"/>
            <a:ext cx="0" cy="708025"/>
          </a:xfrm>
          <a:prstGeom prst="straightConnector1">
            <a:avLst/>
          </a:prstGeom>
          <a:noFill/>
          <a:ln w="9525" algn="ctr">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cxnSp>
        <p:nvCxnSpPr>
          <p:cNvPr id="173071" name="Straight Arrow Connector 59"/>
          <p:cNvCxnSpPr>
            <a:cxnSpLocks noChangeShapeType="1"/>
          </p:cNvCxnSpPr>
          <p:nvPr/>
        </p:nvCxnSpPr>
        <p:spPr bwMode="auto">
          <a:xfrm>
            <a:off x="7450138" y="4371976"/>
            <a:ext cx="0" cy="862013"/>
          </a:xfrm>
          <a:prstGeom prst="straightConnector1">
            <a:avLst/>
          </a:prstGeom>
          <a:noFill/>
          <a:ln w="9525" algn="ctr">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cxnSp>
        <p:nvCxnSpPr>
          <p:cNvPr id="173072" name="Straight Arrow Connector 61"/>
          <p:cNvCxnSpPr>
            <a:cxnSpLocks noChangeShapeType="1"/>
          </p:cNvCxnSpPr>
          <p:nvPr/>
        </p:nvCxnSpPr>
        <p:spPr bwMode="auto">
          <a:xfrm flipH="1">
            <a:off x="6173788" y="3932238"/>
            <a:ext cx="830262" cy="0"/>
          </a:xfrm>
          <a:prstGeom prst="straightConnector1">
            <a:avLst/>
          </a:prstGeom>
          <a:noFill/>
          <a:ln w="9525" algn="ctr">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cxnSp>
        <p:nvCxnSpPr>
          <p:cNvPr id="173073" name="Straight Arrow Connector 63"/>
          <p:cNvCxnSpPr>
            <a:cxnSpLocks noChangeShapeType="1"/>
          </p:cNvCxnSpPr>
          <p:nvPr/>
        </p:nvCxnSpPr>
        <p:spPr bwMode="auto">
          <a:xfrm>
            <a:off x="7924800" y="3924300"/>
            <a:ext cx="808038" cy="0"/>
          </a:xfrm>
          <a:prstGeom prst="straightConnector1">
            <a:avLst/>
          </a:prstGeom>
          <a:noFill/>
          <a:ln w="9525" algn="ctr">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cxnSp>
        <p:nvCxnSpPr>
          <p:cNvPr id="173074" name="Straight Arrow Connector 66"/>
          <p:cNvCxnSpPr>
            <a:cxnSpLocks noChangeShapeType="1"/>
          </p:cNvCxnSpPr>
          <p:nvPr/>
        </p:nvCxnSpPr>
        <p:spPr bwMode="auto">
          <a:xfrm flipH="1" flipV="1">
            <a:off x="6526214" y="2994025"/>
            <a:ext cx="566737" cy="465138"/>
          </a:xfrm>
          <a:prstGeom prst="straightConnector1">
            <a:avLst/>
          </a:prstGeom>
          <a:noFill/>
          <a:ln w="9525" algn="ctr">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cxnSp>
        <p:nvCxnSpPr>
          <p:cNvPr id="173075" name="Straight Arrow Connector 69"/>
          <p:cNvCxnSpPr>
            <a:cxnSpLocks noChangeShapeType="1"/>
          </p:cNvCxnSpPr>
          <p:nvPr/>
        </p:nvCxnSpPr>
        <p:spPr bwMode="auto">
          <a:xfrm flipV="1">
            <a:off x="7826376" y="3028950"/>
            <a:ext cx="595313" cy="465138"/>
          </a:xfrm>
          <a:prstGeom prst="straightConnector1">
            <a:avLst/>
          </a:prstGeom>
          <a:noFill/>
          <a:ln w="9525" algn="ctr">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cxnSp>
        <p:nvCxnSpPr>
          <p:cNvPr id="173076" name="Straight Arrow Connector 71"/>
          <p:cNvCxnSpPr>
            <a:cxnSpLocks noChangeShapeType="1"/>
          </p:cNvCxnSpPr>
          <p:nvPr/>
        </p:nvCxnSpPr>
        <p:spPr bwMode="auto">
          <a:xfrm flipH="1">
            <a:off x="6526213" y="4246563"/>
            <a:ext cx="609600" cy="557212"/>
          </a:xfrm>
          <a:prstGeom prst="straightConnector1">
            <a:avLst/>
          </a:prstGeom>
          <a:noFill/>
          <a:ln w="9525" algn="ctr">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cxnSp>
        <p:nvCxnSpPr>
          <p:cNvPr id="173077" name="Straight Arrow Connector 73"/>
          <p:cNvCxnSpPr>
            <a:cxnSpLocks noChangeShapeType="1"/>
          </p:cNvCxnSpPr>
          <p:nvPr/>
        </p:nvCxnSpPr>
        <p:spPr bwMode="auto">
          <a:xfrm>
            <a:off x="7735888" y="4229101"/>
            <a:ext cx="685800" cy="555625"/>
          </a:xfrm>
          <a:prstGeom prst="straightConnector1">
            <a:avLst/>
          </a:prstGeom>
          <a:noFill/>
          <a:ln w="9525" algn="ctr">
            <a:solidFill>
              <a:schemeClr val="bg2"/>
            </a:solidFill>
            <a:prstDash val="sysDash"/>
            <a:round/>
            <a:headEnd/>
            <a:tailEnd type="triangle" w="med" len="med"/>
          </a:ln>
          <a:extLst>
            <a:ext uri="{909E8E84-426E-40DD-AFC4-6F175D3DCCD1}">
              <a14:hiddenFill xmlns:a14="http://schemas.microsoft.com/office/drawing/2010/main">
                <a:noFill/>
              </a14:hiddenFill>
            </a:ext>
          </a:extLst>
        </p:spPr>
      </p:cxnSp>
      <p:sp>
        <p:nvSpPr>
          <p:cNvPr id="173078" name="TextBox 13"/>
          <p:cNvSpPr txBox="1">
            <a:spLocks noChangeArrowheads="1"/>
          </p:cNvSpPr>
          <p:nvPr/>
        </p:nvSpPr>
        <p:spPr bwMode="auto">
          <a:xfrm>
            <a:off x="1882775" y="4843463"/>
            <a:ext cx="19002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400">
                <a:latin typeface="Arial" panose="020B0604020202020204" pitchFamily="34" charset="0"/>
                <a:cs typeface="Arial" panose="020B0604020202020204" pitchFamily="34" charset="0"/>
              </a:rPr>
              <a:t>Millions 1993 - 2000</a:t>
            </a:r>
          </a:p>
        </p:txBody>
      </p:sp>
      <p:sp>
        <p:nvSpPr>
          <p:cNvPr id="173079" name="TextBox 77"/>
          <p:cNvSpPr txBox="1">
            <a:spLocks noChangeArrowheads="1"/>
          </p:cNvSpPr>
          <p:nvPr/>
        </p:nvSpPr>
        <p:spPr bwMode="auto">
          <a:xfrm>
            <a:off x="6707188" y="4837114"/>
            <a:ext cx="1485900" cy="287337"/>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400">
                <a:latin typeface="Arial" panose="020B0604020202020204" pitchFamily="34" charset="0"/>
                <a:cs typeface="Arial" panose="020B0604020202020204" pitchFamily="34" charset="0"/>
              </a:rPr>
              <a:t>Trillions 2013+</a:t>
            </a:r>
          </a:p>
        </p:txBody>
      </p:sp>
      <p:sp>
        <p:nvSpPr>
          <p:cNvPr id="173080" name="TextBox 78"/>
          <p:cNvSpPr txBox="1">
            <a:spLocks noChangeArrowheads="1"/>
          </p:cNvSpPr>
          <p:nvPr/>
        </p:nvSpPr>
        <p:spPr bwMode="auto">
          <a:xfrm>
            <a:off x="6910388" y="2744788"/>
            <a:ext cx="1109662" cy="2857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400">
                <a:latin typeface="Arial" panose="020B0604020202020204" pitchFamily="34" charset="0"/>
                <a:cs typeface="Arial" panose="020B0604020202020204" pitchFamily="34" charset="0"/>
              </a:rPr>
              <a:t>APIs</a:t>
            </a:r>
          </a:p>
        </p:txBody>
      </p:sp>
      <p:sp>
        <p:nvSpPr>
          <p:cNvPr id="173081" name="Right Arrow 15"/>
          <p:cNvSpPr>
            <a:spLocks noChangeArrowheads="1"/>
          </p:cNvSpPr>
          <p:nvPr/>
        </p:nvSpPr>
        <p:spPr bwMode="auto">
          <a:xfrm>
            <a:off x="3803651" y="2760664"/>
            <a:ext cx="1020763" cy="2295525"/>
          </a:xfrm>
          <a:prstGeom prst="rightArrow">
            <a:avLst>
              <a:gd name="adj1" fmla="val 100000"/>
              <a:gd name="adj2" fmla="val 74546"/>
            </a:avLst>
          </a:prstGeom>
          <a:gradFill rotWithShape="1">
            <a:gsLst>
              <a:gs pos="0">
                <a:srgbClr val="407499">
                  <a:alpha val="0"/>
                </a:srgbClr>
              </a:gs>
              <a:gs pos="100000">
                <a:schemeClr val="bg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pic>
        <p:nvPicPr>
          <p:cNvPr id="173082" name="Picture 2" descr="C:\Mike\Connectivity Decks\API Discussion\images\Buildin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4" y="2930526"/>
            <a:ext cx="192087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3" name="Picture 2" descr="C:\Mike\Connectivity Decks\API Discussion\images\Buildin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464" y="2963864"/>
            <a:ext cx="191928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4" name="Oval 3"/>
          <p:cNvSpPr>
            <a:spLocks noChangeArrowheads="1"/>
          </p:cNvSpPr>
          <p:nvPr/>
        </p:nvSpPr>
        <p:spPr bwMode="auto">
          <a:xfrm>
            <a:off x="2379663" y="1552575"/>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3085" name="Oval 39"/>
          <p:cNvSpPr>
            <a:spLocks noChangeArrowheads="1"/>
          </p:cNvSpPr>
          <p:nvPr/>
        </p:nvSpPr>
        <p:spPr bwMode="auto">
          <a:xfrm>
            <a:off x="5603875" y="2116138"/>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3086" name="Oval 40"/>
          <p:cNvSpPr>
            <a:spLocks noChangeArrowheads="1"/>
          </p:cNvSpPr>
          <p:nvPr/>
        </p:nvSpPr>
        <p:spPr bwMode="auto">
          <a:xfrm>
            <a:off x="6999288" y="1471613"/>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3087" name="Oval 41"/>
          <p:cNvSpPr>
            <a:spLocks noChangeArrowheads="1"/>
          </p:cNvSpPr>
          <p:nvPr/>
        </p:nvSpPr>
        <p:spPr bwMode="auto">
          <a:xfrm>
            <a:off x="8386763" y="2130425"/>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3088" name="Oval 42"/>
          <p:cNvSpPr>
            <a:spLocks noChangeArrowheads="1"/>
          </p:cNvSpPr>
          <p:nvPr/>
        </p:nvSpPr>
        <p:spPr bwMode="auto">
          <a:xfrm>
            <a:off x="5083175" y="3473450"/>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3089" name="Oval 43"/>
          <p:cNvSpPr>
            <a:spLocks noChangeArrowheads="1"/>
          </p:cNvSpPr>
          <p:nvPr/>
        </p:nvSpPr>
        <p:spPr bwMode="auto">
          <a:xfrm>
            <a:off x="8909050" y="3473450"/>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3090" name="Oval 44"/>
          <p:cNvSpPr>
            <a:spLocks noChangeArrowheads="1"/>
          </p:cNvSpPr>
          <p:nvPr/>
        </p:nvSpPr>
        <p:spPr bwMode="auto">
          <a:xfrm>
            <a:off x="8386763" y="4757738"/>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3091" name="Oval 45"/>
          <p:cNvSpPr>
            <a:spLocks noChangeArrowheads="1"/>
          </p:cNvSpPr>
          <p:nvPr/>
        </p:nvSpPr>
        <p:spPr bwMode="auto">
          <a:xfrm>
            <a:off x="7008813" y="5405438"/>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sp>
        <p:nvSpPr>
          <p:cNvPr id="173092" name="Oval 46"/>
          <p:cNvSpPr>
            <a:spLocks noChangeArrowheads="1"/>
          </p:cNvSpPr>
          <p:nvPr/>
        </p:nvSpPr>
        <p:spPr bwMode="auto">
          <a:xfrm>
            <a:off x="5603875" y="4746625"/>
            <a:ext cx="914400" cy="914400"/>
          </a:xfrm>
          <a:prstGeom prst="ellipse">
            <a:avLst/>
          </a:prstGeom>
          <a:gradFill rotWithShape="1">
            <a:gsLst>
              <a:gs pos="0">
                <a:srgbClr val="77CFF5"/>
              </a:gs>
              <a:gs pos="100000">
                <a:srgbClr val="19B9F0"/>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lnSpc>
                <a:spcPct val="90000"/>
              </a:lnSpc>
            </a:pPr>
            <a:endParaRPr lang="en-GB" altLang="en-US" sz="2200" b="0">
              <a:solidFill>
                <a:schemeClr val="hlink"/>
              </a:solidFill>
              <a:latin typeface="Arial" panose="020B0604020202020204" pitchFamily="34" charset="0"/>
              <a:cs typeface="Arial" panose="020B0604020202020204" pitchFamily="34" charset="0"/>
            </a:endParaRPr>
          </a:p>
        </p:txBody>
      </p:sp>
      <p:pic>
        <p:nvPicPr>
          <p:cNvPr id="173093" name="Picture 44" descr="person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2286000"/>
            <a:ext cx="201613"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Picture 45" descr="person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4413" y="2286000"/>
            <a:ext cx="201612"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5" name="Picture 28" descr="Mobile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59801" y="2376489"/>
            <a:ext cx="5429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6" name="Picture 28" descr="Mobile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66989" y="1811339"/>
            <a:ext cx="54292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7" name="Picture 18" descr="Mobile0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91564" y="4968876"/>
            <a:ext cx="2746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8" name="Picture 25" descr="Mobile0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67576" y="5597525"/>
            <a:ext cx="373063"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9" name="Picture 31" descr="Mobile01.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749925" y="5002214"/>
            <a:ext cx="615950"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100" name="Picture 40" descr="Mobile01.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158288" y="3765551"/>
            <a:ext cx="419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101" name="Picture 3" descr="C:\Mike\Connectivity Decks\API Discussion\images\Ca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4063" y="1776414"/>
            <a:ext cx="70961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102" name="Picture 4" descr="C:\Mike\Connectivity Decks\API Discussion\images\Appliances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27650" y="3605213"/>
            <a:ext cx="3937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606216"/>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B9CF2066-C172-C043-9656-E2597F9B5BE6}" type="slidenum">
              <a:rPr lang="en-US" smtClean="0"/>
              <a:pPr/>
              <a:t>90</a:t>
            </a:fld>
            <a:endParaRPr lang="en-US"/>
          </a:p>
        </p:txBody>
      </p:sp>
      <p:pic>
        <p:nvPicPr>
          <p:cNvPr id="1026" name="Picture 2" descr="http://d3grn7b5c5cnw5.cloudfront.net/sites/docs/files/ApigeeProxyModel_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377" y="347472"/>
            <a:ext cx="9830468" cy="5815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8204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965" y="295293"/>
            <a:ext cx="10961370" cy="674694"/>
          </a:xfrm>
        </p:spPr>
        <p:txBody>
          <a:bodyPr>
            <a:noAutofit/>
          </a:bodyPr>
          <a:lstStyle/>
          <a:p>
            <a:r>
              <a:rPr lang="en-IN" sz="2800" dirty="0"/>
              <a:t>Deploying a standalone Node.js app</a:t>
            </a:r>
            <a:br>
              <a:rPr lang="en-IN" sz="2800" dirty="0"/>
            </a:br>
            <a:endParaRPr lang="en-IN" sz="2800" dirty="0"/>
          </a:p>
        </p:txBody>
      </p:sp>
      <p:sp>
        <p:nvSpPr>
          <p:cNvPr id="2" name="Slide Number Placeholder 1"/>
          <p:cNvSpPr>
            <a:spLocks noGrp="1"/>
          </p:cNvSpPr>
          <p:nvPr>
            <p:ph type="sldNum" sz="quarter" idx="4"/>
          </p:nvPr>
        </p:nvSpPr>
        <p:spPr/>
        <p:txBody>
          <a:bodyPr/>
          <a:lstStyle/>
          <a:p>
            <a:fld id="{B9CF2066-C172-C043-9656-E2597F9B5BE6}" type="slidenum">
              <a:rPr lang="en-US" smtClean="0"/>
              <a:pPr/>
              <a:t>91</a:t>
            </a:fld>
            <a:endParaRPr lang="en-US"/>
          </a:p>
        </p:txBody>
      </p:sp>
      <p:sp>
        <p:nvSpPr>
          <p:cNvPr id="5" name="Rectangle 1"/>
          <p:cNvSpPr>
            <a:spLocks noGrp="1" noChangeArrowheads="1"/>
          </p:cNvSpPr>
          <p:nvPr>
            <p:ph idx="1"/>
          </p:nvPr>
        </p:nvSpPr>
        <p:spPr bwMode="auto">
          <a:xfrm>
            <a:off x="608965" y="1577314"/>
            <a:ext cx="10961370" cy="754592"/>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60287" rIns="0" bIns="16028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rgbClr val="000000"/>
                </a:solidFill>
                <a:effectLst/>
                <a:latin typeface="Courier"/>
              </a:rPr>
              <a:t>npm</a:t>
            </a:r>
            <a:r>
              <a:rPr kumimoji="0" lang="en-US" altLang="en-US" sz="2800" b="0" i="0" u="none" strike="noStrike" cap="none" normalizeH="0" baseline="0" dirty="0" smtClean="0">
                <a:ln>
                  <a:noFill/>
                </a:ln>
                <a:solidFill>
                  <a:srgbClr val="000000"/>
                </a:solidFill>
                <a:effectLst/>
                <a:latin typeface="Courier"/>
              </a:rPr>
              <a:t> install </a:t>
            </a:r>
            <a:r>
              <a:rPr kumimoji="0" lang="en-US" altLang="en-US" sz="2800" b="0" i="0" u="none" strike="noStrike" cap="none" normalizeH="0" baseline="0" dirty="0" smtClean="0">
                <a:ln>
                  <a:noFill/>
                </a:ln>
                <a:solidFill>
                  <a:srgbClr val="666600"/>
                </a:solidFill>
                <a:effectLst/>
                <a:latin typeface="Courier"/>
              </a:rPr>
              <a:t>-</a:t>
            </a:r>
            <a:r>
              <a:rPr kumimoji="0" lang="en-US" altLang="en-US" sz="2800" b="0" i="0" u="none" strike="noStrike" cap="none" normalizeH="0" baseline="0" dirty="0" smtClean="0">
                <a:ln>
                  <a:noFill/>
                </a:ln>
                <a:solidFill>
                  <a:srgbClr val="000000"/>
                </a:solidFill>
                <a:effectLst/>
                <a:latin typeface="Courier"/>
              </a:rPr>
              <a:t>g </a:t>
            </a:r>
            <a:r>
              <a:rPr kumimoji="0" lang="en-US" altLang="en-US" sz="2800" b="0" i="0" u="none" strike="noStrike" cap="none" normalizeH="0" baseline="0" dirty="0" err="1" smtClean="0">
                <a:ln>
                  <a:noFill/>
                </a:ln>
                <a:solidFill>
                  <a:srgbClr val="000000"/>
                </a:solidFill>
                <a:effectLst/>
                <a:latin typeface="Courier"/>
              </a:rPr>
              <a:t>apigeetool</a:t>
            </a:r>
            <a:r>
              <a:rPr kumimoji="0" lang="en-US" altLang="en-US" sz="2800" b="0" i="0" u="none" strike="noStrike" cap="none" normalizeH="0" baseline="0" dirty="0" smtClean="0">
                <a:ln>
                  <a:noFill/>
                </a:ln>
                <a:solidFill>
                  <a:schemeClr val="tx1"/>
                </a:solidFill>
                <a:effectLst/>
              </a:rPr>
              <a:t> </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flipH="1">
            <a:off x="608964" y="2569300"/>
            <a:ext cx="10961370" cy="2909028"/>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60287" rIns="0" bIns="16028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000000"/>
                </a:solidFill>
                <a:effectLst/>
                <a:latin typeface="Courier"/>
              </a:rPr>
              <a:t>$ apigeetool deploynodeapp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n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A name </a:t>
            </a:r>
            <a:r>
              <a:rPr kumimoji="0" lang="en-US" altLang="en-US" sz="2800" b="0" i="0" u="none" strike="noStrike" cap="none" normalizeH="0" baseline="0" smtClean="0">
                <a:ln>
                  <a:noFill/>
                </a:ln>
                <a:solidFill>
                  <a:srgbClr val="000088"/>
                </a:solidFill>
                <a:effectLst/>
                <a:latin typeface="Courier"/>
              </a:rPr>
              <a:t>for</a:t>
            </a:r>
            <a:r>
              <a:rPr kumimoji="0" lang="en-US" altLang="en-US" sz="2800" b="0" i="0" u="none" strike="noStrike" cap="none" normalizeH="0" baseline="0" smtClean="0">
                <a:ln>
                  <a:noFill/>
                </a:ln>
                <a:solidFill>
                  <a:srgbClr val="000000"/>
                </a:solidFill>
                <a:effectLst/>
                <a:latin typeface="Courier"/>
              </a:rPr>
              <a:t> your </a:t>
            </a:r>
            <a:r>
              <a:rPr kumimoji="0" lang="en-US" altLang="en-US" sz="2800" b="0" i="0" u="none" strike="noStrike" cap="none" normalizeH="0" baseline="0" smtClean="0">
                <a:ln>
                  <a:noFill/>
                </a:ln>
                <a:solidFill>
                  <a:srgbClr val="000088"/>
                </a:solidFill>
                <a:effectLst/>
                <a:latin typeface="Courier"/>
              </a:rPr>
              <a:t>new</a:t>
            </a:r>
            <a:r>
              <a:rPr kumimoji="0" lang="en-US" altLang="en-US" sz="2800" b="0" i="0" u="none" strike="noStrike" cap="none" normalizeH="0" baseline="0" smtClean="0">
                <a:ln>
                  <a:noFill/>
                </a:ln>
                <a:solidFill>
                  <a:srgbClr val="000000"/>
                </a:solidFill>
                <a:effectLst/>
                <a:latin typeface="Courier"/>
              </a:rPr>
              <a:t> proxy</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d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660066"/>
                </a:solidFill>
                <a:effectLst/>
                <a:latin typeface="Courier"/>
              </a:rPr>
              <a:t>The</a:t>
            </a:r>
            <a:r>
              <a:rPr kumimoji="0" lang="en-US" altLang="en-US" sz="2800" b="0" i="0" u="none" strike="noStrike" cap="none" normalizeH="0" baseline="0" smtClean="0">
                <a:ln>
                  <a:noFill/>
                </a:ln>
                <a:solidFill>
                  <a:srgbClr val="000000"/>
                </a:solidFill>
                <a:effectLst/>
                <a:latin typeface="Courier"/>
              </a:rPr>
              <a:t> root directory of your </a:t>
            </a:r>
            <a:r>
              <a:rPr kumimoji="0" lang="en-US" altLang="en-US" sz="2800" b="0" i="0" u="none" strike="noStrike" cap="none" normalizeH="0" baseline="0" smtClean="0">
                <a:ln>
                  <a:noFill/>
                </a:ln>
                <a:solidFill>
                  <a:srgbClr val="660066"/>
                </a:solidFill>
                <a:effectLst/>
                <a:latin typeface="Courier"/>
              </a:rPr>
              <a:t>Node</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js app</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m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660066"/>
                </a:solidFill>
                <a:effectLst/>
                <a:latin typeface="Courier"/>
              </a:rPr>
              <a:t>The</a:t>
            </a:r>
            <a:r>
              <a:rPr kumimoji="0" lang="en-US" altLang="en-US" sz="2800" b="0" i="0" u="none" strike="noStrike" cap="none" normalizeH="0" baseline="0" smtClean="0">
                <a:ln>
                  <a:noFill/>
                </a:ln>
                <a:solidFill>
                  <a:srgbClr val="000000"/>
                </a:solidFill>
                <a:effectLst/>
                <a:latin typeface="Courier"/>
              </a:rPr>
              <a:t> name of the main </a:t>
            </a:r>
            <a:r>
              <a:rPr kumimoji="0" lang="en-US" altLang="en-US" sz="2800" b="0" i="0" u="none" strike="noStrike" cap="none" normalizeH="0" baseline="0" smtClean="0">
                <a:ln>
                  <a:noFill/>
                </a:ln>
                <a:solidFill>
                  <a:srgbClr val="660066"/>
                </a:solidFill>
                <a:effectLst/>
                <a:latin typeface="Courier"/>
              </a:rPr>
              <a:t>Node</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js file</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o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660066"/>
                </a:solidFill>
                <a:effectLst/>
                <a:latin typeface="Courier"/>
              </a:rPr>
              <a:t>Your</a:t>
            </a:r>
            <a:r>
              <a:rPr kumimoji="0" lang="en-US" altLang="en-US" sz="2800" b="0" i="0" u="none" strike="noStrike" cap="none" normalizeH="0" baseline="0" smtClean="0">
                <a:ln>
                  <a:noFill/>
                </a:ln>
                <a:solidFill>
                  <a:srgbClr val="000000"/>
                </a:solidFill>
                <a:effectLst/>
                <a:latin typeface="Courier"/>
              </a:rPr>
              <a:t> org name on </a:t>
            </a:r>
            <a:r>
              <a:rPr kumimoji="0" lang="en-US" altLang="en-US" sz="2800" b="0" i="0" u="none" strike="noStrike" cap="none" normalizeH="0" baseline="0" smtClean="0">
                <a:ln>
                  <a:noFill/>
                </a:ln>
                <a:solidFill>
                  <a:srgbClr val="660066"/>
                </a:solidFill>
                <a:effectLst/>
                <a:latin typeface="Courier"/>
              </a:rPr>
              <a:t>Edge</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e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660066"/>
                </a:solidFill>
                <a:effectLst/>
                <a:latin typeface="Courier"/>
              </a:rPr>
              <a:t>The</a:t>
            </a:r>
            <a:r>
              <a:rPr kumimoji="0" lang="en-US" altLang="en-US" sz="2800" b="0" i="0" u="none" strike="noStrike" cap="none" normalizeH="0" baseline="0" smtClean="0">
                <a:ln>
                  <a:noFill/>
                </a:ln>
                <a:solidFill>
                  <a:srgbClr val="000000"/>
                </a:solidFill>
                <a:effectLst/>
                <a:latin typeface="Courier"/>
              </a:rPr>
              <a:t> environment to deploy to</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b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660066"/>
                </a:solidFill>
                <a:effectLst/>
                <a:latin typeface="Courier"/>
              </a:rPr>
              <a:t>The</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000088"/>
                </a:solidFill>
                <a:effectLst/>
                <a:latin typeface="Courier"/>
              </a:rPr>
              <a:t>base</a:t>
            </a:r>
            <a:r>
              <a:rPr kumimoji="0" lang="en-US" altLang="en-US" sz="2800" b="0" i="0" u="none" strike="noStrike" cap="none" normalizeH="0" baseline="0" smtClean="0">
                <a:ln>
                  <a:noFill/>
                </a:ln>
                <a:solidFill>
                  <a:srgbClr val="000000"/>
                </a:solidFill>
                <a:effectLst/>
                <a:latin typeface="Courier"/>
              </a:rPr>
              <a:t> URL </a:t>
            </a:r>
            <a:r>
              <a:rPr kumimoji="0" lang="en-US" altLang="en-US" sz="2800" b="0" i="0" u="none" strike="noStrike" cap="none" normalizeH="0" baseline="0" smtClean="0">
                <a:ln>
                  <a:noFill/>
                </a:ln>
                <a:solidFill>
                  <a:srgbClr val="000088"/>
                </a:solidFill>
                <a:effectLst/>
                <a:latin typeface="Courier"/>
              </a:rPr>
              <a:t>for</a:t>
            </a:r>
            <a:r>
              <a:rPr kumimoji="0" lang="en-US" altLang="en-US" sz="2800" b="0" i="0" u="none" strike="noStrike" cap="none" normalizeH="0" baseline="0" smtClean="0">
                <a:ln>
                  <a:noFill/>
                </a:ln>
                <a:solidFill>
                  <a:srgbClr val="000000"/>
                </a:solidFill>
                <a:effectLst/>
                <a:latin typeface="Courier"/>
              </a:rPr>
              <a:t> your proxy</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u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660066"/>
                </a:solidFill>
                <a:effectLst/>
                <a:latin typeface="Courier"/>
              </a:rPr>
              <a:t>Your</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0066"/>
                </a:solidFill>
                <a:effectLst/>
                <a:latin typeface="Courier"/>
              </a:rPr>
              <a:t>Edge</a:t>
            </a:r>
            <a:r>
              <a:rPr kumimoji="0" lang="en-US" altLang="en-US" sz="2800" b="0" i="0" u="none" strike="noStrike" cap="none" normalizeH="0" baseline="0" smtClean="0">
                <a:ln>
                  <a:noFill/>
                </a:ln>
                <a:solidFill>
                  <a:srgbClr val="000000"/>
                </a:solidFill>
                <a:effectLst/>
                <a:latin typeface="Courier"/>
              </a:rPr>
              <a:t> email address</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p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660066"/>
                </a:solidFill>
                <a:effectLst/>
                <a:latin typeface="Courier"/>
              </a:rPr>
              <a:t>Your</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0066"/>
                </a:solidFill>
                <a:effectLst/>
                <a:latin typeface="Courier"/>
              </a:rPr>
              <a:t>Edge</a:t>
            </a:r>
            <a:r>
              <a:rPr kumimoji="0" lang="en-US" altLang="en-US" sz="2800" b="0" i="0" u="none" strike="noStrike" cap="none" normalizeH="0" baseline="0" smtClean="0">
                <a:ln>
                  <a:noFill/>
                </a:ln>
                <a:solidFill>
                  <a:srgbClr val="000000"/>
                </a:solidFill>
                <a:effectLst/>
                <a:latin typeface="Courier"/>
              </a:rPr>
              <a:t> password</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chemeClr val="tx1"/>
                </a:solidFill>
                <a:effectLst/>
              </a:rPr>
              <a:t> </a:t>
            </a: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57602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965" y="295293"/>
            <a:ext cx="10961370" cy="674694"/>
          </a:xfrm>
        </p:spPr>
        <p:txBody>
          <a:bodyPr>
            <a:noAutofit/>
          </a:bodyPr>
          <a:lstStyle/>
          <a:p>
            <a:r>
              <a:rPr lang="en-IN" sz="2800" dirty="0"/>
              <a:t>Deploying a standalone Node.js app</a:t>
            </a:r>
            <a:br>
              <a:rPr lang="en-IN" sz="2800" dirty="0"/>
            </a:br>
            <a:endParaRPr lang="en-IN" sz="2800" dirty="0"/>
          </a:p>
        </p:txBody>
      </p:sp>
      <p:sp>
        <p:nvSpPr>
          <p:cNvPr id="2" name="Slide Number Placeholder 1"/>
          <p:cNvSpPr>
            <a:spLocks noGrp="1"/>
          </p:cNvSpPr>
          <p:nvPr>
            <p:ph type="sldNum" sz="quarter" idx="4"/>
          </p:nvPr>
        </p:nvSpPr>
        <p:spPr/>
        <p:txBody>
          <a:bodyPr/>
          <a:lstStyle/>
          <a:p>
            <a:fld id="{B9CF2066-C172-C043-9656-E2597F9B5BE6}" type="slidenum">
              <a:rPr lang="en-US" smtClean="0"/>
              <a:pPr/>
              <a:t>92</a:t>
            </a:fld>
            <a:endParaRPr lang="en-US"/>
          </a:p>
        </p:txBody>
      </p:sp>
      <p:sp>
        <p:nvSpPr>
          <p:cNvPr id="7" name="Rectangle 1"/>
          <p:cNvSpPr>
            <a:spLocks noChangeArrowheads="1"/>
          </p:cNvSpPr>
          <p:nvPr/>
        </p:nvSpPr>
        <p:spPr bwMode="auto">
          <a:xfrm>
            <a:off x="338993" y="1994454"/>
            <a:ext cx="11840307" cy="1616366"/>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60287" rIns="0" bIns="16028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smtClean="0">
                <a:ln>
                  <a:noFill/>
                </a:ln>
                <a:solidFill>
                  <a:srgbClr val="000000"/>
                </a:solidFill>
                <a:effectLst/>
                <a:latin typeface="Courier"/>
              </a:rPr>
              <a:t>$ apigeetool deploynodeapp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n myNodeApp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d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m server</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js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o myorg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e test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b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myNodeApp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u ntesla </a:t>
            </a:r>
            <a:r>
              <a:rPr kumimoji="0" lang="en-US" altLang="en-US" sz="2800" b="0" i="0" u="none" strike="noStrike" cap="none" normalizeH="0" baseline="0" smtClean="0">
                <a:ln>
                  <a:noFill/>
                </a:ln>
                <a:solidFill>
                  <a:srgbClr val="666600"/>
                </a:solidFill>
                <a:effectLst/>
                <a:latin typeface="Courier"/>
              </a:rPr>
              <a:t>-</a:t>
            </a:r>
            <a:r>
              <a:rPr kumimoji="0" lang="en-US" altLang="en-US" sz="2800" b="0" i="0" u="none" strike="noStrike" cap="none" normalizeH="0" baseline="0" smtClean="0">
                <a:ln>
                  <a:noFill/>
                </a:ln>
                <a:solidFill>
                  <a:srgbClr val="000000"/>
                </a:solidFill>
                <a:effectLst/>
                <a:latin typeface="Courier"/>
              </a:rPr>
              <a:t>p myPassword</a:t>
            </a:r>
            <a:r>
              <a:rPr kumimoji="0" lang="en-US" altLang="en-US" sz="2800" b="0" i="0" u="none" strike="noStrike" cap="none" normalizeH="0" baseline="0" smtClean="0">
                <a:ln>
                  <a:noFill/>
                </a:ln>
                <a:solidFill>
                  <a:schemeClr val="tx1"/>
                </a:solidFill>
                <a:effectLst/>
              </a:rPr>
              <a:t> </a:t>
            </a:r>
            <a:endParaRPr kumimoji="0" lang="en-US" altLang="en-US" sz="2800"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384586" y="4035122"/>
            <a:ext cx="11520902" cy="1384995"/>
          </a:xfrm>
          <a:prstGeom prst="rect">
            <a:avLst/>
          </a:prstGeom>
        </p:spPr>
        <p:txBody>
          <a:bodyPr wrap="square">
            <a:spAutoFit/>
          </a:bodyPr>
          <a:lstStyle/>
          <a:p>
            <a:r>
              <a:rPr lang="en-IN" sz="2800" b="1" dirty="0" err="1">
                <a:latin typeface="Courier New" panose="02070309020205020404" pitchFamily="49" charset="0"/>
              </a:rPr>
              <a:t>apigeetool</a:t>
            </a:r>
            <a:r>
              <a:rPr lang="en-IN" sz="2800" b="1" dirty="0">
                <a:latin typeface="Courier New" panose="02070309020205020404" pitchFamily="49" charset="0"/>
              </a:rPr>
              <a:t> </a:t>
            </a:r>
            <a:r>
              <a:rPr lang="en-IN" sz="2800" b="1" dirty="0" err="1">
                <a:latin typeface="Courier New" panose="02070309020205020404" pitchFamily="49" charset="0"/>
              </a:rPr>
              <a:t>deploynodeapp</a:t>
            </a:r>
            <a:r>
              <a:rPr lang="en-IN" sz="2800" b="1" dirty="0">
                <a:latin typeface="Courier New" panose="02070309020205020404" pitchFamily="49" charset="0"/>
              </a:rPr>
              <a:t> -n </a:t>
            </a:r>
            <a:r>
              <a:rPr lang="en-IN" sz="2800" b="1" dirty="0" err="1">
                <a:latin typeface="Courier New" panose="02070309020205020404" pitchFamily="49" charset="0"/>
              </a:rPr>
              <a:t>myfirstNodeApp</a:t>
            </a:r>
            <a:r>
              <a:rPr lang="en-IN" sz="2800" b="1" dirty="0">
                <a:latin typeface="Courier New" panose="02070309020205020404" pitchFamily="49" charset="0"/>
              </a:rPr>
              <a:t> -d . -m MessageServer.js -o </a:t>
            </a:r>
            <a:r>
              <a:rPr lang="en-IN" sz="2800" b="1" dirty="0" err="1">
                <a:latin typeface="Courier New" panose="02070309020205020404" pitchFamily="49" charset="0"/>
              </a:rPr>
              <a:t>iiht</a:t>
            </a:r>
            <a:r>
              <a:rPr lang="en-IN" sz="2800" b="1" dirty="0">
                <a:latin typeface="Courier New" panose="02070309020205020404" pitchFamily="49" charset="0"/>
              </a:rPr>
              <a:t> -e test -b /</a:t>
            </a:r>
            <a:r>
              <a:rPr lang="en-IN" sz="2800" b="1" dirty="0" err="1">
                <a:latin typeface="Courier New" panose="02070309020205020404" pitchFamily="49" charset="0"/>
              </a:rPr>
              <a:t>myNodeApp</a:t>
            </a:r>
            <a:r>
              <a:rPr lang="en-IN" sz="2800" b="1" dirty="0">
                <a:latin typeface="Courier New" panose="02070309020205020404" pitchFamily="49" charset="0"/>
              </a:rPr>
              <a:t> -u eswaribala@rediffmail.com -p </a:t>
            </a:r>
            <a:r>
              <a:rPr lang="en-IN" sz="2800" b="1" dirty="0" err="1" smtClean="0">
                <a:latin typeface="Courier New" panose="02070309020205020404" pitchFamily="49" charset="0"/>
              </a:rPr>
              <a:t>xxxxxxxx</a:t>
            </a:r>
            <a:r>
              <a:rPr lang="en-IN" sz="2800" b="1" dirty="0" smtClean="0">
                <a:latin typeface="Courier New" panose="02070309020205020404" pitchFamily="49" charset="0"/>
              </a:rPr>
              <a:t>!</a:t>
            </a:r>
            <a:endParaRPr lang="en-IN" sz="2800" b="1" dirty="0">
              <a:latin typeface="Courier New" panose="02070309020205020404" pitchFamily="49" charset="0"/>
            </a:endParaRPr>
          </a:p>
        </p:txBody>
      </p:sp>
    </p:spTree>
    <p:extLst>
      <p:ext uri="{BB962C8B-B14F-4D97-AF65-F5344CB8AC3E}">
        <p14:creationId xmlns:p14="http://schemas.microsoft.com/office/powerpoint/2010/main" val="2965640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965" y="295293"/>
            <a:ext cx="10961370" cy="674694"/>
          </a:xfrm>
        </p:spPr>
        <p:txBody>
          <a:bodyPr>
            <a:noAutofit/>
          </a:bodyPr>
          <a:lstStyle/>
          <a:p>
            <a:r>
              <a:rPr lang="en-IN" sz="2800" dirty="0"/>
              <a:t>Deploying a standalone Node.js app</a:t>
            </a:r>
            <a:br>
              <a:rPr lang="en-IN" sz="2800" dirty="0"/>
            </a:br>
            <a:endParaRPr lang="en-IN" sz="2800" dirty="0"/>
          </a:p>
        </p:txBody>
      </p:sp>
      <p:sp>
        <p:nvSpPr>
          <p:cNvPr id="2" name="Slide Number Placeholder 1"/>
          <p:cNvSpPr>
            <a:spLocks noGrp="1"/>
          </p:cNvSpPr>
          <p:nvPr>
            <p:ph type="sldNum" sz="quarter" idx="4"/>
          </p:nvPr>
        </p:nvSpPr>
        <p:spPr/>
        <p:txBody>
          <a:bodyPr/>
          <a:lstStyle/>
          <a:p>
            <a:fld id="{B9CF2066-C172-C043-9656-E2597F9B5BE6}" type="slidenum">
              <a:rPr lang="en-US" smtClean="0"/>
              <a:pPr/>
              <a:t>93</a:t>
            </a:fld>
            <a:endParaRPr lang="en-US"/>
          </a:p>
        </p:txBody>
      </p:sp>
      <p:sp>
        <p:nvSpPr>
          <p:cNvPr id="4" name="Rectangle 1"/>
          <p:cNvSpPr>
            <a:spLocks noChangeArrowheads="1"/>
          </p:cNvSpPr>
          <p:nvPr/>
        </p:nvSpPr>
        <p:spPr bwMode="auto">
          <a:xfrm>
            <a:off x="475488" y="2424691"/>
            <a:ext cx="11265408" cy="2785917"/>
          </a:xfrm>
          <a:prstGeom prst="rect">
            <a:avLst/>
          </a:prstGeom>
          <a:solidFill>
            <a:srgbClr val="FDF6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60287" rIns="0" bIns="16028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smtClean="0">
                <a:ln>
                  <a:noFill/>
                </a:ln>
                <a:solidFill>
                  <a:srgbClr val="660066"/>
                </a:solidFill>
                <a:effectLst/>
                <a:latin typeface="Courier"/>
              </a:rPr>
              <a:t>Importing</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000088"/>
                </a:solidFill>
                <a:effectLst/>
                <a:latin typeface="Courier"/>
              </a:rPr>
              <a:t>new</a:t>
            </a:r>
            <a:r>
              <a:rPr kumimoji="0" lang="en-US" altLang="en-US" sz="3200" b="0" i="0" u="none" strike="noStrike" cap="none" normalizeH="0" baseline="0" smtClean="0">
                <a:ln>
                  <a:noFill/>
                </a:ln>
                <a:solidFill>
                  <a:srgbClr val="000000"/>
                </a:solidFill>
                <a:effectLst/>
                <a:latin typeface="Courier"/>
              </a:rPr>
              <a:t> application myNodeApp </a:t>
            </a:r>
            <a:r>
              <a:rPr kumimoji="0" lang="en-US" altLang="en-US" sz="3200" b="0" i="0" u="none" strike="noStrike" cap="none" normalizeH="0" baseline="0" smtClean="0">
                <a:ln>
                  <a:noFill/>
                </a:ln>
                <a:solidFill>
                  <a:srgbClr val="660066"/>
                </a:solidFill>
                <a:effectLst/>
                <a:latin typeface="Courier"/>
              </a:rPr>
              <a:t>Imported</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000088"/>
                </a:solidFill>
                <a:effectLst/>
                <a:latin typeface="Courier"/>
              </a:rPr>
              <a:t>new</a:t>
            </a:r>
            <a:r>
              <a:rPr kumimoji="0" lang="en-US" altLang="en-US" sz="3200" b="0" i="0" u="none" strike="noStrike" cap="none" normalizeH="0" baseline="0" smtClean="0">
                <a:ln>
                  <a:noFill/>
                </a:ln>
                <a:solidFill>
                  <a:srgbClr val="000000"/>
                </a:solidFill>
                <a:effectLst/>
                <a:latin typeface="Courier"/>
              </a:rPr>
              <a:t> app revision </a:t>
            </a:r>
            <a:r>
              <a:rPr kumimoji="0" lang="en-US" altLang="en-US" sz="3200" b="0" i="0" u="none" strike="noStrike" cap="none" normalizeH="0" baseline="0" smtClean="0">
                <a:ln>
                  <a:noFill/>
                </a:ln>
                <a:solidFill>
                  <a:srgbClr val="006666"/>
                </a:solidFill>
                <a:effectLst/>
                <a:latin typeface="Courier"/>
              </a:rPr>
              <a:t>1</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660066"/>
                </a:solidFill>
                <a:effectLst/>
                <a:latin typeface="Courier"/>
              </a:rPr>
              <a:t>Deploying</a:t>
            </a:r>
            <a:r>
              <a:rPr kumimoji="0" lang="en-US" altLang="en-US" sz="3200" b="0" i="0" u="none" strike="noStrike" cap="none" normalizeH="0" baseline="0" smtClean="0">
                <a:ln>
                  <a:noFill/>
                </a:ln>
                <a:solidFill>
                  <a:srgbClr val="000000"/>
                </a:solidFill>
                <a:effectLst/>
                <a:latin typeface="Courier"/>
              </a:rPr>
              <a:t> revision </a:t>
            </a:r>
            <a:r>
              <a:rPr kumimoji="0" lang="en-US" altLang="en-US" sz="3200" b="0" i="0" u="none" strike="noStrike" cap="none" normalizeH="0" baseline="0" smtClean="0">
                <a:ln>
                  <a:noFill/>
                </a:ln>
                <a:solidFill>
                  <a:srgbClr val="006666"/>
                </a:solidFill>
                <a:effectLst/>
                <a:latin typeface="Courier"/>
              </a:rPr>
              <a:t>1</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660066"/>
                </a:solidFill>
                <a:effectLst/>
                <a:latin typeface="Courier"/>
              </a:rPr>
              <a:t>Deployed</a:t>
            </a:r>
            <a:r>
              <a:rPr kumimoji="0" lang="en-US" altLang="en-US" sz="3200" b="0" i="0" u="none" strike="noStrike" cap="none" normalizeH="0" baseline="0" smtClean="0">
                <a:ln>
                  <a:noFill/>
                </a:ln>
                <a:solidFill>
                  <a:srgbClr val="666600"/>
                </a:solidFill>
                <a:effectLst/>
                <a:latin typeface="Courier"/>
              </a:rPr>
              <a:t>.</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660066"/>
                </a:solidFill>
                <a:effectLst/>
                <a:latin typeface="Courier"/>
              </a:rPr>
              <a:t>Proxy</a:t>
            </a:r>
            <a:r>
              <a:rPr kumimoji="0" lang="en-US" altLang="en-US" sz="3200" b="0" i="0" u="none" strike="noStrike" cap="none" normalizeH="0" baseline="0" smtClean="0">
                <a:ln>
                  <a:noFill/>
                </a:ln>
                <a:solidFill>
                  <a:srgbClr val="666600"/>
                </a:solidFill>
                <a:effectLst/>
                <a:latin typeface="Courier"/>
              </a:rPr>
              <a:t>:</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008800"/>
                </a:solidFill>
                <a:effectLst/>
                <a:latin typeface="Courier"/>
              </a:rPr>
              <a:t>"myNodeApp"</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660066"/>
                </a:solidFill>
                <a:effectLst/>
                <a:latin typeface="Courier"/>
              </a:rPr>
              <a:t>Revision</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006666"/>
                </a:solidFill>
                <a:effectLst/>
                <a:latin typeface="Courier"/>
              </a:rPr>
              <a:t>1</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660066"/>
                </a:solidFill>
                <a:effectLst/>
                <a:latin typeface="Courier"/>
              </a:rPr>
              <a:t>Environment</a:t>
            </a:r>
            <a:r>
              <a:rPr kumimoji="0" lang="en-US" altLang="en-US" sz="3200" b="0" i="0" u="none" strike="noStrike" cap="none" normalizeH="0" baseline="0" smtClean="0">
                <a:ln>
                  <a:noFill/>
                </a:ln>
                <a:solidFill>
                  <a:srgbClr val="666600"/>
                </a:solidFill>
                <a:effectLst/>
                <a:latin typeface="Courier"/>
              </a:rPr>
              <a:t>:</a:t>
            </a:r>
            <a:r>
              <a:rPr kumimoji="0" lang="en-US" altLang="en-US" sz="3200" b="0" i="0" u="none" strike="noStrike" cap="none" normalizeH="0" baseline="0" smtClean="0">
                <a:ln>
                  <a:noFill/>
                </a:ln>
                <a:solidFill>
                  <a:srgbClr val="000000"/>
                </a:solidFill>
                <a:effectLst/>
                <a:latin typeface="Courier"/>
              </a:rPr>
              <a:t> test </a:t>
            </a:r>
            <a:r>
              <a:rPr kumimoji="0" lang="en-US" altLang="en-US" sz="3200" b="0" i="0" u="none" strike="noStrike" cap="none" normalizeH="0" baseline="0" smtClean="0">
                <a:ln>
                  <a:noFill/>
                </a:ln>
                <a:solidFill>
                  <a:srgbClr val="660066"/>
                </a:solidFill>
                <a:effectLst/>
                <a:latin typeface="Courier"/>
              </a:rPr>
              <a:t>BasePath</a:t>
            </a:r>
            <a:r>
              <a:rPr kumimoji="0" lang="en-US" altLang="en-US" sz="3200" b="0" i="0" u="none" strike="noStrike" cap="none" normalizeH="0" baseline="0" smtClean="0">
                <a:ln>
                  <a:noFill/>
                </a:ln>
                <a:solidFill>
                  <a:srgbClr val="666600"/>
                </a:solidFill>
                <a:effectLst/>
                <a:latin typeface="Courier"/>
              </a:rPr>
              <a:t>:</a:t>
            </a:r>
            <a:r>
              <a:rPr kumimoji="0" lang="en-US" altLang="en-US" sz="3200" b="0" i="0" u="none" strike="noStrike" cap="none" normalizeH="0" baseline="0" smtClean="0">
                <a:ln>
                  <a:noFill/>
                </a:ln>
                <a:solidFill>
                  <a:srgbClr val="000000"/>
                </a:solidFill>
                <a:effectLst/>
                <a:latin typeface="Courier"/>
              </a:rPr>
              <a:t> </a:t>
            </a:r>
            <a:r>
              <a:rPr kumimoji="0" lang="en-US" altLang="en-US" sz="3200" b="0" i="0" u="none" strike="noStrike" cap="none" normalizeH="0" baseline="0" smtClean="0">
                <a:ln>
                  <a:noFill/>
                </a:ln>
                <a:solidFill>
                  <a:srgbClr val="666600"/>
                </a:solidFill>
                <a:effectLst/>
                <a:latin typeface="Courier"/>
              </a:rPr>
              <a:t>/</a:t>
            </a:r>
            <a:r>
              <a:rPr kumimoji="0" lang="en-US" altLang="en-US" sz="3200" b="0" i="0" u="none" strike="noStrike" cap="none" normalizeH="0" baseline="0" smtClean="0">
                <a:ln>
                  <a:noFill/>
                </a:ln>
                <a:solidFill>
                  <a:srgbClr val="000000"/>
                </a:solidFill>
                <a:effectLst/>
                <a:latin typeface="Courier"/>
              </a:rPr>
              <a:t>myNodeApp </a:t>
            </a:r>
            <a:r>
              <a:rPr kumimoji="0" lang="en-US" altLang="en-US" sz="3200" b="0" i="0" u="none" strike="noStrike" cap="none" normalizeH="0" baseline="0" smtClean="0">
                <a:ln>
                  <a:noFill/>
                </a:ln>
                <a:solidFill>
                  <a:srgbClr val="660066"/>
                </a:solidFill>
                <a:effectLst/>
                <a:latin typeface="Courier"/>
              </a:rPr>
              <a:t>Status</a:t>
            </a:r>
            <a:r>
              <a:rPr kumimoji="0" lang="en-US" altLang="en-US" sz="3200" b="0" i="0" u="none" strike="noStrike" cap="none" normalizeH="0" baseline="0" smtClean="0">
                <a:ln>
                  <a:noFill/>
                </a:ln>
                <a:solidFill>
                  <a:srgbClr val="666600"/>
                </a:solidFill>
                <a:effectLst/>
                <a:latin typeface="Courier"/>
              </a:rPr>
              <a:t>:</a:t>
            </a:r>
            <a:r>
              <a:rPr kumimoji="0" lang="en-US" altLang="en-US" sz="3200" b="0" i="0" u="none" strike="noStrike" cap="none" normalizeH="0" baseline="0" smtClean="0">
                <a:ln>
                  <a:noFill/>
                </a:ln>
                <a:solidFill>
                  <a:srgbClr val="000000"/>
                </a:solidFill>
                <a:effectLst/>
                <a:latin typeface="Courier"/>
              </a:rPr>
              <a:t> deployed</a:t>
            </a:r>
            <a:r>
              <a:rPr kumimoji="0" lang="en-US" altLang="en-US" sz="3200" b="0" i="0" u="none" strike="noStrike" cap="none" normalizeH="0" baseline="0" smtClean="0">
                <a:ln>
                  <a:noFill/>
                </a:ln>
                <a:solidFill>
                  <a:schemeClr val="tx1"/>
                </a:solidFill>
                <a:effectLst/>
              </a:rPr>
              <a:t> </a:t>
            </a: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42550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B9CF2066-C172-C043-9656-E2597F9B5BE6}" type="slidenum">
              <a:rPr lang="en-US" smtClean="0"/>
              <a:pPr/>
              <a:t>94</a:t>
            </a:fld>
            <a:endParaRPr lang="en-US"/>
          </a:p>
        </p:txBody>
      </p:sp>
      <p:pic>
        <p:nvPicPr>
          <p:cNvPr id="1026" name="Picture 2" descr="http://academy.apigee.com/application/files/9214/3174/7294/Edge_Architecture_Client_Apps_to_Back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79300" cy="7157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2699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OAuth2.0</a:t>
            </a:r>
            <a:endParaRPr lang="en-IN" dirty="0"/>
          </a:p>
        </p:txBody>
      </p:sp>
      <p:sp>
        <p:nvSpPr>
          <p:cNvPr id="4" name="Slide Number Placeholder 3"/>
          <p:cNvSpPr>
            <a:spLocks noGrp="1"/>
          </p:cNvSpPr>
          <p:nvPr>
            <p:ph type="sldNum" sz="quarter" idx="4"/>
          </p:nvPr>
        </p:nvSpPr>
        <p:spPr/>
        <p:txBody>
          <a:bodyPr/>
          <a:lstStyle/>
          <a:p>
            <a:fld id="{B9CF2066-C172-C043-9656-E2597F9B5BE6}" type="slidenum">
              <a:rPr lang="en-US" smtClean="0"/>
              <a:pPr/>
              <a:t>95</a:t>
            </a:fld>
            <a:endParaRPr lang="en-US"/>
          </a:p>
        </p:txBody>
      </p:sp>
      <p:pic>
        <p:nvPicPr>
          <p:cNvPr id="5122" name="Picture 2" descr="http://d3grn7b5c5cnw5.cloudfront.net/sites/docs/files/oauth-abstra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950" y="1194531"/>
            <a:ext cx="7170674" cy="534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752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665060965"/>
      </p:ext>
    </p:extLst>
  </p:cSld>
  <p:clrMapOvr>
    <a:masterClrMapping/>
  </p:clrMapOvr>
  <p:timing>
    <p:tnLst>
      <p:par>
        <p:cTn id="1" dur="indefinite" restart="never" nodeType="tmRoot"/>
      </p:par>
    </p:tnLst>
  </p:timing>
</p:sld>
</file>

<file path=ppt/theme/theme1.xml><?xml version="1.0" encoding="utf-8"?>
<a:theme xmlns:a="http://schemas.openxmlformats.org/drawingml/2006/main" name="iloveAPIs_breakout_16-9onwhite (1)">
  <a:themeElements>
    <a:clrScheme name="apigee_theme_colors">
      <a:dk1>
        <a:srgbClr val="686868"/>
      </a:dk1>
      <a:lt1>
        <a:sysClr val="window" lastClr="FFFFFF"/>
      </a:lt1>
      <a:dk2>
        <a:srgbClr val="FF4300"/>
      </a:dk2>
      <a:lt2>
        <a:srgbClr val="F1F2F2"/>
      </a:lt2>
      <a:accent1>
        <a:srgbClr val="D1D3D4"/>
      </a:accent1>
      <a:accent2>
        <a:srgbClr val="A7A9AC"/>
      </a:accent2>
      <a:accent3>
        <a:srgbClr val="6D6E71"/>
      </a:accent3>
      <a:accent4>
        <a:srgbClr val="494949"/>
      </a:accent4>
      <a:accent5>
        <a:srgbClr val="1C9AD6"/>
      </a:accent5>
      <a:accent6>
        <a:srgbClr val="179C4E"/>
      </a:accent6>
      <a:hlink>
        <a:srgbClr val="1B97D1"/>
      </a:hlink>
      <a:folHlink>
        <a:srgbClr val="064B7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iloveAPIs_breakout_16-9onwhite (1).potx</Template>
  <TotalTime>4594</TotalTime>
  <Words>7371</Words>
  <Application>Microsoft Office PowerPoint</Application>
  <PresentationFormat>Custom</PresentationFormat>
  <Paragraphs>1135</Paragraphs>
  <Slides>96</Slides>
  <Notes>45</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96</vt:i4>
      </vt:variant>
    </vt:vector>
  </HeadingPairs>
  <TitlesOfParts>
    <vt:vector size="110" baseType="lpstr">
      <vt:lpstr>MS PGothic</vt:lpstr>
      <vt:lpstr>MS PGothic</vt:lpstr>
      <vt:lpstr>Arial</vt:lpstr>
      <vt:lpstr>ARS Maquette Pro Medium</vt:lpstr>
      <vt:lpstr>Calibri</vt:lpstr>
      <vt:lpstr>Courier</vt:lpstr>
      <vt:lpstr>Courier New</vt:lpstr>
      <vt:lpstr>Gill Sans</vt:lpstr>
      <vt:lpstr>Helvetica</vt:lpstr>
      <vt:lpstr>Helvetica Neue Light</vt:lpstr>
      <vt:lpstr>Helvetica Neue Thin</vt:lpstr>
      <vt:lpstr>Times New Roman</vt:lpstr>
      <vt:lpstr>Wingdings</vt:lpstr>
      <vt:lpstr>iloveAPIs_breakout_16-9onwhite (1)</vt:lpstr>
      <vt:lpstr>Apigee Products Overview</vt:lpstr>
      <vt:lpstr>Agenda</vt:lpstr>
      <vt:lpstr>API </vt:lpstr>
      <vt:lpstr>API Management</vt:lpstr>
      <vt:lpstr>API as Cloud</vt:lpstr>
      <vt:lpstr>API products</vt:lpstr>
      <vt:lpstr>API products</vt:lpstr>
      <vt:lpstr>Vendors </vt:lpstr>
      <vt:lpstr>The way we work and reach customers is evolving</vt:lpstr>
      <vt:lpstr>How do you enter this API economy space? </vt:lpstr>
      <vt:lpstr>A complete API strategy should address API creation and consumption</vt:lpstr>
      <vt:lpstr>The Impact on the Enterprise</vt:lpstr>
      <vt:lpstr>The Impact on the Enterprise</vt:lpstr>
      <vt:lpstr>Apps, APIs and API Mgmt…</vt:lpstr>
      <vt:lpstr>Apps, APIs and API Mgmt…</vt:lpstr>
      <vt:lpstr>Apps, APIs and API Mgmt…</vt:lpstr>
      <vt:lpstr>API Management:  Identifying Opportunities</vt:lpstr>
      <vt:lpstr>Competitive Landscape</vt:lpstr>
      <vt:lpstr>Mobile changes everything</vt:lpstr>
      <vt:lpstr>Delivering your services</vt:lpstr>
      <vt:lpstr>How do you enable your backend services?</vt:lpstr>
      <vt:lpstr>Digital Channels and Apigee Edge</vt:lpstr>
      <vt:lpstr>Digital Transformation</vt:lpstr>
      <vt:lpstr>Mobile is changing everything </vt:lpstr>
      <vt:lpstr>How quickly can you get there? </vt:lpstr>
      <vt:lpstr>And how do you keep improving and building the next great product or service?</vt:lpstr>
      <vt:lpstr>And how do you keep improving and building the next great product or service?</vt:lpstr>
      <vt:lpstr>And how do you keep improving and building the next great product or service?</vt:lpstr>
      <vt:lpstr>Supporting Data</vt:lpstr>
      <vt:lpstr>Supporting Data</vt:lpstr>
      <vt:lpstr>Apigee Products</vt:lpstr>
      <vt:lpstr>Apps, Data, and APIs deliver Choice, Context and Speed</vt:lpstr>
      <vt:lpstr>Digital Value Chain</vt:lpstr>
      <vt:lpstr>Who we are</vt:lpstr>
      <vt:lpstr>API Management Essentials</vt:lpstr>
      <vt:lpstr>Digital Value Chain</vt:lpstr>
      <vt:lpstr>Apigee Products</vt:lpstr>
      <vt:lpstr>Apigee Edge – Overview of Capabilities</vt:lpstr>
      <vt:lpstr>Apigee Edge – Overview of Capabilities</vt:lpstr>
      <vt:lpstr>Create policies through configuration</vt:lpstr>
      <vt:lpstr>The Power of Policies</vt:lpstr>
      <vt:lpstr>Apigee Edge – Overview of Capabilities</vt:lpstr>
      <vt:lpstr>Apigee Edge</vt:lpstr>
      <vt:lpstr>Fits with your deployment model: Cloud or on-premises</vt:lpstr>
      <vt:lpstr>BaaS – Time to market for Apps &amp; building engaging experiences</vt:lpstr>
      <vt:lpstr>Extend API Management through scripting</vt:lpstr>
      <vt:lpstr>Nodejs Connectors</vt:lpstr>
      <vt:lpstr>Apigee Edge – Overview of Capabilities</vt:lpstr>
      <vt:lpstr>Self-service Developer Onboarding</vt:lpstr>
      <vt:lpstr>Create branded Developer Portals</vt:lpstr>
      <vt:lpstr>Apigee Edge – Overview of Capabilities</vt:lpstr>
      <vt:lpstr>Analytics - End to end visibility</vt:lpstr>
      <vt:lpstr>Self service delivers increased productivity for all</vt:lpstr>
      <vt:lpstr>Self service delivers increased productivity for all</vt:lpstr>
      <vt:lpstr>Self service delivers increased productivity for all</vt:lpstr>
      <vt:lpstr>Self service delivers increased productivity for all</vt:lpstr>
      <vt:lpstr>World-class operations</vt:lpstr>
      <vt:lpstr>Apigee Edge</vt:lpstr>
      <vt:lpstr>Digital transformations powered by Apigee</vt:lpstr>
      <vt:lpstr>Top APIs, Developers, Apps, Products</vt:lpstr>
      <vt:lpstr>Demonstration</vt:lpstr>
      <vt:lpstr>Demo Overview</vt:lpstr>
      <vt:lpstr>API Management Use Cases by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Retail:  Leading Electronics Retailer </vt:lpstr>
      <vt:lpstr>PowerPoint Presentation</vt:lpstr>
      <vt:lpstr>Take it for a spin today!</vt:lpstr>
      <vt:lpstr>Apigee Products</vt:lpstr>
      <vt:lpstr>PowerPoint Presentation</vt:lpstr>
      <vt:lpstr>Apigee Products</vt:lpstr>
      <vt:lpstr>Apigee Exchange: Solving for fragmentation of digital ecosystems in multiple industries</vt:lpstr>
      <vt:lpstr>Apigee Digital Business Platform</vt:lpstr>
      <vt:lpstr>Understanding APIs and API proxies </vt:lpstr>
      <vt:lpstr>Understanding APIs and API proxies </vt:lpstr>
      <vt:lpstr>What is an API? </vt:lpstr>
      <vt:lpstr>What is an API? </vt:lpstr>
      <vt:lpstr>What is an API Proxy? </vt:lpstr>
      <vt:lpstr>What is a policy? </vt:lpstr>
      <vt:lpstr>What is a policy? </vt:lpstr>
      <vt:lpstr>API proxy configuration</vt:lpstr>
      <vt:lpstr>API proxy configuration</vt:lpstr>
      <vt:lpstr>PowerPoint Presentation</vt:lpstr>
      <vt:lpstr>Deploying a standalone Node.js app </vt:lpstr>
      <vt:lpstr>Deploying a standalone Node.js app </vt:lpstr>
      <vt:lpstr>Deploying a standalone Node.js app </vt:lpstr>
      <vt:lpstr>PowerPoint Presentation</vt:lpstr>
      <vt:lpstr>OAuth2.0</vt:lpstr>
      <vt:lpstr>Questions</vt:lpstr>
    </vt:vector>
  </TitlesOfParts>
  <Company>The Opposite of Olives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Carole Jeung</dc:creator>
  <cp:lastModifiedBy>Parameswari Bala</cp:lastModifiedBy>
  <cp:revision>283</cp:revision>
  <cp:lastPrinted>2013-10-30T02:11:37Z</cp:lastPrinted>
  <dcterms:created xsi:type="dcterms:W3CDTF">2013-08-05T18:46:25Z</dcterms:created>
  <dcterms:modified xsi:type="dcterms:W3CDTF">2017-02-27T16:29:34Z</dcterms:modified>
</cp:coreProperties>
</file>